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93" r:id="rId2"/>
    <p:sldId id="331" r:id="rId3"/>
    <p:sldId id="394" r:id="rId4"/>
    <p:sldId id="335" r:id="rId5"/>
    <p:sldId id="336" r:id="rId6"/>
    <p:sldId id="337" r:id="rId7"/>
    <p:sldId id="438" r:id="rId8"/>
    <p:sldId id="390" r:id="rId9"/>
    <p:sldId id="391" r:id="rId10"/>
    <p:sldId id="439" r:id="rId11"/>
    <p:sldId id="430" r:id="rId12"/>
    <p:sldId id="431" r:id="rId13"/>
    <p:sldId id="432" r:id="rId14"/>
    <p:sldId id="440" r:id="rId15"/>
    <p:sldId id="419" r:id="rId16"/>
    <p:sldId id="348" r:id="rId17"/>
    <p:sldId id="319" r:id="rId18"/>
    <p:sldId id="343" r:id="rId19"/>
    <p:sldId id="379" r:id="rId20"/>
    <p:sldId id="377" r:id="rId21"/>
    <p:sldId id="374" r:id="rId22"/>
    <p:sldId id="420" r:id="rId23"/>
    <p:sldId id="421" r:id="rId24"/>
    <p:sldId id="433" r:id="rId25"/>
    <p:sldId id="435" r:id="rId26"/>
    <p:sldId id="423" r:id="rId27"/>
    <p:sldId id="425" r:id="rId28"/>
    <p:sldId id="422" r:id="rId29"/>
    <p:sldId id="386" r:id="rId30"/>
    <p:sldId id="387" r:id="rId31"/>
    <p:sldId id="388" r:id="rId32"/>
    <p:sldId id="389" r:id="rId33"/>
    <p:sldId id="397" r:id="rId34"/>
    <p:sldId id="429" r:id="rId35"/>
    <p:sldId id="403" r:id="rId36"/>
    <p:sldId id="404" r:id="rId37"/>
    <p:sldId id="400" r:id="rId38"/>
    <p:sldId id="406" r:id="rId39"/>
    <p:sldId id="407" r:id="rId40"/>
    <p:sldId id="408" r:id="rId41"/>
    <p:sldId id="271" r:id="rId42"/>
    <p:sldId id="413" r:id="rId43"/>
    <p:sldId id="358" r:id="rId44"/>
    <p:sldId id="357" r:id="rId45"/>
    <p:sldId id="273" r:id="rId46"/>
    <p:sldId id="276" r:id="rId47"/>
    <p:sldId id="43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CEFE92-BA69-43D1-A6B5-66629D0EC4B7}" type="doc">
      <dgm:prSet loTypeId="urn:microsoft.com/office/officeart/2005/8/layout/pyramid1" loCatId="pyramid" qsTypeId="urn:microsoft.com/office/officeart/2005/8/quickstyle/simple1" qsCatId="simple" csTypeId="urn:microsoft.com/office/officeart/2005/8/colors/accent1_2" csCatId="accent1" phldr="1"/>
      <dgm:spPr/>
    </dgm:pt>
    <dgm:pt modelId="{53E6402F-EBA9-4B53-BB08-F68EC61A612A}">
      <dgm:prSet phldrT="[Text]" custT="1"/>
      <dgm:spPr>
        <a:solidFill>
          <a:schemeClr val="accent2"/>
        </a:solidFill>
      </dgm:spPr>
      <dgm:t>
        <a:bodyPr/>
        <a:lstStyle/>
        <a:p>
          <a:r>
            <a:rPr lang="en-US" sz="2000" dirty="0">
              <a:solidFill>
                <a:schemeClr val="bg1"/>
              </a:solidFill>
            </a:rPr>
            <a:t>5% </a:t>
          </a:r>
        </a:p>
        <a:p>
          <a:r>
            <a:rPr lang="en-US" sz="2000" dirty="0">
              <a:solidFill>
                <a:schemeClr val="bg1"/>
              </a:solidFill>
            </a:rPr>
            <a:t>critical</a:t>
          </a:r>
        </a:p>
      </dgm:t>
    </dgm:pt>
    <dgm:pt modelId="{4B6264F7-B6E0-4C2B-84C5-9948047D5221}" type="parTrans" cxnId="{6519C8F7-C015-4F86-816F-8689B654C42D}">
      <dgm:prSet/>
      <dgm:spPr/>
      <dgm:t>
        <a:bodyPr/>
        <a:lstStyle/>
        <a:p>
          <a:endParaRPr lang="en-US"/>
        </a:p>
      </dgm:t>
    </dgm:pt>
    <dgm:pt modelId="{65B49165-AB50-485A-B97D-661DF0DBE8F6}" type="sibTrans" cxnId="{6519C8F7-C015-4F86-816F-8689B654C42D}">
      <dgm:prSet/>
      <dgm:spPr/>
      <dgm:t>
        <a:bodyPr/>
        <a:lstStyle/>
        <a:p>
          <a:endParaRPr lang="en-US"/>
        </a:p>
      </dgm:t>
    </dgm:pt>
    <dgm:pt modelId="{8661658F-DC03-4D06-A507-7EA6644C928A}">
      <dgm:prSet phldrT="[Text]" custT="1"/>
      <dgm:spPr>
        <a:solidFill>
          <a:srgbClr val="087B7E"/>
        </a:solidFill>
      </dgm:spPr>
      <dgm:t>
        <a:bodyPr/>
        <a:lstStyle/>
        <a:p>
          <a:r>
            <a:rPr lang="en-US" sz="2000" dirty="0">
              <a:solidFill>
                <a:schemeClr val="bg1"/>
              </a:solidFill>
            </a:rPr>
            <a:t>14% severe</a:t>
          </a:r>
        </a:p>
      </dgm:t>
    </dgm:pt>
    <dgm:pt modelId="{F772FDBD-5D0C-450D-9AFF-F9FB7C308742}" type="parTrans" cxnId="{5EA3FE09-8B82-4949-A1C1-417683173E7B}">
      <dgm:prSet/>
      <dgm:spPr/>
      <dgm:t>
        <a:bodyPr/>
        <a:lstStyle/>
        <a:p>
          <a:endParaRPr lang="en-US"/>
        </a:p>
      </dgm:t>
    </dgm:pt>
    <dgm:pt modelId="{AFC9FB63-6CBF-4211-9CC5-3A7C88267B4D}" type="sibTrans" cxnId="{5EA3FE09-8B82-4949-A1C1-417683173E7B}">
      <dgm:prSet/>
      <dgm:spPr/>
      <dgm:t>
        <a:bodyPr/>
        <a:lstStyle/>
        <a:p>
          <a:endParaRPr lang="en-US"/>
        </a:p>
      </dgm:t>
    </dgm:pt>
    <dgm:pt modelId="{C279C38B-EFF0-47F8-8CA5-29726CB11232}">
      <dgm:prSet phldrT="[Text]" custT="1"/>
      <dgm:spPr/>
      <dgm:t>
        <a:bodyPr/>
        <a:lstStyle/>
        <a:p>
          <a:r>
            <a:rPr lang="en-US" sz="2000" dirty="0">
              <a:solidFill>
                <a:schemeClr val="bg1"/>
              </a:solidFill>
            </a:rPr>
            <a:t>81% mild</a:t>
          </a:r>
        </a:p>
      </dgm:t>
    </dgm:pt>
    <dgm:pt modelId="{12A9D143-2A93-4878-ADEA-3DDA1DB16FEE}" type="parTrans" cxnId="{C6ABA4C0-84BF-46EC-A2B0-240157A820F5}">
      <dgm:prSet/>
      <dgm:spPr/>
      <dgm:t>
        <a:bodyPr/>
        <a:lstStyle/>
        <a:p>
          <a:endParaRPr lang="en-US"/>
        </a:p>
      </dgm:t>
    </dgm:pt>
    <dgm:pt modelId="{60342864-A07C-4B99-B0A5-CA9E7EDD598A}" type="sibTrans" cxnId="{C6ABA4C0-84BF-46EC-A2B0-240157A820F5}">
      <dgm:prSet/>
      <dgm:spPr/>
      <dgm:t>
        <a:bodyPr/>
        <a:lstStyle/>
        <a:p>
          <a:endParaRPr lang="en-US"/>
        </a:p>
      </dgm:t>
    </dgm:pt>
    <dgm:pt modelId="{42D676F2-1C58-40D5-B6AA-BD7A9AA1D428}" type="pres">
      <dgm:prSet presAssocID="{75CEFE92-BA69-43D1-A6B5-66629D0EC4B7}" presName="Name0" presStyleCnt="0">
        <dgm:presLayoutVars>
          <dgm:dir/>
          <dgm:animLvl val="lvl"/>
          <dgm:resizeHandles val="exact"/>
        </dgm:presLayoutVars>
      </dgm:prSet>
      <dgm:spPr/>
    </dgm:pt>
    <dgm:pt modelId="{C691A081-D65E-4DDA-A757-99320B66BCD9}" type="pres">
      <dgm:prSet presAssocID="{53E6402F-EBA9-4B53-BB08-F68EC61A612A}" presName="Name8" presStyleCnt="0"/>
      <dgm:spPr/>
    </dgm:pt>
    <dgm:pt modelId="{6D4E9CC2-2B97-470A-B5FF-15EE0118E996}" type="pres">
      <dgm:prSet presAssocID="{53E6402F-EBA9-4B53-BB08-F68EC61A612A}" presName="level" presStyleLbl="node1" presStyleIdx="0" presStyleCnt="3">
        <dgm:presLayoutVars>
          <dgm:chMax val="1"/>
          <dgm:bulletEnabled val="1"/>
        </dgm:presLayoutVars>
      </dgm:prSet>
      <dgm:spPr/>
      <dgm:t>
        <a:bodyPr/>
        <a:lstStyle/>
        <a:p>
          <a:endParaRPr lang="en-GB"/>
        </a:p>
      </dgm:t>
    </dgm:pt>
    <dgm:pt modelId="{C24E8BBF-9347-47B9-9288-B1A852345627}" type="pres">
      <dgm:prSet presAssocID="{53E6402F-EBA9-4B53-BB08-F68EC61A612A}" presName="levelTx" presStyleLbl="revTx" presStyleIdx="0" presStyleCnt="0">
        <dgm:presLayoutVars>
          <dgm:chMax val="1"/>
          <dgm:bulletEnabled val="1"/>
        </dgm:presLayoutVars>
      </dgm:prSet>
      <dgm:spPr/>
      <dgm:t>
        <a:bodyPr/>
        <a:lstStyle/>
        <a:p>
          <a:endParaRPr lang="en-GB"/>
        </a:p>
      </dgm:t>
    </dgm:pt>
    <dgm:pt modelId="{2413B7E6-B934-4E5A-95D8-8B9EF7DAD5E6}" type="pres">
      <dgm:prSet presAssocID="{8661658F-DC03-4D06-A507-7EA6644C928A}" presName="Name8" presStyleCnt="0"/>
      <dgm:spPr/>
    </dgm:pt>
    <dgm:pt modelId="{A2C374A0-6DFF-4609-8630-33C381D531DA}" type="pres">
      <dgm:prSet presAssocID="{8661658F-DC03-4D06-A507-7EA6644C928A}" presName="level" presStyleLbl="node1" presStyleIdx="1" presStyleCnt="3">
        <dgm:presLayoutVars>
          <dgm:chMax val="1"/>
          <dgm:bulletEnabled val="1"/>
        </dgm:presLayoutVars>
      </dgm:prSet>
      <dgm:spPr/>
      <dgm:t>
        <a:bodyPr/>
        <a:lstStyle/>
        <a:p>
          <a:endParaRPr lang="en-GB"/>
        </a:p>
      </dgm:t>
    </dgm:pt>
    <dgm:pt modelId="{CB6B0412-D41A-45E7-9D62-5559B3703370}" type="pres">
      <dgm:prSet presAssocID="{8661658F-DC03-4D06-A507-7EA6644C928A}" presName="levelTx" presStyleLbl="revTx" presStyleIdx="0" presStyleCnt="0">
        <dgm:presLayoutVars>
          <dgm:chMax val="1"/>
          <dgm:bulletEnabled val="1"/>
        </dgm:presLayoutVars>
      </dgm:prSet>
      <dgm:spPr/>
      <dgm:t>
        <a:bodyPr/>
        <a:lstStyle/>
        <a:p>
          <a:endParaRPr lang="en-GB"/>
        </a:p>
      </dgm:t>
    </dgm:pt>
    <dgm:pt modelId="{097AC1FF-28CD-4AEA-BBC5-3F2F5B299101}" type="pres">
      <dgm:prSet presAssocID="{C279C38B-EFF0-47F8-8CA5-29726CB11232}" presName="Name8" presStyleCnt="0"/>
      <dgm:spPr/>
    </dgm:pt>
    <dgm:pt modelId="{AE4A6C80-A998-4370-AF91-F6D89B3887C4}" type="pres">
      <dgm:prSet presAssocID="{C279C38B-EFF0-47F8-8CA5-29726CB11232}" presName="level" presStyleLbl="node1" presStyleIdx="2" presStyleCnt="3">
        <dgm:presLayoutVars>
          <dgm:chMax val="1"/>
          <dgm:bulletEnabled val="1"/>
        </dgm:presLayoutVars>
      </dgm:prSet>
      <dgm:spPr/>
      <dgm:t>
        <a:bodyPr/>
        <a:lstStyle/>
        <a:p>
          <a:endParaRPr lang="en-GB"/>
        </a:p>
      </dgm:t>
    </dgm:pt>
    <dgm:pt modelId="{C298BF22-9204-4644-B7C8-F26156E6B9BD}" type="pres">
      <dgm:prSet presAssocID="{C279C38B-EFF0-47F8-8CA5-29726CB11232}" presName="levelTx" presStyleLbl="revTx" presStyleIdx="0" presStyleCnt="0">
        <dgm:presLayoutVars>
          <dgm:chMax val="1"/>
          <dgm:bulletEnabled val="1"/>
        </dgm:presLayoutVars>
      </dgm:prSet>
      <dgm:spPr/>
      <dgm:t>
        <a:bodyPr/>
        <a:lstStyle/>
        <a:p>
          <a:endParaRPr lang="en-GB"/>
        </a:p>
      </dgm:t>
    </dgm:pt>
  </dgm:ptLst>
  <dgm:cxnLst>
    <dgm:cxn modelId="{C6ABA4C0-84BF-46EC-A2B0-240157A820F5}" srcId="{75CEFE92-BA69-43D1-A6B5-66629D0EC4B7}" destId="{C279C38B-EFF0-47F8-8CA5-29726CB11232}" srcOrd="2" destOrd="0" parTransId="{12A9D143-2A93-4878-ADEA-3DDA1DB16FEE}" sibTransId="{60342864-A07C-4B99-B0A5-CA9E7EDD598A}"/>
    <dgm:cxn modelId="{AF89BBC8-60B6-4BAF-8E6B-4C99732ECDB4}" type="presOf" srcId="{C279C38B-EFF0-47F8-8CA5-29726CB11232}" destId="{AE4A6C80-A998-4370-AF91-F6D89B3887C4}" srcOrd="0" destOrd="0" presId="urn:microsoft.com/office/officeart/2005/8/layout/pyramid1"/>
    <dgm:cxn modelId="{6519C8F7-C015-4F86-816F-8689B654C42D}" srcId="{75CEFE92-BA69-43D1-A6B5-66629D0EC4B7}" destId="{53E6402F-EBA9-4B53-BB08-F68EC61A612A}" srcOrd="0" destOrd="0" parTransId="{4B6264F7-B6E0-4C2B-84C5-9948047D5221}" sibTransId="{65B49165-AB50-485A-B97D-661DF0DBE8F6}"/>
    <dgm:cxn modelId="{EFE02B4D-2629-47D6-BB1A-77667AC80BD8}" type="presOf" srcId="{75CEFE92-BA69-43D1-A6B5-66629D0EC4B7}" destId="{42D676F2-1C58-40D5-B6AA-BD7A9AA1D428}" srcOrd="0" destOrd="0" presId="urn:microsoft.com/office/officeart/2005/8/layout/pyramid1"/>
    <dgm:cxn modelId="{1B758CDE-D5BB-4890-A720-5F6EFE97ADB5}" type="presOf" srcId="{53E6402F-EBA9-4B53-BB08-F68EC61A612A}" destId="{C24E8BBF-9347-47B9-9288-B1A852345627}" srcOrd="1" destOrd="0" presId="urn:microsoft.com/office/officeart/2005/8/layout/pyramid1"/>
    <dgm:cxn modelId="{75443DF4-7B65-4AC1-BBE0-3D1A2EC603A7}" type="presOf" srcId="{8661658F-DC03-4D06-A507-7EA6644C928A}" destId="{CB6B0412-D41A-45E7-9D62-5559B3703370}" srcOrd="1" destOrd="0" presId="urn:microsoft.com/office/officeart/2005/8/layout/pyramid1"/>
    <dgm:cxn modelId="{C8FA4097-CCF2-40E2-B1B1-CA1C1C417F1A}" type="presOf" srcId="{C279C38B-EFF0-47F8-8CA5-29726CB11232}" destId="{C298BF22-9204-4644-B7C8-F26156E6B9BD}" srcOrd="1" destOrd="0" presId="urn:microsoft.com/office/officeart/2005/8/layout/pyramid1"/>
    <dgm:cxn modelId="{5EA3FE09-8B82-4949-A1C1-417683173E7B}" srcId="{75CEFE92-BA69-43D1-A6B5-66629D0EC4B7}" destId="{8661658F-DC03-4D06-A507-7EA6644C928A}" srcOrd="1" destOrd="0" parTransId="{F772FDBD-5D0C-450D-9AFF-F9FB7C308742}" sibTransId="{AFC9FB63-6CBF-4211-9CC5-3A7C88267B4D}"/>
    <dgm:cxn modelId="{4A29A02C-90D0-4904-80AE-D50152EBFFE4}" type="presOf" srcId="{8661658F-DC03-4D06-A507-7EA6644C928A}" destId="{A2C374A0-6DFF-4609-8630-33C381D531DA}" srcOrd="0" destOrd="0" presId="urn:microsoft.com/office/officeart/2005/8/layout/pyramid1"/>
    <dgm:cxn modelId="{4AB533C5-A9BF-442D-A7C5-2201900EB4E0}" type="presOf" srcId="{53E6402F-EBA9-4B53-BB08-F68EC61A612A}" destId="{6D4E9CC2-2B97-470A-B5FF-15EE0118E996}" srcOrd="0" destOrd="0" presId="urn:microsoft.com/office/officeart/2005/8/layout/pyramid1"/>
    <dgm:cxn modelId="{E8BE22F3-90A2-470A-B779-2C4002518ABD}" type="presParOf" srcId="{42D676F2-1C58-40D5-B6AA-BD7A9AA1D428}" destId="{C691A081-D65E-4DDA-A757-99320B66BCD9}" srcOrd="0" destOrd="0" presId="urn:microsoft.com/office/officeart/2005/8/layout/pyramid1"/>
    <dgm:cxn modelId="{84BF8D65-556B-4343-BD66-3D45089737E7}" type="presParOf" srcId="{C691A081-D65E-4DDA-A757-99320B66BCD9}" destId="{6D4E9CC2-2B97-470A-B5FF-15EE0118E996}" srcOrd="0" destOrd="0" presId="urn:microsoft.com/office/officeart/2005/8/layout/pyramid1"/>
    <dgm:cxn modelId="{F9343D3A-83E8-475A-966D-98FBE3F7CDBA}" type="presParOf" srcId="{C691A081-D65E-4DDA-A757-99320B66BCD9}" destId="{C24E8BBF-9347-47B9-9288-B1A852345627}" srcOrd="1" destOrd="0" presId="urn:microsoft.com/office/officeart/2005/8/layout/pyramid1"/>
    <dgm:cxn modelId="{A4C1BD10-6A99-403B-8242-6774D54F5BEF}" type="presParOf" srcId="{42D676F2-1C58-40D5-B6AA-BD7A9AA1D428}" destId="{2413B7E6-B934-4E5A-95D8-8B9EF7DAD5E6}" srcOrd="1" destOrd="0" presId="urn:microsoft.com/office/officeart/2005/8/layout/pyramid1"/>
    <dgm:cxn modelId="{5B8CF605-DF54-4232-8172-CFFAAAB0FF27}" type="presParOf" srcId="{2413B7E6-B934-4E5A-95D8-8B9EF7DAD5E6}" destId="{A2C374A0-6DFF-4609-8630-33C381D531DA}" srcOrd="0" destOrd="0" presId="urn:microsoft.com/office/officeart/2005/8/layout/pyramid1"/>
    <dgm:cxn modelId="{6F6A5FA3-7DD2-4A42-AFDB-D559B2A55312}" type="presParOf" srcId="{2413B7E6-B934-4E5A-95D8-8B9EF7DAD5E6}" destId="{CB6B0412-D41A-45E7-9D62-5559B3703370}" srcOrd="1" destOrd="0" presId="urn:microsoft.com/office/officeart/2005/8/layout/pyramid1"/>
    <dgm:cxn modelId="{3F94F3D1-D38F-40C3-A54F-895D6AF2C1A8}" type="presParOf" srcId="{42D676F2-1C58-40D5-B6AA-BD7A9AA1D428}" destId="{097AC1FF-28CD-4AEA-BBC5-3F2F5B299101}" srcOrd="2" destOrd="0" presId="urn:microsoft.com/office/officeart/2005/8/layout/pyramid1"/>
    <dgm:cxn modelId="{A8C2F0CA-BDC0-40DA-8CFC-09094F9B24C9}" type="presParOf" srcId="{097AC1FF-28CD-4AEA-BBC5-3F2F5B299101}" destId="{AE4A6C80-A998-4370-AF91-F6D89B3887C4}" srcOrd="0" destOrd="0" presId="urn:microsoft.com/office/officeart/2005/8/layout/pyramid1"/>
    <dgm:cxn modelId="{CADAC5CE-CE83-4231-B910-A0962C8177B7}" type="presParOf" srcId="{097AC1FF-28CD-4AEA-BBC5-3F2F5B299101}" destId="{C298BF22-9204-4644-B7C8-F26156E6B9BD}" srcOrd="1" destOrd="0" presId="urn:microsoft.com/office/officeart/2005/8/layout/pyramid1"/>
  </dgm:cxnLst>
  <dgm:bg/>
  <dgm:whole/>
</dgm:dataModel>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mn-Mong-C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F0A50A-C796-4624-865B-95A51395013B}" type="datetimeFigureOut">
              <a:rPr lang="mn-Mong-CN" smtClean="0"/>
              <a:pPr/>
              <a:t>2020/3/31</a:t>
            </a:fld>
            <a:endParaRPr lang="mn-Mong-C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mn-Mong-C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n-Mong-C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mn-Mong-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4F3559-0DF8-4494-A035-14D7E311671E}" type="slidenum">
              <a:rPr lang="mn-Mong-CN" smtClean="0"/>
              <a:pPr/>
              <a:t>‹#›</a:t>
            </a:fld>
            <a:endParaRPr lang="mn-Mong-CN"/>
          </a:p>
        </p:txBody>
      </p:sp>
    </p:spTree>
    <p:extLst>
      <p:ext uri="{BB962C8B-B14F-4D97-AF65-F5344CB8AC3E}">
        <p14:creationId xmlns:p14="http://schemas.microsoft.com/office/powerpoint/2010/main" xmlns="" val="2026589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70c1df8b91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70c1df8b9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A4832-E4E9-4327-A3B5-ED0DEDFA371A}" type="slidenum">
              <a:rPr lang="en-US" smtClean="0"/>
              <a:pPr/>
              <a:t>10</a:t>
            </a:fld>
            <a:endParaRPr lang="en-US"/>
          </a:p>
        </p:txBody>
      </p:sp>
    </p:spTree>
    <p:extLst>
      <p:ext uri="{BB962C8B-B14F-4D97-AF65-F5344CB8AC3E}">
        <p14:creationId xmlns:p14="http://schemas.microsoft.com/office/powerpoint/2010/main" xmlns="" val="1217543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Rot="1" noChangeAspect="1" noChangeArrowheads="1" noTextEdit="1"/>
          </p:cNvSpPr>
          <p:nvPr>
            <p:ph type="sldImg"/>
          </p:nvPr>
        </p:nvSpPr>
        <p:spPr>
          <a:solidFill>
            <a:srgbClr val="FFFFFF"/>
          </a:solidFill>
          <a:ln/>
        </p:spPr>
      </p:sp>
      <p:sp>
        <p:nvSpPr>
          <p:cNvPr id="56323" name="Rectangle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9688" eaLnBrk="1" hangingPunct="1">
              <a:spcBef>
                <a:spcPts val="413"/>
              </a:spcBef>
            </a:pPr>
            <a:endParaRPr lang="fr-FR" altLang="en-US">
              <a:solidFill>
                <a:srgbClr val="000000"/>
              </a:solidFill>
              <a:latin typeface="Arial" pitchFamily="34" charset="0"/>
              <a:cs typeface="Arial" pitchFamily="34" charset="0"/>
              <a:sym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Grp="1" noRot="1" noChangeAspect="1" noChangeArrowheads="1" noTextEdit="1"/>
          </p:cNvSpPr>
          <p:nvPr>
            <p:ph type="sldImg"/>
          </p:nvPr>
        </p:nvSpPr>
        <p:spPr>
          <a:solidFill>
            <a:srgbClr val="FFFFFF"/>
          </a:solidFill>
          <a:ln/>
        </p:spPr>
      </p:sp>
      <p:sp>
        <p:nvSpPr>
          <p:cNvPr id="57347" name="Rectangle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eaLnBrk="1" hangingPunct="1">
              <a:lnSpc>
                <a:spcPct val="80000"/>
              </a:lnSpc>
            </a:pPr>
            <a:endParaRPr lang="fr-FR" altLang="en-US" sz="1000">
              <a:solidFill>
                <a:srgbClr val="000000"/>
              </a:solidFill>
              <a:latin typeface="Arial" pitchFamily="34" charset="0"/>
              <a:sym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8" name="Rectangle 3"/>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2"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p>
        </p:txBody>
      </p:sp>
      <p:sp>
        <p:nvSpPr>
          <p:cNvPr id="15363"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35231" eaLnBrk="0" hangingPunct="0">
              <a:defRPr sz="2200">
                <a:solidFill>
                  <a:schemeClr val="tx1"/>
                </a:solidFill>
                <a:latin typeface="Arial" pitchFamily="34" charset="0"/>
                <a:ea typeface="MS PGothic" pitchFamily="34" charset="-128"/>
              </a:defRPr>
            </a:lvl1pPr>
            <a:lvl2pPr marL="685817" indent="-263776" defTabSz="435231" eaLnBrk="0" hangingPunct="0">
              <a:defRPr sz="2200">
                <a:solidFill>
                  <a:schemeClr val="tx1"/>
                </a:solidFill>
                <a:latin typeface="Arial" pitchFamily="34" charset="0"/>
                <a:ea typeface="MS PGothic" pitchFamily="34" charset="-128"/>
              </a:defRPr>
            </a:lvl2pPr>
            <a:lvl3pPr marL="1055103" indent="-211021" defTabSz="435231" eaLnBrk="0" hangingPunct="0">
              <a:defRPr sz="2200">
                <a:solidFill>
                  <a:schemeClr val="tx1"/>
                </a:solidFill>
                <a:latin typeface="Arial" pitchFamily="34" charset="0"/>
                <a:ea typeface="MS PGothic" pitchFamily="34" charset="-128"/>
              </a:defRPr>
            </a:lvl3pPr>
            <a:lvl4pPr marL="1477145" indent="-211021" defTabSz="435231" eaLnBrk="0" hangingPunct="0">
              <a:defRPr sz="2200">
                <a:solidFill>
                  <a:schemeClr val="tx1"/>
                </a:solidFill>
                <a:latin typeface="Arial" pitchFamily="34" charset="0"/>
                <a:ea typeface="MS PGothic" pitchFamily="34" charset="-128"/>
              </a:defRPr>
            </a:lvl4pPr>
            <a:lvl5pPr marL="1899186" indent="-211021" defTabSz="435231" eaLnBrk="0" hangingPunct="0">
              <a:defRPr sz="2200">
                <a:solidFill>
                  <a:schemeClr val="tx1"/>
                </a:solidFill>
                <a:latin typeface="Arial" pitchFamily="34" charset="0"/>
                <a:ea typeface="MS PGothic" pitchFamily="34" charset="-128"/>
              </a:defRPr>
            </a:lvl5pPr>
            <a:lvl6pPr marL="2321227" indent="-211021" defTabSz="435231" eaLnBrk="0" fontAlgn="base" hangingPunct="0">
              <a:spcBef>
                <a:spcPct val="0"/>
              </a:spcBef>
              <a:spcAft>
                <a:spcPct val="0"/>
              </a:spcAft>
              <a:defRPr sz="2200">
                <a:solidFill>
                  <a:schemeClr val="tx1"/>
                </a:solidFill>
                <a:latin typeface="Arial" pitchFamily="34" charset="0"/>
                <a:ea typeface="MS PGothic" pitchFamily="34" charset="-128"/>
              </a:defRPr>
            </a:lvl6pPr>
            <a:lvl7pPr marL="2743269" indent="-211021" defTabSz="435231" eaLnBrk="0" fontAlgn="base" hangingPunct="0">
              <a:spcBef>
                <a:spcPct val="0"/>
              </a:spcBef>
              <a:spcAft>
                <a:spcPct val="0"/>
              </a:spcAft>
              <a:defRPr sz="2200">
                <a:solidFill>
                  <a:schemeClr val="tx1"/>
                </a:solidFill>
                <a:latin typeface="Arial" pitchFamily="34" charset="0"/>
                <a:ea typeface="MS PGothic" pitchFamily="34" charset="-128"/>
              </a:defRPr>
            </a:lvl7pPr>
            <a:lvl8pPr marL="3165310" indent="-211021" defTabSz="435231" eaLnBrk="0" fontAlgn="base" hangingPunct="0">
              <a:spcBef>
                <a:spcPct val="0"/>
              </a:spcBef>
              <a:spcAft>
                <a:spcPct val="0"/>
              </a:spcAft>
              <a:defRPr sz="2200">
                <a:solidFill>
                  <a:schemeClr val="tx1"/>
                </a:solidFill>
                <a:latin typeface="Arial" pitchFamily="34" charset="0"/>
                <a:ea typeface="MS PGothic" pitchFamily="34" charset="-128"/>
              </a:defRPr>
            </a:lvl8pPr>
            <a:lvl9pPr marL="3587351" indent="-211021" defTabSz="435231" eaLnBrk="0" fontAlgn="base" hangingPunct="0">
              <a:spcBef>
                <a:spcPct val="0"/>
              </a:spcBef>
              <a:spcAft>
                <a:spcPct val="0"/>
              </a:spcAft>
              <a:defRPr sz="2200">
                <a:solidFill>
                  <a:schemeClr val="tx1"/>
                </a:solidFill>
                <a:latin typeface="Arial" pitchFamily="34" charset="0"/>
                <a:ea typeface="MS PGothic" pitchFamily="34" charset="-128"/>
              </a:defRPr>
            </a:lvl9pPr>
          </a:lstStyle>
          <a:p>
            <a:pPr eaLnBrk="1" hangingPunct="1"/>
            <a:fld id="{CF72D3E7-F192-46DF-9C68-F073B30FCB0C}" type="slidenum">
              <a:rPr lang="en-GB" sz="1100">
                <a:latin typeface="Calibri" pitchFamily="34" charset="0"/>
              </a:rPr>
              <a:pPr eaLnBrk="1" hangingPunct="1"/>
              <a:t>44</a:t>
            </a:fld>
            <a:endParaRPr lang="en-GB" sz="11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C88884-8F07-4277-BE6A-615938281A74}"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B4EC7-5C37-4BA8-B8FB-7957CC67F393}" type="slidenum">
              <a:rPr lang="en-US" smtClean="0"/>
              <a:pPr/>
              <a:t>‹#›</a:t>
            </a:fld>
            <a:endParaRPr lang="en-US"/>
          </a:p>
        </p:txBody>
      </p:sp>
    </p:spTree>
    <p:extLst>
      <p:ext uri="{BB962C8B-B14F-4D97-AF65-F5344CB8AC3E}">
        <p14:creationId xmlns:p14="http://schemas.microsoft.com/office/powerpoint/2010/main" xmlns="" val="551310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88884-8F07-4277-BE6A-615938281A74}"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B4EC7-5C37-4BA8-B8FB-7957CC67F393}" type="slidenum">
              <a:rPr lang="en-US" smtClean="0"/>
              <a:pPr/>
              <a:t>‹#›</a:t>
            </a:fld>
            <a:endParaRPr lang="en-US"/>
          </a:p>
        </p:txBody>
      </p:sp>
    </p:spTree>
    <p:extLst>
      <p:ext uri="{BB962C8B-B14F-4D97-AF65-F5344CB8AC3E}">
        <p14:creationId xmlns:p14="http://schemas.microsoft.com/office/powerpoint/2010/main" xmlns="" val="4272422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88884-8F07-4277-BE6A-615938281A74}"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B4EC7-5C37-4BA8-B8FB-7957CC67F393}" type="slidenum">
              <a:rPr lang="en-US" smtClean="0"/>
              <a:pPr/>
              <a:t>‹#›</a:t>
            </a:fld>
            <a:endParaRPr lang="en-US"/>
          </a:p>
        </p:txBody>
      </p:sp>
    </p:spTree>
    <p:extLst>
      <p:ext uri="{BB962C8B-B14F-4D97-AF65-F5344CB8AC3E}">
        <p14:creationId xmlns:p14="http://schemas.microsoft.com/office/powerpoint/2010/main" xmlns="" val="1745785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7"/>
          <p:cNvSpPr txBox="1">
            <a:spLocks noGrp="1"/>
          </p:cNvSpPr>
          <p:nvPr>
            <p:ph type="ctrTitle"/>
          </p:nvPr>
        </p:nvSpPr>
        <p:spPr>
          <a:xfrm>
            <a:off x="4540675" y="1645333"/>
            <a:ext cx="3893700" cy="1270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50" name="Google Shape;50;p7"/>
          <p:cNvSpPr txBox="1">
            <a:spLocks noGrp="1"/>
          </p:cNvSpPr>
          <p:nvPr>
            <p:ph type="subTitle" idx="1"/>
          </p:nvPr>
        </p:nvSpPr>
        <p:spPr>
          <a:xfrm>
            <a:off x="4540575" y="3629591"/>
            <a:ext cx="3893700" cy="2466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1600">
                <a:solidFill>
                  <a:schemeClr val="dk1"/>
                </a:solidFill>
              </a:defRPr>
            </a:lvl1pPr>
            <a:lvl2pPr lvl="1" algn="r" rtl="0">
              <a:lnSpc>
                <a:spcPct val="100000"/>
              </a:lnSpc>
              <a:spcBef>
                <a:spcPts val="1600"/>
              </a:spcBef>
              <a:spcAft>
                <a:spcPts val="0"/>
              </a:spcAft>
              <a:buNone/>
              <a:defRPr sz="1600">
                <a:solidFill>
                  <a:schemeClr val="dk1"/>
                </a:solidFill>
              </a:defRPr>
            </a:lvl2pPr>
            <a:lvl3pPr lvl="2" algn="r" rtl="0">
              <a:lnSpc>
                <a:spcPct val="100000"/>
              </a:lnSpc>
              <a:spcBef>
                <a:spcPts val="1600"/>
              </a:spcBef>
              <a:spcAft>
                <a:spcPts val="0"/>
              </a:spcAft>
              <a:buNone/>
              <a:defRPr sz="1600">
                <a:solidFill>
                  <a:schemeClr val="dk1"/>
                </a:solidFill>
              </a:defRPr>
            </a:lvl3pPr>
            <a:lvl4pPr lvl="3" algn="r" rtl="0">
              <a:lnSpc>
                <a:spcPct val="100000"/>
              </a:lnSpc>
              <a:spcBef>
                <a:spcPts val="1600"/>
              </a:spcBef>
              <a:spcAft>
                <a:spcPts val="0"/>
              </a:spcAft>
              <a:buNone/>
              <a:defRPr sz="1600">
                <a:solidFill>
                  <a:schemeClr val="dk1"/>
                </a:solidFill>
              </a:defRPr>
            </a:lvl4pPr>
            <a:lvl5pPr lvl="4" algn="r" rtl="0">
              <a:lnSpc>
                <a:spcPct val="100000"/>
              </a:lnSpc>
              <a:spcBef>
                <a:spcPts val="1600"/>
              </a:spcBef>
              <a:spcAft>
                <a:spcPts val="0"/>
              </a:spcAft>
              <a:buNone/>
              <a:defRPr sz="1600">
                <a:solidFill>
                  <a:schemeClr val="dk1"/>
                </a:solidFill>
              </a:defRPr>
            </a:lvl5pPr>
            <a:lvl6pPr lvl="5" algn="r" rtl="0">
              <a:lnSpc>
                <a:spcPct val="100000"/>
              </a:lnSpc>
              <a:spcBef>
                <a:spcPts val="1600"/>
              </a:spcBef>
              <a:spcAft>
                <a:spcPts val="0"/>
              </a:spcAft>
              <a:buNone/>
              <a:defRPr sz="1600">
                <a:solidFill>
                  <a:schemeClr val="dk1"/>
                </a:solidFill>
              </a:defRPr>
            </a:lvl6pPr>
            <a:lvl7pPr lvl="6" algn="r" rtl="0">
              <a:lnSpc>
                <a:spcPct val="100000"/>
              </a:lnSpc>
              <a:spcBef>
                <a:spcPts val="1600"/>
              </a:spcBef>
              <a:spcAft>
                <a:spcPts val="0"/>
              </a:spcAft>
              <a:buNone/>
              <a:defRPr sz="1600">
                <a:solidFill>
                  <a:schemeClr val="dk1"/>
                </a:solidFill>
              </a:defRPr>
            </a:lvl7pPr>
            <a:lvl8pPr lvl="7" algn="r" rtl="0">
              <a:lnSpc>
                <a:spcPct val="100000"/>
              </a:lnSpc>
              <a:spcBef>
                <a:spcPts val="1600"/>
              </a:spcBef>
              <a:spcAft>
                <a:spcPts val="0"/>
              </a:spcAft>
              <a:buNone/>
              <a:defRPr sz="1600">
                <a:solidFill>
                  <a:schemeClr val="dk1"/>
                </a:solidFill>
              </a:defRPr>
            </a:lvl8pPr>
            <a:lvl9pPr lvl="8" algn="r" rtl="0">
              <a:lnSpc>
                <a:spcPct val="100000"/>
              </a:lnSpc>
              <a:spcBef>
                <a:spcPts val="1600"/>
              </a:spcBef>
              <a:spcAft>
                <a:spcPts val="1600"/>
              </a:spcAft>
              <a:buNone/>
              <a:defRPr sz="1600">
                <a:solidFill>
                  <a:schemeClr val="dk1"/>
                </a:solidFill>
              </a:defRPr>
            </a:lvl9pPr>
          </a:lstStyle>
          <a:p>
            <a:endParaRPr/>
          </a:p>
        </p:txBody>
      </p:sp>
      <p:sp>
        <p:nvSpPr>
          <p:cNvPr id="51" name="Google Shape;51;p7"/>
          <p:cNvSpPr/>
          <p:nvPr/>
        </p:nvSpPr>
        <p:spPr>
          <a:xfrm>
            <a:off x="-5575" y="5267"/>
            <a:ext cx="5403300" cy="6858000"/>
          </a:xfrm>
          <a:prstGeom prst="rect">
            <a:avLst/>
          </a:prstGeom>
          <a:gradFill>
            <a:gsLst>
              <a:gs pos="0">
                <a:srgbClr val="00151F">
                  <a:alpha val="66274"/>
                </a:srgbClr>
              </a:gs>
              <a:gs pos="62000">
                <a:srgbClr val="FFFFFF">
                  <a:alpha val="0"/>
                </a:srgbClr>
              </a:gs>
              <a:gs pos="100000">
                <a:srgbClr val="FFFFFF">
                  <a:alpha val="0"/>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rot="10800000">
            <a:off x="5341989" y="110083"/>
            <a:ext cx="1039500" cy="1386000"/>
          </a:xfrm>
          <a:prstGeom prst="ellipse">
            <a:avLst/>
          </a:prstGeom>
          <a:gradFill>
            <a:gsLst>
              <a:gs pos="0">
                <a:srgbClr val="00151F">
                  <a:alpha val="42745"/>
                </a:srgbClr>
              </a:gs>
              <a:gs pos="58999">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 name="Google Shape;53;p7"/>
          <p:cNvPicPr preferRelativeResize="0"/>
          <p:nvPr/>
        </p:nvPicPr>
        <p:blipFill rotWithShape="1">
          <a:blip r:embed="rId3">
            <a:alphaModFix/>
          </a:blip>
          <a:srcRect l="48250" b="42676"/>
          <a:stretch/>
        </p:blipFill>
        <p:spPr>
          <a:xfrm>
            <a:off x="2" y="1464632"/>
            <a:ext cx="3659323" cy="5393368"/>
          </a:xfrm>
          <a:prstGeom prst="rect">
            <a:avLst/>
          </a:prstGeom>
          <a:noFill/>
          <a:ln>
            <a:noFill/>
          </a:ln>
        </p:spPr>
      </p:pic>
      <p:pic>
        <p:nvPicPr>
          <p:cNvPr id="54" name="Google Shape;54;p7"/>
          <p:cNvPicPr preferRelativeResize="0"/>
          <p:nvPr/>
        </p:nvPicPr>
        <p:blipFill>
          <a:blip r:embed="rId4" cstate="print">
            <a:alphaModFix/>
          </a:blip>
          <a:stretch>
            <a:fillRect/>
          </a:stretch>
        </p:blipFill>
        <p:spPr>
          <a:xfrm>
            <a:off x="5513253" y="339399"/>
            <a:ext cx="696975" cy="927368"/>
          </a:xfrm>
          <a:prstGeom prst="rect">
            <a:avLst/>
          </a:prstGeom>
          <a:noFill/>
          <a:ln>
            <a:noFill/>
          </a:ln>
        </p:spPr>
      </p:pic>
    </p:spTree>
    <p:extLst>
      <p:ext uri="{BB962C8B-B14F-4D97-AF65-F5344CB8AC3E}">
        <p14:creationId xmlns:p14="http://schemas.microsoft.com/office/powerpoint/2010/main" xmlns="" val="482795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with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5179B0-6321-434D-A23C-857F7EA6A669}"/>
              </a:ext>
            </a:extLst>
          </p:cNvPr>
          <p:cNvSpPr>
            <a:spLocks noGrp="1"/>
          </p:cNvSpPr>
          <p:nvPr>
            <p:ph type="title"/>
          </p:nvPr>
        </p:nvSpPr>
        <p:spPr>
          <a:xfrm>
            <a:off x="0" y="0"/>
            <a:ext cx="9144000" cy="1255825"/>
          </a:xfrm>
          <a:solidFill>
            <a:schemeClr val="tx2"/>
          </a:solidFill>
        </p:spPr>
        <p:txBody>
          <a:bodyPr wrap="square" lIns="684000" tIns="576000" rIns="684000" bIns="180000" anchor="t" anchorCtr="0">
            <a:spAutoFit/>
          </a:bodyPr>
          <a:lstStyle>
            <a:lvl1pPr>
              <a:lnSpc>
                <a:spcPct val="100000"/>
              </a:lnSpc>
              <a:defRPr sz="320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 xmlns:a16="http://schemas.microsoft.com/office/drawing/2014/main" id="{E159E37B-4747-6449-BB6B-B72D5F4344DF}"/>
              </a:ext>
            </a:extLst>
          </p:cNvPr>
          <p:cNvSpPr>
            <a:spLocks noGrp="1"/>
          </p:cNvSpPr>
          <p:nvPr>
            <p:ph idx="1"/>
          </p:nvPr>
        </p:nvSpPr>
        <p:spPr>
          <a:xfrm>
            <a:off x="521494" y="1619999"/>
            <a:ext cx="4462439" cy="2573012"/>
          </a:xfrm>
        </p:spPr>
        <p:txBody>
          <a:bodyPr wrap="square" lIns="0" tIns="0" rIns="0" bIns="0">
            <a:spAutoFit/>
          </a:bodyPr>
          <a:lstStyle>
            <a:lvl1pPr marL="0" indent="0">
              <a:lnSpc>
                <a:spcPct val="120000"/>
              </a:lnSpc>
              <a:buNone/>
              <a:defRPr sz="3200"/>
            </a:lvl1pPr>
            <a:lvl2pPr marL="457200" indent="0">
              <a:lnSpc>
                <a:spcPct val="120000"/>
              </a:lnSpc>
              <a:buNone/>
              <a:defRPr sz="2800"/>
            </a:lvl2pPr>
            <a:lvl3pPr marL="914400" indent="0">
              <a:lnSpc>
                <a:spcPct val="120000"/>
              </a:lnSpc>
              <a:buNone/>
              <a:defRPr sz="2400"/>
            </a:lvl3pPr>
            <a:lvl4pPr marL="1371600" indent="0">
              <a:lnSpc>
                <a:spcPct val="120000"/>
              </a:lnSpc>
              <a:buNone/>
              <a:defRPr sz="2000"/>
            </a:lvl4pPr>
            <a:lvl5pPr marL="1828800" indent="0">
              <a:lnSpc>
                <a:spcPct val="120000"/>
              </a:lnSpc>
              <a:buNone/>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Picture Placeholder 5">
            <a:extLst>
              <a:ext uri="{FF2B5EF4-FFF2-40B4-BE49-F238E27FC236}">
                <a16:creationId xmlns="" xmlns:a16="http://schemas.microsoft.com/office/drawing/2014/main" id="{F38189F6-97D8-5F4D-889D-8ECCB6D01735}"/>
              </a:ext>
            </a:extLst>
          </p:cNvPr>
          <p:cNvSpPr>
            <a:spLocks noGrp="1"/>
          </p:cNvSpPr>
          <p:nvPr>
            <p:ph type="pic" sz="quarter" idx="11"/>
          </p:nvPr>
        </p:nvSpPr>
        <p:spPr>
          <a:xfrm>
            <a:off x="5316142" y="1619251"/>
            <a:ext cx="3306365" cy="4689475"/>
          </a:xfrm>
        </p:spPr>
        <p:txBody>
          <a:bodyPr/>
          <a:lstStyle>
            <a:lvl1pPr marL="0" indent="0">
              <a:buNone/>
              <a:defRPr/>
            </a:lvl1pPr>
          </a:lstStyle>
          <a:p>
            <a:endParaRPr lang="en-US"/>
          </a:p>
        </p:txBody>
      </p:sp>
      <p:sp>
        <p:nvSpPr>
          <p:cNvPr id="5" name="Date Placeholder 4">
            <a:extLst>
              <a:ext uri="{FF2B5EF4-FFF2-40B4-BE49-F238E27FC236}">
                <a16:creationId xmlns="" xmlns:a16="http://schemas.microsoft.com/office/drawing/2014/main" id="{0B98DC8E-7A96-4744-952C-070C0837C506}"/>
              </a:ext>
            </a:extLst>
          </p:cNvPr>
          <p:cNvSpPr>
            <a:spLocks noGrp="1"/>
          </p:cNvSpPr>
          <p:nvPr>
            <p:ph type="dt" sz="half" idx="12"/>
          </p:nvPr>
        </p:nvSpPr>
        <p:spPr/>
        <p:txBody>
          <a:bodyPr/>
          <a:lstStyle/>
          <a:p>
            <a:r>
              <a:rPr lang="en-US"/>
              <a:t>18/02/2020</a:t>
            </a:r>
            <a:endParaRPr lang="en-GB" dirty="0"/>
          </a:p>
        </p:txBody>
      </p:sp>
      <p:sp>
        <p:nvSpPr>
          <p:cNvPr id="9" name="Text Placeholder 8">
            <a:extLst>
              <a:ext uri="{FF2B5EF4-FFF2-40B4-BE49-F238E27FC236}">
                <a16:creationId xmlns="" xmlns:a16="http://schemas.microsoft.com/office/drawing/2014/main" id="{14DA5BFD-8C1D-4D4E-9B76-C6A5445F5F6C}"/>
              </a:ext>
            </a:extLst>
          </p:cNvPr>
          <p:cNvSpPr>
            <a:spLocks noGrp="1" noChangeAspect="1"/>
          </p:cNvSpPr>
          <p:nvPr>
            <p:ph type="body" sz="quarter" idx="13"/>
          </p:nvPr>
        </p:nvSpPr>
        <p:spPr>
          <a:xfrm rot="10800000">
            <a:off x="8062811" y="0"/>
            <a:ext cx="1081189" cy="1255825"/>
          </a:xfrm>
          <a:prstGeom prst="rtTriangle">
            <a:avLst/>
          </a:prstGeom>
          <a:solidFill>
            <a:schemeClr val="accent4"/>
          </a:solidFill>
        </p:spPr>
        <p:txBody>
          <a:bodyPr/>
          <a:lstStyle>
            <a:lvl1pPr marL="0" indent="0">
              <a:buNone/>
              <a:defRPr>
                <a:noFill/>
              </a:defRPr>
            </a:lvl1pPr>
          </a:lstStyle>
          <a:p>
            <a:pPr lvl="0"/>
            <a:endParaRPr lang="en-US" dirty="0"/>
          </a:p>
        </p:txBody>
      </p:sp>
    </p:spTree>
    <p:extLst>
      <p:ext uri="{BB962C8B-B14F-4D97-AF65-F5344CB8AC3E}">
        <p14:creationId xmlns:p14="http://schemas.microsoft.com/office/powerpoint/2010/main" xmlns="" val="1294138637"/>
      </p:ext>
    </p:extLst>
  </p:cSld>
  <p:clrMapOvr>
    <a:masterClrMapping/>
  </p:clrMapOvr>
  <p:extLst mod="1">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88884-8F07-4277-BE6A-615938281A74}"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B4EC7-5C37-4BA8-B8FB-7957CC67F393}" type="slidenum">
              <a:rPr lang="en-US" smtClean="0"/>
              <a:pPr/>
              <a:t>‹#›</a:t>
            </a:fld>
            <a:endParaRPr lang="en-US"/>
          </a:p>
        </p:txBody>
      </p:sp>
    </p:spTree>
    <p:extLst>
      <p:ext uri="{BB962C8B-B14F-4D97-AF65-F5344CB8AC3E}">
        <p14:creationId xmlns:p14="http://schemas.microsoft.com/office/powerpoint/2010/main" xmlns="" val="526976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C88884-8F07-4277-BE6A-615938281A74}"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B4EC7-5C37-4BA8-B8FB-7957CC67F393}" type="slidenum">
              <a:rPr lang="en-US" smtClean="0"/>
              <a:pPr/>
              <a:t>‹#›</a:t>
            </a:fld>
            <a:endParaRPr lang="en-US"/>
          </a:p>
        </p:txBody>
      </p:sp>
    </p:spTree>
    <p:extLst>
      <p:ext uri="{BB962C8B-B14F-4D97-AF65-F5344CB8AC3E}">
        <p14:creationId xmlns:p14="http://schemas.microsoft.com/office/powerpoint/2010/main" xmlns="" val="3883817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C88884-8F07-4277-BE6A-615938281A74}"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B4EC7-5C37-4BA8-B8FB-7957CC67F393}" type="slidenum">
              <a:rPr lang="en-US" smtClean="0"/>
              <a:pPr/>
              <a:t>‹#›</a:t>
            </a:fld>
            <a:endParaRPr lang="en-US"/>
          </a:p>
        </p:txBody>
      </p:sp>
    </p:spTree>
    <p:extLst>
      <p:ext uri="{BB962C8B-B14F-4D97-AF65-F5344CB8AC3E}">
        <p14:creationId xmlns:p14="http://schemas.microsoft.com/office/powerpoint/2010/main" xmlns="" val="948996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C88884-8F07-4277-BE6A-615938281A74}" type="datetimeFigureOut">
              <a:rPr lang="en-US" smtClean="0"/>
              <a:pPr/>
              <a:t>3/31/2020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B4EC7-5C37-4BA8-B8FB-7957CC67F393}" type="slidenum">
              <a:rPr lang="en-US" smtClean="0"/>
              <a:pPr/>
              <a:t>‹#›</a:t>
            </a:fld>
            <a:endParaRPr lang="en-US"/>
          </a:p>
        </p:txBody>
      </p:sp>
    </p:spTree>
    <p:extLst>
      <p:ext uri="{BB962C8B-B14F-4D97-AF65-F5344CB8AC3E}">
        <p14:creationId xmlns:p14="http://schemas.microsoft.com/office/powerpoint/2010/main" xmlns="" val="254646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88884-8F07-4277-BE6A-615938281A74}" type="datetimeFigureOut">
              <a:rPr lang="en-US" smtClean="0"/>
              <a:pPr/>
              <a:t>3/31/2020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B4EC7-5C37-4BA8-B8FB-7957CC67F393}" type="slidenum">
              <a:rPr lang="en-US" smtClean="0"/>
              <a:pPr/>
              <a:t>‹#›</a:t>
            </a:fld>
            <a:endParaRPr lang="en-US"/>
          </a:p>
        </p:txBody>
      </p:sp>
    </p:spTree>
    <p:extLst>
      <p:ext uri="{BB962C8B-B14F-4D97-AF65-F5344CB8AC3E}">
        <p14:creationId xmlns:p14="http://schemas.microsoft.com/office/powerpoint/2010/main" xmlns="" val="1178904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88884-8F07-4277-BE6A-615938281A74}" type="datetimeFigureOut">
              <a:rPr lang="en-US" smtClean="0"/>
              <a:pPr/>
              <a:t>3/31/2020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B4EC7-5C37-4BA8-B8FB-7957CC67F393}" type="slidenum">
              <a:rPr lang="en-US" smtClean="0"/>
              <a:pPr/>
              <a:t>‹#›</a:t>
            </a:fld>
            <a:endParaRPr lang="en-US"/>
          </a:p>
        </p:txBody>
      </p:sp>
    </p:spTree>
    <p:extLst>
      <p:ext uri="{BB962C8B-B14F-4D97-AF65-F5344CB8AC3E}">
        <p14:creationId xmlns:p14="http://schemas.microsoft.com/office/powerpoint/2010/main" xmlns="" val="284846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C88884-8F07-4277-BE6A-615938281A74}"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B4EC7-5C37-4BA8-B8FB-7957CC67F393}" type="slidenum">
              <a:rPr lang="en-US" smtClean="0"/>
              <a:pPr/>
              <a:t>‹#›</a:t>
            </a:fld>
            <a:endParaRPr lang="en-US"/>
          </a:p>
        </p:txBody>
      </p:sp>
    </p:spTree>
    <p:extLst>
      <p:ext uri="{BB962C8B-B14F-4D97-AF65-F5344CB8AC3E}">
        <p14:creationId xmlns:p14="http://schemas.microsoft.com/office/powerpoint/2010/main" xmlns="" val="19149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C88884-8F07-4277-BE6A-615938281A74}"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B4EC7-5C37-4BA8-B8FB-7957CC67F393}" type="slidenum">
              <a:rPr lang="en-US" smtClean="0"/>
              <a:pPr/>
              <a:t>‹#›</a:t>
            </a:fld>
            <a:endParaRPr lang="en-US"/>
          </a:p>
        </p:txBody>
      </p:sp>
    </p:spTree>
    <p:extLst>
      <p:ext uri="{BB962C8B-B14F-4D97-AF65-F5344CB8AC3E}">
        <p14:creationId xmlns:p14="http://schemas.microsoft.com/office/powerpoint/2010/main" xmlns="" val="2441186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88884-8F07-4277-BE6A-615938281A74}" type="datetimeFigureOut">
              <a:rPr lang="en-US" smtClean="0"/>
              <a:pPr/>
              <a:t>3/31/2020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B4EC7-5C37-4BA8-B8FB-7957CC67F393}" type="slidenum">
              <a:rPr lang="en-US" smtClean="0"/>
              <a:pPr/>
              <a:t>‹#›</a:t>
            </a:fld>
            <a:endParaRPr lang="en-US"/>
          </a:p>
        </p:txBody>
      </p:sp>
    </p:spTree>
    <p:extLst>
      <p:ext uri="{BB962C8B-B14F-4D97-AF65-F5344CB8AC3E}">
        <p14:creationId xmlns:p14="http://schemas.microsoft.com/office/powerpoint/2010/main" xmlns="" val="2463380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1.xml"/><Relationship Id="rId11" Type="http://schemas.openxmlformats.org/officeDocument/2006/relationships/image" Target="../media/image9.png"/><Relationship Id="rId5" Type="http://schemas.openxmlformats.org/officeDocument/2006/relationships/diagramLayout" Target="../diagrams/layout1.xml"/><Relationship Id="rId10" Type="http://schemas.openxmlformats.org/officeDocument/2006/relationships/image" Target="../media/image16.svg"/><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Middle_East_respiratory_syndrome_coronavirus" TargetMode="External"/><Relationship Id="rId2" Type="http://schemas.openxmlformats.org/officeDocument/2006/relationships/hyperlink" Target="https://en.wikipedia.org/wiki/SARS-CoV"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jpeg"/><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Case_fatality"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Betacoronavirus" TargetMode="External"/><Relationship Id="rId2" Type="http://schemas.openxmlformats.org/officeDocument/2006/relationships/hyperlink" Target="https://en.wikipedia.org/wiki/HCoV-EMC/2012" TargetMode="Externa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hyperlink" Target="https://en.wikipedia.org/wiki/Middle_East_respiratory_syndrome_coronaviru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35"/>
          <p:cNvSpPr txBox="1">
            <a:spLocks noGrp="1"/>
          </p:cNvSpPr>
          <p:nvPr>
            <p:ph type="ctrTitle"/>
          </p:nvPr>
        </p:nvSpPr>
        <p:spPr>
          <a:xfrm>
            <a:off x="2685905" y="2438400"/>
            <a:ext cx="6019800" cy="127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Arial" pitchFamily="34" charset="0"/>
                <a:cs typeface="Arial" pitchFamily="34" charset="0"/>
              </a:rPr>
              <a:t>COVID-19 </a:t>
            </a:r>
            <a:r>
              <a:rPr lang="mn-MN" dirty="0">
                <a:latin typeface="Arial" pitchFamily="34" charset="0"/>
                <a:cs typeface="Arial" pitchFamily="34" charset="0"/>
              </a:rPr>
              <a:t>халдварын эмнэлзүй, оношлогоо, эмчилгээ</a:t>
            </a:r>
            <a:endParaRPr dirty="0">
              <a:latin typeface="Arial" pitchFamily="34" charset="0"/>
              <a:cs typeface="Arial" pitchFamily="34" charset="0"/>
            </a:endParaRPr>
          </a:p>
        </p:txBody>
      </p:sp>
      <p:sp>
        <p:nvSpPr>
          <p:cNvPr id="237" name="Google Shape;237;p35"/>
          <p:cNvSpPr/>
          <p:nvPr/>
        </p:nvSpPr>
        <p:spPr>
          <a:xfrm rot="10800000">
            <a:off x="8333378" y="1442067"/>
            <a:ext cx="383700" cy="511600"/>
          </a:xfrm>
          <a:prstGeom prst="corner">
            <a:avLst>
              <a:gd name="adj1" fmla="val 5799"/>
              <a:gd name="adj2" fmla="val 62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680609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patient intensive care icon">
            <a:extLst>
              <a:ext uri="{FF2B5EF4-FFF2-40B4-BE49-F238E27FC236}">
                <a16:creationId xmlns="" xmlns:a16="http://schemas.microsoft.com/office/drawing/2014/main" id="{953852FF-FC7D-49A0-BFE3-B36A9E2BCA14}"/>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5385" t="14230" r="13846" b="20055"/>
          <a:stretch/>
        </p:blipFill>
        <p:spPr bwMode="auto">
          <a:xfrm>
            <a:off x="2819400" y="1676400"/>
            <a:ext cx="941864" cy="125581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 xmlns:a16="http://schemas.microsoft.com/office/drawing/2014/main" id="{9B611EFA-F8DA-4EE8-BED2-908D79C9F76E}"/>
              </a:ext>
            </a:extLst>
          </p:cNvPr>
          <p:cNvSpPr>
            <a:spLocks noGrp="1"/>
          </p:cNvSpPr>
          <p:nvPr>
            <p:ph type="title"/>
          </p:nvPr>
        </p:nvSpPr>
        <p:spPr>
          <a:xfrm>
            <a:off x="0" y="-9727"/>
            <a:ext cx="9144000" cy="1255825"/>
          </a:xfrm>
          <a:solidFill>
            <a:srgbClr val="0070C0"/>
          </a:solidFill>
          <a:ln>
            <a:solidFill>
              <a:schemeClr val="accent1"/>
            </a:solidFill>
          </a:ln>
        </p:spPr>
        <p:txBody>
          <a:bodyPr/>
          <a:lstStyle/>
          <a:p>
            <a:r>
              <a:rPr lang="mn-MN" dirty="0" smtClean="0"/>
              <a:t>Эмнэлгийн тусламж үйлчилгээнд:</a:t>
            </a:r>
            <a:endParaRPr lang="en-US" dirty="0"/>
          </a:p>
        </p:txBody>
      </p:sp>
      <p:graphicFrame>
        <p:nvGraphicFramePr>
          <p:cNvPr id="7" name="Diagram 6">
            <a:extLst>
              <a:ext uri="{FF2B5EF4-FFF2-40B4-BE49-F238E27FC236}">
                <a16:creationId xmlns="" xmlns:a16="http://schemas.microsoft.com/office/drawing/2014/main" id="{54C63BC9-6903-4115-8C83-D218BD8BF97D}"/>
              </a:ext>
            </a:extLst>
          </p:cNvPr>
          <p:cNvGraphicFramePr/>
          <p:nvPr>
            <p:extLst>
              <p:ext uri="{D42A27DB-BD31-4B8C-83A1-F6EECF244321}">
                <p14:modId xmlns:p14="http://schemas.microsoft.com/office/powerpoint/2010/main" xmlns="" val="3336349973"/>
              </p:ext>
            </p:extLst>
          </p:nvPr>
        </p:nvGraphicFramePr>
        <p:xfrm>
          <a:off x="27296" y="1687095"/>
          <a:ext cx="3562350" cy="40809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Straight Connector 8">
            <a:extLst>
              <a:ext uri="{FF2B5EF4-FFF2-40B4-BE49-F238E27FC236}">
                <a16:creationId xmlns="" xmlns:a16="http://schemas.microsoft.com/office/drawing/2014/main" id="{733D244C-23BE-427E-84A0-3F3B9E1C7227}"/>
              </a:ext>
            </a:extLst>
          </p:cNvPr>
          <p:cNvCxnSpPr/>
          <p:nvPr/>
        </p:nvCxnSpPr>
        <p:spPr>
          <a:xfrm>
            <a:off x="2400300" y="3048000"/>
            <a:ext cx="2705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1A690FDA-4DF1-4E32-838A-6570578DBF60}"/>
              </a:ext>
            </a:extLst>
          </p:cNvPr>
          <p:cNvCxnSpPr>
            <a:cxnSpLocks/>
          </p:cNvCxnSpPr>
          <p:nvPr/>
        </p:nvCxnSpPr>
        <p:spPr>
          <a:xfrm>
            <a:off x="2815047" y="4419600"/>
            <a:ext cx="2290353"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 xmlns:a16="http://schemas.microsoft.com/office/drawing/2014/main" id="{A8A0815D-8FBC-4374-A451-DB706E6EA0E6}"/>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tretch>
            <a:fillRect/>
          </a:stretch>
        </p:blipFill>
        <p:spPr>
          <a:xfrm>
            <a:off x="2975019" y="3048000"/>
            <a:ext cx="786245" cy="1048326"/>
          </a:xfrm>
          <a:prstGeom prst="rect">
            <a:avLst/>
          </a:prstGeom>
        </p:spPr>
      </p:pic>
      <p:pic>
        <p:nvPicPr>
          <p:cNvPr id="16" name="Picture 15" descr="A drawing of a face&#10;&#10;Description generated with high confidence">
            <a:extLst>
              <a:ext uri="{FF2B5EF4-FFF2-40B4-BE49-F238E27FC236}">
                <a16:creationId xmlns="" xmlns:a16="http://schemas.microsoft.com/office/drawing/2014/main" id="{5BFD6C7F-2D73-4C37-A1C8-61D50724C5D0}"/>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815808" y="4734395"/>
            <a:ext cx="468668" cy="1085877"/>
          </a:xfrm>
          <a:prstGeom prst="rect">
            <a:avLst/>
          </a:prstGeom>
        </p:spPr>
      </p:pic>
      <p:sp>
        <p:nvSpPr>
          <p:cNvPr id="6" name="Rectangle 5"/>
          <p:cNvSpPr/>
          <p:nvPr/>
        </p:nvSpPr>
        <p:spPr>
          <a:xfrm>
            <a:off x="6324600" y="1524000"/>
            <a:ext cx="2590800" cy="6279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mn-MN" sz="2000" b="1" dirty="0" smtClean="0">
                <a:solidFill>
                  <a:schemeClr val="bg1"/>
                </a:solidFill>
                <a:latin typeface="Arial" panose="020B0604020202020204" pitchFamily="34" charset="0"/>
                <a:cs typeface="Arial" panose="020B0604020202020204" pitchFamily="34" charset="0"/>
              </a:rPr>
              <a:t>4.5%</a:t>
            </a:r>
          </a:p>
          <a:p>
            <a:pPr algn="ctr"/>
            <a:r>
              <a:rPr lang="mn-MN" sz="2000" b="1" dirty="0" smtClean="0">
                <a:solidFill>
                  <a:schemeClr val="bg1"/>
                </a:solidFill>
                <a:latin typeface="Arial" panose="020B0604020202020204" pitchFamily="34" charset="0"/>
                <a:cs typeface="Arial" panose="020B0604020202020204" pitchFamily="34" charset="0"/>
              </a:rPr>
              <a:t>Шинж тэмдэггүй</a:t>
            </a:r>
            <a:endParaRPr lang="en-US" sz="20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6324600" y="2315682"/>
            <a:ext cx="2590800" cy="6279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mn-MN" sz="2000" b="1" dirty="0" smtClean="0">
                <a:solidFill>
                  <a:schemeClr val="bg1"/>
                </a:solidFill>
                <a:latin typeface="Arial" panose="020B0604020202020204" pitchFamily="34" charset="0"/>
                <a:cs typeface="Arial" panose="020B0604020202020204" pitchFamily="34" charset="0"/>
              </a:rPr>
              <a:t>39.4%</a:t>
            </a:r>
          </a:p>
          <a:p>
            <a:pPr algn="ctr"/>
            <a:r>
              <a:rPr lang="mn-MN" sz="2000" b="1" dirty="0" smtClean="0">
                <a:solidFill>
                  <a:schemeClr val="bg1"/>
                </a:solidFill>
                <a:latin typeface="Arial" panose="020B0604020202020204" pitchFamily="34" charset="0"/>
                <a:cs typeface="Arial" panose="020B0604020202020204" pitchFamily="34" charset="0"/>
              </a:rPr>
              <a:t>Хөнгөн </a:t>
            </a:r>
            <a:endParaRPr lang="en-US" sz="2000" b="1" dirty="0">
              <a:solidFill>
                <a:schemeClr val="bg1"/>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5486400" y="3052549"/>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257800" y="1295400"/>
            <a:ext cx="0" cy="47244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295030" y="3258208"/>
            <a:ext cx="2590800" cy="62790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mn-MN" sz="2000" b="1" dirty="0" smtClean="0">
                <a:solidFill>
                  <a:schemeClr val="bg1"/>
                </a:solidFill>
                <a:latin typeface="Arial" panose="020B0604020202020204" pitchFamily="34" charset="0"/>
                <a:cs typeface="Arial" panose="020B0604020202020204" pitchFamily="34" charset="0"/>
              </a:rPr>
              <a:t>38.2%</a:t>
            </a:r>
          </a:p>
          <a:p>
            <a:pPr algn="ctr"/>
            <a:r>
              <a:rPr lang="mn-MN" sz="2000" b="1" dirty="0" smtClean="0">
                <a:solidFill>
                  <a:schemeClr val="bg1"/>
                </a:solidFill>
                <a:latin typeface="Arial" panose="020B0604020202020204" pitchFamily="34" charset="0"/>
                <a:cs typeface="Arial" panose="020B0604020202020204" pitchFamily="34" charset="0"/>
              </a:rPr>
              <a:t>Хүндэвтэр </a:t>
            </a:r>
            <a:endParaRPr lang="en-US" sz="2000" b="1" dirty="0">
              <a:solidFill>
                <a:schemeClr val="bg1"/>
              </a:solidFill>
              <a:latin typeface="Arial" panose="020B0604020202020204" pitchFamily="34" charset="0"/>
              <a:cs typeface="Arial" panose="020B0604020202020204" pitchFamily="34" charset="0"/>
            </a:endParaRPr>
          </a:p>
        </p:txBody>
      </p:sp>
      <p:sp>
        <p:nvSpPr>
          <p:cNvPr id="24" name="Rectangle 23"/>
          <p:cNvSpPr/>
          <p:nvPr/>
        </p:nvSpPr>
        <p:spPr>
          <a:xfrm>
            <a:off x="6295030" y="4118801"/>
            <a:ext cx="2590800" cy="6279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mn-MN" sz="2000" b="1" dirty="0" smtClean="0">
                <a:solidFill>
                  <a:schemeClr val="bg1"/>
                </a:solidFill>
                <a:latin typeface="Arial" panose="020B0604020202020204" pitchFamily="34" charset="0"/>
                <a:cs typeface="Arial" panose="020B0604020202020204" pitchFamily="34" charset="0"/>
              </a:rPr>
              <a:t>14.3 %</a:t>
            </a:r>
          </a:p>
          <a:p>
            <a:pPr algn="ctr"/>
            <a:r>
              <a:rPr lang="mn-MN" sz="2000" b="1" dirty="0" smtClean="0">
                <a:solidFill>
                  <a:schemeClr val="bg1"/>
                </a:solidFill>
                <a:latin typeface="Arial" panose="020B0604020202020204" pitchFamily="34" charset="0"/>
                <a:cs typeface="Arial" panose="020B0604020202020204" pitchFamily="34" charset="0"/>
              </a:rPr>
              <a:t>Хүнд </a:t>
            </a:r>
            <a:endParaRPr lang="en-US" sz="2000" b="1" dirty="0">
              <a:solidFill>
                <a:schemeClr val="bg1"/>
              </a:solidFill>
              <a:latin typeface="Arial" panose="020B0604020202020204" pitchFamily="34" charset="0"/>
              <a:cs typeface="Arial" panose="020B0604020202020204" pitchFamily="34" charset="0"/>
            </a:endParaRPr>
          </a:p>
        </p:txBody>
      </p:sp>
      <p:sp>
        <p:nvSpPr>
          <p:cNvPr id="25" name="Rectangle 24"/>
          <p:cNvSpPr/>
          <p:nvPr/>
        </p:nvSpPr>
        <p:spPr>
          <a:xfrm>
            <a:off x="6324600" y="5163735"/>
            <a:ext cx="2590800" cy="6279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mn-MN" sz="2000" b="1" dirty="0" smtClean="0">
                <a:solidFill>
                  <a:schemeClr val="bg1"/>
                </a:solidFill>
                <a:latin typeface="Arial" panose="020B0604020202020204" pitchFamily="34" charset="0"/>
                <a:cs typeface="Arial" panose="020B0604020202020204" pitchFamily="34" charset="0"/>
              </a:rPr>
              <a:t>3.2%</a:t>
            </a:r>
          </a:p>
          <a:p>
            <a:pPr algn="ctr"/>
            <a:r>
              <a:rPr lang="mn-MN" sz="2000" b="1" dirty="0" smtClean="0">
                <a:solidFill>
                  <a:schemeClr val="bg1"/>
                </a:solidFill>
                <a:latin typeface="Arial" panose="020B0604020202020204" pitchFamily="34" charset="0"/>
                <a:cs typeface="Arial" panose="020B0604020202020204" pitchFamily="34" charset="0"/>
              </a:rPr>
              <a:t>Нэн хүнд</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27293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COVID-19 </a:t>
            </a:r>
            <a:r>
              <a:rPr lang="mn-MN" dirty="0"/>
              <a:t>халдварын эмнэлзүйн үе шатууд</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4502" t="10714" r="12877" b="4762"/>
          <a:stretch/>
        </p:blipFill>
        <p:spPr bwMode="auto">
          <a:xfrm>
            <a:off x="0" y="1601545"/>
            <a:ext cx="9146146" cy="5256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914400" y="3886200"/>
            <a:ext cx="838200" cy="369332"/>
          </a:xfrm>
          <a:prstGeom prst="rect">
            <a:avLst/>
          </a:prstGeom>
          <a:noFill/>
        </p:spPr>
        <p:txBody>
          <a:bodyPr wrap="square" rtlCol="0">
            <a:spAutoFit/>
          </a:bodyPr>
          <a:lstStyle/>
          <a:p>
            <a:r>
              <a:rPr lang="en-US" dirty="0">
                <a:solidFill>
                  <a:srgbClr val="FF0000"/>
                </a:solidFill>
              </a:rPr>
              <a:t>17.6%</a:t>
            </a:r>
          </a:p>
        </p:txBody>
      </p:sp>
      <p:sp>
        <p:nvSpPr>
          <p:cNvPr id="5" name="Left Brace 4"/>
          <p:cNvSpPr/>
          <p:nvPr/>
        </p:nvSpPr>
        <p:spPr>
          <a:xfrm>
            <a:off x="1752600" y="3886200"/>
            <a:ext cx="152400" cy="381000"/>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1929831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normAutofit fontScale="90000"/>
          </a:bodyPr>
          <a:lstStyle/>
          <a:p>
            <a:r>
              <a:rPr lang="en-US" dirty="0"/>
              <a:t>COVID-19 </a:t>
            </a:r>
            <a:r>
              <a:rPr lang="mn-MN" dirty="0"/>
              <a:t>эмнэлзүйн ангилал ба эмчилгээний хэлбэр</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14886105"/>
              </p:ext>
            </p:extLst>
          </p:nvPr>
        </p:nvGraphicFramePr>
        <p:xfrm>
          <a:off x="457200" y="1752600"/>
          <a:ext cx="8229600" cy="4800600"/>
        </p:xfrm>
        <a:graphic>
          <a:graphicData uri="http://schemas.openxmlformats.org/drawingml/2006/table">
            <a:tbl>
              <a:tblPr firstRow="1" bandRow="1">
                <a:tableStyleId>{2D5ABB26-0587-4C30-8999-92F81FD0307C}</a:tableStyleId>
              </a:tblPr>
              <a:tblGrid>
                <a:gridCol w="3276600">
                  <a:extLst>
                    <a:ext uri="{9D8B030D-6E8A-4147-A177-3AD203B41FA5}">
                      <a16:colId xmlns:a16="http://schemas.microsoft.com/office/drawing/2014/main" xmlns="" val="20000"/>
                    </a:ext>
                  </a:extLst>
                </a:gridCol>
                <a:gridCol w="4953000">
                  <a:extLst>
                    <a:ext uri="{9D8B030D-6E8A-4147-A177-3AD203B41FA5}">
                      <a16:colId xmlns:a16="http://schemas.microsoft.com/office/drawing/2014/main" xmlns="" val="20001"/>
                    </a:ext>
                  </a:extLst>
                </a:gridCol>
              </a:tblGrid>
              <a:tr h="1887645">
                <a:tc>
                  <a:txBody>
                    <a:bodyPr/>
                    <a:lstStyle/>
                    <a:p>
                      <a:r>
                        <a:rPr lang="mn-MN" sz="2000" b="1" dirty="0"/>
                        <a:t>Хөнгөн тохиолдол-  44.4% </a:t>
                      </a:r>
                    </a:p>
                    <a:p>
                      <a:r>
                        <a:rPr lang="mn-MN" sz="2000" dirty="0">
                          <a:solidFill>
                            <a:srgbClr val="A6A6A6"/>
                          </a:solidFill>
                        </a:rPr>
                        <a:t>Эмнэлзүйн шинж тэмдэг бүдэг, дүрс оношилгоонд (рентген) уушгины хатгаа илрээгүй.</a:t>
                      </a:r>
                      <a:endParaRPr lang="en-US" sz="2000" dirty="0">
                        <a:solidFill>
                          <a:srgbClr val="A6A6A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mn-MN" dirty="0"/>
                    </a:p>
                    <a:p>
                      <a:pPr algn="ctr"/>
                      <a:endParaRPr lang="mn-MN" dirty="0"/>
                    </a:p>
                    <a:p>
                      <a:pPr algn="ctr"/>
                      <a:r>
                        <a:rPr lang="mn-MN" dirty="0"/>
                        <a:t> </a:t>
                      </a:r>
                      <a:r>
                        <a:rPr lang="mn-MN" sz="2400" dirty="0"/>
                        <a:t>Гэртээ тусгаарлагдан шинж тэмдгийн эмчилгээ хийх боломжтой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912955">
                <a:tc>
                  <a:txBody>
                    <a:bodyPr/>
                    <a:lstStyle/>
                    <a:p>
                      <a:endParaRPr lang="mn-MN" sz="2000" b="1" dirty="0"/>
                    </a:p>
                    <a:p>
                      <a:endParaRPr lang="mn-MN" sz="2000" b="1" dirty="0"/>
                    </a:p>
                    <a:p>
                      <a:r>
                        <a:rPr lang="mn-MN" sz="2000" b="1" dirty="0"/>
                        <a:t>Хүндэвтэр тохиолдол-38.2%</a:t>
                      </a:r>
                    </a:p>
                    <a:p>
                      <a:r>
                        <a:rPr lang="mn-MN" sz="2000" dirty="0">
                          <a:solidFill>
                            <a:srgbClr val="A6A6A6"/>
                          </a:solidFill>
                        </a:rPr>
                        <a:t>Халуурна, амьсгалын замын шинж тэмдэг илэрнэ, дүрс оношилгоонд уушгины хатгааны илрэлтэй.</a:t>
                      </a:r>
                    </a:p>
                    <a:p>
                      <a:endParaRPr lang="en-US" dirty="0">
                        <a:solidFill>
                          <a:srgbClr val="A6A6A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n-MN" b="1" dirty="0"/>
                        <a:t>Эмнэлэгт</a:t>
                      </a:r>
                      <a:r>
                        <a:rPr lang="mn-MN" b="1" baseline="0" dirty="0"/>
                        <a:t> хүчилтөрөгч эмчилгээнэй нөхцөлд эмчилгээ хяналтыг хийнэ.</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bl>
          </a:graphicData>
        </a:graphic>
      </p:graphicFrame>
      <p:pic>
        <p:nvPicPr>
          <p:cNvPr id="3075" name="Picture 3" descr="C:\Users\Naranpurev\Desktop\oxygen .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29200" y="4419600"/>
            <a:ext cx="2286000" cy="2133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03940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a:t>Эмнэл зүйн ангилал ба эмчилгээний хэлбэр</a:t>
            </a:r>
            <a:endParaRPr lang="en-US" dirty="0"/>
          </a:p>
        </p:txBody>
      </p:sp>
      <p:sp>
        <p:nvSpPr>
          <p:cNvPr id="3" name="Content Placeholder 2"/>
          <p:cNvSpPr>
            <a:spLocks noGrp="1"/>
          </p:cNvSpPr>
          <p:nvPr>
            <p:ph idx="1"/>
          </p:nvPr>
        </p:nvSpPr>
        <p:spPr>
          <a:xfrm>
            <a:off x="0" y="1600200"/>
            <a:ext cx="9144000" cy="4525963"/>
          </a:xfrm>
        </p:spPr>
        <p:txBody>
          <a:bodyPr>
            <a:noAutofit/>
          </a:bodyPr>
          <a:lstStyle/>
          <a:p>
            <a:pPr marL="0" lvl="0" indent="0">
              <a:lnSpc>
                <a:spcPct val="115000"/>
              </a:lnSpc>
              <a:spcBef>
                <a:spcPts val="0"/>
              </a:spcBef>
              <a:spcAft>
                <a:spcPts val="600"/>
              </a:spcAft>
              <a:buNone/>
            </a:pPr>
            <a:r>
              <a:rPr lang="mn-MN" sz="2000" b="1" dirty="0">
                <a:solidFill>
                  <a:srgbClr val="FF0000"/>
                </a:solidFill>
              </a:rPr>
              <a:t>Хүнд ба нэн хүнд хэлбэрийн халдвартай тохиолдолууд нь ЭЭТ-т эмчлүүлнэ.</a:t>
            </a:r>
          </a:p>
          <a:p>
            <a:pPr marL="0" lvl="0" indent="0">
              <a:lnSpc>
                <a:spcPct val="115000"/>
              </a:lnSpc>
              <a:spcBef>
                <a:spcPts val="0"/>
              </a:spcBef>
              <a:spcAft>
                <a:spcPts val="600"/>
              </a:spcAft>
              <a:buNone/>
            </a:pPr>
            <a:r>
              <a:rPr lang="mn-MN" sz="2000" b="1" dirty="0">
                <a:solidFill>
                  <a:prstClr val="black"/>
                </a:solidFill>
              </a:rPr>
              <a:t>Хүнд тохиолдол </a:t>
            </a:r>
            <a:r>
              <a:rPr lang="mn-MN" sz="2000" b="1" dirty="0">
                <a:solidFill>
                  <a:srgbClr val="FF0000"/>
                </a:solidFill>
              </a:rPr>
              <a:t>14.3% </a:t>
            </a:r>
            <a:endParaRPr lang="mn-MN" sz="2000" dirty="0">
              <a:solidFill>
                <a:srgbClr val="FF0000"/>
              </a:solidFill>
            </a:endParaRPr>
          </a:p>
          <a:p>
            <a:pPr marL="0" lvl="0">
              <a:lnSpc>
                <a:spcPct val="115000"/>
              </a:lnSpc>
              <a:spcBef>
                <a:spcPts val="0"/>
              </a:spcBef>
              <a:spcAft>
                <a:spcPts val="600"/>
              </a:spcAft>
            </a:pPr>
            <a:r>
              <a:rPr lang="mn-MN" sz="2000" dirty="0">
                <a:solidFill>
                  <a:schemeClr val="bg1">
                    <a:lumMod val="65000"/>
                  </a:schemeClr>
                </a:solidFill>
                <a:ea typeface="Calibri"/>
                <a:cs typeface="Times New Roman"/>
              </a:rPr>
              <a:t>Амьсгалын дистресс (амьсгалын тоо </a:t>
            </a:r>
            <a:r>
              <a:rPr lang="mn-MN" sz="2000" dirty="0">
                <a:solidFill>
                  <a:schemeClr val="bg1">
                    <a:lumMod val="65000"/>
                  </a:schemeClr>
                </a:solidFill>
                <a:ea typeface="SimSun"/>
                <a:cs typeface="Times New Roman"/>
              </a:rPr>
              <a:t>минутанд ≧30 удаа)</a:t>
            </a:r>
            <a:endParaRPr lang="en-US" sz="2000" dirty="0">
              <a:solidFill>
                <a:schemeClr val="bg1">
                  <a:lumMod val="65000"/>
                </a:schemeClr>
              </a:solidFill>
              <a:ea typeface="Calibri"/>
              <a:cs typeface="Times New Roman"/>
            </a:endParaRPr>
          </a:p>
          <a:p>
            <a:pPr marL="0" lvl="0">
              <a:lnSpc>
                <a:spcPct val="115000"/>
              </a:lnSpc>
              <a:spcBef>
                <a:spcPts val="0"/>
              </a:spcBef>
              <a:spcAft>
                <a:spcPts val="600"/>
              </a:spcAft>
            </a:pPr>
            <a:r>
              <a:rPr lang="mn-MN" sz="2000" dirty="0">
                <a:solidFill>
                  <a:schemeClr val="bg1">
                    <a:lumMod val="65000"/>
                  </a:schemeClr>
                </a:solidFill>
                <a:ea typeface="SimSun"/>
                <a:cs typeface="Times New Roman"/>
              </a:rPr>
              <a:t> Хүчилтөрөгчийн ханамж ≤93% болон SpO</a:t>
            </a:r>
            <a:r>
              <a:rPr lang="mn-MN" sz="2000" baseline="-25000" dirty="0">
                <a:solidFill>
                  <a:schemeClr val="bg1">
                    <a:lumMod val="65000"/>
                  </a:schemeClr>
                </a:solidFill>
                <a:ea typeface="SimSun"/>
                <a:cs typeface="Times New Roman"/>
              </a:rPr>
              <a:t>2</a:t>
            </a:r>
            <a:r>
              <a:rPr lang="mn-MN" sz="2000" dirty="0">
                <a:solidFill>
                  <a:schemeClr val="bg1">
                    <a:lumMod val="65000"/>
                  </a:schemeClr>
                </a:solidFill>
                <a:ea typeface="SimSun"/>
                <a:cs typeface="Times New Roman"/>
              </a:rPr>
              <a:t>/ FiO≤315 тайван байхад,</a:t>
            </a:r>
            <a:endParaRPr lang="en-US" sz="2000" dirty="0">
              <a:solidFill>
                <a:schemeClr val="bg1">
                  <a:lumMod val="65000"/>
                </a:schemeClr>
              </a:solidFill>
              <a:ea typeface="Calibri"/>
              <a:cs typeface="Times New Roman"/>
            </a:endParaRPr>
          </a:p>
          <a:p>
            <a:pPr marL="0" lvl="0" algn="just">
              <a:lnSpc>
                <a:spcPct val="115000"/>
              </a:lnSpc>
              <a:spcBef>
                <a:spcPts val="0"/>
              </a:spcBef>
              <a:spcAft>
                <a:spcPts val="600"/>
              </a:spcAft>
            </a:pPr>
            <a:r>
              <a:rPr lang="mn-MN" sz="2000" dirty="0">
                <a:solidFill>
                  <a:schemeClr val="bg1">
                    <a:lumMod val="65000"/>
                  </a:schemeClr>
                </a:solidFill>
                <a:ea typeface="SimSun"/>
                <a:cs typeface="Times New Roman"/>
              </a:rPr>
              <a:t>Артерийн цусан дахь хүчилтөрөгчийн парциаль даралт (PaO2) ба амьсгалж буй хүчилтөрөгчийн фракци (FiO)-ийн харьцаа (PaO2/FiO) ≤300 мм муб (l мм муб = 0.133kPa)</a:t>
            </a:r>
            <a:endParaRPr lang="en-US" sz="2000" dirty="0">
              <a:solidFill>
                <a:schemeClr val="bg1">
                  <a:lumMod val="65000"/>
                </a:schemeClr>
              </a:solidFill>
              <a:ea typeface="Calibri"/>
              <a:cs typeface="Times New Roman"/>
            </a:endParaRPr>
          </a:p>
          <a:p>
            <a:pPr lvl="0"/>
            <a:r>
              <a:rPr lang="mn-MN" sz="2000" dirty="0">
                <a:solidFill>
                  <a:schemeClr val="bg1">
                    <a:lumMod val="65000"/>
                  </a:schemeClr>
                </a:solidFill>
                <a:ea typeface="SimSun"/>
              </a:rPr>
              <a:t>Цээжний рентген шинжилгээнд эмгэг өөрчлөлт 24-48 цагийн дотор мэдэгдэхүйц даамжирч байвал хүнд тохиолдолд тооцно.</a:t>
            </a:r>
            <a:r>
              <a:rPr lang="mn-MN" sz="2000" dirty="0">
                <a:solidFill>
                  <a:schemeClr val="bg1">
                    <a:lumMod val="65000"/>
                  </a:schemeClr>
                </a:solidFill>
              </a:rPr>
              <a:t> </a:t>
            </a:r>
            <a:endParaRPr lang="mn-MN" sz="2000" b="1" dirty="0">
              <a:solidFill>
                <a:schemeClr val="bg1">
                  <a:lumMod val="65000"/>
                </a:schemeClr>
              </a:solidFill>
              <a:ea typeface="Calibri"/>
              <a:cs typeface="Times New Roman"/>
            </a:endParaRPr>
          </a:p>
          <a:p>
            <a:pPr marL="0" marR="0" indent="0" algn="just">
              <a:lnSpc>
                <a:spcPct val="115000"/>
              </a:lnSpc>
              <a:spcBef>
                <a:spcPts val="0"/>
              </a:spcBef>
              <a:spcAft>
                <a:spcPts val="600"/>
              </a:spcAft>
              <a:buNone/>
            </a:pPr>
            <a:r>
              <a:rPr lang="mn-MN" sz="2000" b="1" dirty="0">
                <a:ea typeface="Calibri"/>
                <a:cs typeface="Times New Roman"/>
              </a:rPr>
              <a:t>Нэн хүнд тохиолдол </a:t>
            </a:r>
            <a:r>
              <a:rPr lang="mn-MN" sz="2000" b="1" dirty="0">
                <a:solidFill>
                  <a:srgbClr val="FF0000"/>
                </a:solidFill>
                <a:ea typeface="Calibri"/>
                <a:cs typeface="Times New Roman"/>
              </a:rPr>
              <a:t>3.2%</a:t>
            </a:r>
            <a:endParaRPr lang="en-US" sz="2000" dirty="0">
              <a:solidFill>
                <a:srgbClr val="FF0000"/>
              </a:solidFill>
              <a:ea typeface="Calibri"/>
              <a:cs typeface="Times New Roman"/>
            </a:endParaRPr>
          </a:p>
          <a:p>
            <a:pPr marL="514350" marR="0" indent="-514350">
              <a:lnSpc>
                <a:spcPct val="115000"/>
              </a:lnSpc>
              <a:spcBef>
                <a:spcPts val="0"/>
              </a:spcBef>
              <a:spcAft>
                <a:spcPts val="600"/>
              </a:spcAft>
              <a:buAutoNum type="arabicPeriod"/>
            </a:pPr>
            <a:r>
              <a:rPr lang="mn-MN" sz="2000" dirty="0">
                <a:solidFill>
                  <a:srgbClr val="222222"/>
                </a:solidFill>
              </a:rPr>
              <a:t>Амьсгалын дутагдалтай, зохиомол амьсгал шаардлагатай</a:t>
            </a:r>
            <a:r>
              <a:rPr lang="mn-MN" sz="2000" dirty="0">
                <a:solidFill>
                  <a:srgbClr val="000000"/>
                </a:solidFill>
              </a:rPr>
              <a:t>; </a:t>
            </a:r>
          </a:p>
          <a:p>
            <a:pPr marL="514350" marR="0" indent="-514350">
              <a:lnSpc>
                <a:spcPct val="115000"/>
              </a:lnSpc>
              <a:spcBef>
                <a:spcPts val="0"/>
              </a:spcBef>
              <a:spcAft>
                <a:spcPts val="600"/>
              </a:spcAft>
              <a:buAutoNum type="arabicPeriod"/>
            </a:pPr>
            <a:r>
              <a:rPr lang="mn-MN" sz="2000" dirty="0">
                <a:solidFill>
                  <a:srgbClr val="000000"/>
                </a:solidFill>
                <a:ea typeface="Calibri"/>
                <a:cs typeface="Times New Roman"/>
              </a:rPr>
              <a:t>Шокын байдал;</a:t>
            </a:r>
            <a:endParaRPr lang="en-US" sz="2000" dirty="0">
              <a:ea typeface="Calibri"/>
              <a:cs typeface="Times New Roman"/>
            </a:endParaRPr>
          </a:p>
          <a:p>
            <a:pPr marL="0" indent="0">
              <a:buNone/>
            </a:pPr>
            <a:r>
              <a:rPr lang="mn-MN" sz="2000" dirty="0">
                <a:solidFill>
                  <a:srgbClr val="000000"/>
                </a:solidFill>
              </a:rPr>
              <a:t>3. </a:t>
            </a:r>
            <a:r>
              <a:rPr lang="mn-MN" sz="2000" dirty="0">
                <a:solidFill>
                  <a:srgbClr val="222222"/>
                </a:solidFill>
              </a:rPr>
              <a:t>Олон эрхтэний дутагдалтай эрчимт эмчилгээ шаардлагатай.</a:t>
            </a:r>
            <a:endParaRPr lang="en-US" sz="2000" dirty="0"/>
          </a:p>
        </p:txBody>
      </p:sp>
    </p:spTree>
    <p:extLst>
      <p:ext uri="{BB962C8B-B14F-4D97-AF65-F5344CB8AC3E}">
        <p14:creationId xmlns:p14="http://schemas.microsoft.com/office/powerpoint/2010/main" xmlns="" val="230751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8600" y="163402"/>
            <a:ext cx="8686800" cy="66945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1120254" y="4648200"/>
            <a:ext cx="1371600" cy="228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mn-MN" b="1" dirty="0" smtClean="0">
                <a:solidFill>
                  <a:schemeClr val="tx1"/>
                </a:solidFill>
                <a:latin typeface="Arial" panose="020B0604020202020204" pitchFamily="34" charset="0"/>
                <a:cs typeface="Arial" panose="020B0604020202020204" pitchFamily="34" charset="0"/>
              </a:rPr>
              <a:t>Халуурах</a:t>
            </a:r>
            <a:endParaRPr lang="en-US" b="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1123666" y="5054221"/>
            <a:ext cx="1371600" cy="2547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mn-MN" sz="2000" b="1" dirty="0" smtClean="0">
                <a:latin typeface="Arial" panose="020B0604020202020204" pitchFamily="34" charset="0"/>
                <a:cs typeface="Arial" panose="020B0604020202020204" pitchFamily="34" charset="0"/>
              </a:rPr>
              <a:t>Ханиах</a:t>
            </a:r>
            <a:endParaRPr lang="en-US" sz="2000" b="1" dirty="0">
              <a:latin typeface="Arial" panose="020B0604020202020204" pitchFamily="34" charset="0"/>
              <a:cs typeface="Arial" panose="020B0604020202020204" pitchFamily="34" charset="0"/>
            </a:endParaRPr>
          </a:p>
        </p:txBody>
      </p:sp>
      <p:sp>
        <p:nvSpPr>
          <p:cNvPr id="5" name="Rectangle 4"/>
          <p:cNvSpPr/>
          <p:nvPr/>
        </p:nvSpPr>
        <p:spPr>
          <a:xfrm>
            <a:off x="990600" y="5472752"/>
            <a:ext cx="2384946"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mn-MN" sz="2000" b="1" dirty="0" smtClean="0">
                <a:latin typeface="Arial" panose="020B0604020202020204" pitchFamily="34" charset="0"/>
                <a:cs typeface="Arial" panose="020B0604020202020204" pitchFamily="34" charset="0"/>
              </a:rPr>
              <a:t>Амьсгал давчдах</a:t>
            </a:r>
            <a:endParaRPr lang="en-US" sz="2000" b="1" dirty="0">
              <a:latin typeface="Arial" panose="020B0604020202020204" pitchFamily="34" charset="0"/>
              <a:cs typeface="Arial" panose="020B0604020202020204" pitchFamily="34" charset="0"/>
            </a:endParaRPr>
          </a:p>
        </p:txBody>
      </p:sp>
      <p:sp>
        <p:nvSpPr>
          <p:cNvPr id="6" name="Rectangle 5"/>
          <p:cNvSpPr/>
          <p:nvPr/>
        </p:nvSpPr>
        <p:spPr>
          <a:xfrm>
            <a:off x="990600" y="5852615"/>
            <a:ext cx="1927746"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mn-MN" sz="2000" dirty="0" smtClean="0">
                <a:latin typeface="Arial" panose="020B0604020202020204" pitchFamily="34" charset="0"/>
                <a:cs typeface="Arial" panose="020B0604020202020204" pitchFamily="34" charset="0"/>
              </a:rPr>
              <a:t>Булчин өвдөх</a:t>
            </a:r>
            <a:endParaRPr lang="en-US" sz="2000" dirty="0">
              <a:latin typeface="Arial" panose="020B0604020202020204" pitchFamily="34" charset="0"/>
              <a:cs typeface="Arial" panose="020B0604020202020204" pitchFamily="34" charset="0"/>
            </a:endParaRPr>
          </a:p>
        </p:txBody>
      </p:sp>
      <p:sp>
        <p:nvSpPr>
          <p:cNvPr id="7" name="Rectangle 6"/>
          <p:cNvSpPr/>
          <p:nvPr/>
        </p:nvSpPr>
        <p:spPr>
          <a:xfrm>
            <a:off x="990600" y="6248400"/>
            <a:ext cx="1927746"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mn-MN" sz="2000" b="1" dirty="0" smtClean="0">
                <a:latin typeface="Arial" panose="020B0604020202020204" pitchFamily="34" charset="0"/>
                <a:cs typeface="Arial" panose="020B0604020202020204" pitchFamily="34" charset="0"/>
              </a:rPr>
              <a:t>Ядрах</a:t>
            </a:r>
            <a:endParaRPr lang="en-US" sz="2000" b="1" dirty="0">
              <a:latin typeface="Arial" panose="020B0604020202020204" pitchFamily="34" charset="0"/>
              <a:cs typeface="Arial" panose="020B0604020202020204" pitchFamily="34" charset="0"/>
            </a:endParaRPr>
          </a:p>
        </p:txBody>
      </p:sp>
      <p:sp>
        <p:nvSpPr>
          <p:cNvPr id="9" name="Hexagon 8"/>
          <p:cNvSpPr/>
          <p:nvPr/>
        </p:nvSpPr>
        <p:spPr>
          <a:xfrm>
            <a:off x="152400" y="1364776"/>
            <a:ext cx="4191000" cy="1981200"/>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mn-MN" sz="3200" b="1" u="sng" dirty="0" smtClean="0">
                <a:latin typeface="Arial" panose="020B0604020202020204" pitchFamily="34" charset="0"/>
                <a:cs typeface="Arial" panose="020B0604020202020204" pitchFamily="34" charset="0"/>
              </a:rPr>
              <a:t>Дуслын зам</a:t>
            </a:r>
          </a:p>
          <a:p>
            <a:r>
              <a:rPr lang="mn-MN" sz="3200" b="1" u="sng" dirty="0" smtClean="0">
                <a:latin typeface="Arial" panose="020B0604020202020204" pitchFamily="34" charset="0"/>
                <a:cs typeface="Arial" panose="020B0604020202020204" pitchFamily="34" charset="0"/>
              </a:rPr>
              <a:t>Хавьтлын зам </a:t>
            </a:r>
            <a:endParaRPr lang="en-US" sz="32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86516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
            <a:ext cx="7772400" cy="685800"/>
          </a:xfrm>
        </p:spPr>
        <p:txBody>
          <a:bodyPr>
            <a:normAutofit fontScale="90000"/>
          </a:bodyPr>
          <a:lstStyle/>
          <a:p>
            <a:r>
              <a:rPr lang="mn-MN" b="1" dirty="0">
                <a:latin typeface="Arial" pitchFamily="34" charset="0"/>
                <a:cs typeface="Arial" pitchFamily="34" charset="0"/>
              </a:rPr>
              <a:t>Э</a:t>
            </a:r>
            <a:r>
              <a:rPr lang="mn-Mong-CN" b="1" dirty="0">
                <a:latin typeface="Arial" pitchFamily="34" charset="0"/>
              </a:rPr>
              <a:t>мнэлзүйн явц</a:t>
            </a:r>
          </a:p>
        </p:txBody>
      </p:sp>
      <p:sp>
        <p:nvSpPr>
          <p:cNvPr id="3" name="Subtitle 2"/>
          <p:cNvSpPr>
            <a:spLocks noGrp="1"/>
          </p:cNvSpPr>
          <p:nvPr>
            <p:ph type="subTitle" idx="1"/>
          </p:nvPr>
        </p:nvSpPr>
        <p:spPr>
          <a:xfrm>
            <a:off x="457200" y="1447800"/>
            <a:ext cx="8382000" cy="4495800"/>
          </a:xfrm>
        </p:spPr>
        <p:txBody>
          <a:bodyPr>
            <a:normAutofit fontScale="92500" lnSpcReduction="10000"/>
          </a:bodyPr>
          <a:lstStyle/>
          <a:p>
            <a:pPr marL="457200" indent="-457200" algn="l">
              <a:buFont typeface="Arial" pitchFamily="34" charset="0"/>
              <a:buChar char="•"/>
            </a:pPr>
            <a:r>
              <a:rPr lang="mn-Mong-CN" dirty="0">
                <a:solidFill>
                  <a:schemeClr val="tx1"/>
                </a:solidFill>
                <a:latin typeface="Arial" pitchFamily="34" charset="0"/>
              </a:rPr>
              <a:t>Хөнгөн хэлбэр: хөнгөн, уушгины үрэвслийн шинжгүй</a:t>
            </a:r>
          </a:p>
          <a:p>
            <a:pPr marL="457200" indent="-457200" algn="l">
              <a:buFont typeface="Arial" pitchFamily="34" charset="0"/>
              <a:buChar char="•"/>
            </a:pPr>
            <a:r>
              <a:rPr lang="mn-Mong-CN" dirty="0">
                <a:solidFill>
                  <a:schemeClr val="tx1"/>
                </a:solidFill>
                <a:latin typeface="Arial" pitchFamily="34" charset="0"/>
              </a:rPr>
              <a:t>Ердийн явцтай: халууралт, амьсгалын замын үрэвслийн шинж илэрсэн, цээжний зурагт уушгины хатгаа илэрсэн</a:t>
            </a:r>
          </a:p>
          <a:p>
            <a:pPr marL="457200" indent="-457200" algn="l">
              <a:buFont typeface="Arial" pitchFamily="34" charset="0"/>
              <a:buChar char="•"/>
            </a:pPr>
            <a:r>
              <a:rPr lang="mn-Mong-CN" dirty="0">
                <a:solidFill>
                  <a:schemeClr val="tx1"/>
                </a:solidFill>
                <a:latin typeface="Arial" pitchFamily="34" charset="0"/>
              </a:rPr>
              <a:t>Хүнд хэлбэр: амьсгалын дистресс, амьсгалын тоо ≥30, сатураци ≤93</a:t>
            </a:r>
          </a:p>
          <a:p>
            <a:pPr marL="457200" indent="-457200" algn="l">
              <a:buFont typeface="Arial" pitchFamily="34" charset="0"/>
              <a:buChar char="•"/>
            </a:pPr>
            <a:r>
              <a:rPr lang="mn-Mong-CN" dirty="0">
                <a:solidFill>
                  <a:schemeClr val="tx1"/>
                </a:solidFill>
                <a:latin typeface="Arial" pitchFamily="34" charset="0"/>
              </a:rPr>
              <a:t>Маш хүнд: амьсгалын дутагдал/зохиомол амьсгал шаардлагатай/, шок, бусад эрхтэн системийн хүндрэл/ЭЭ шаардлагатай/</a:t>
            </a:r>
          </a:p>
        </p:txBody>
      </p:sp>
    </p:spTree>
    <p:extLst>
      <p:ext uri="{BB962C8B-B14F-4D97-AF65-F5344CB8AC3E}">
        <p14:creationId xmlns:p14="http://schemas.microsoft.com/office/powerpoint/2010/main" xmlns="" val="2666645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352800"/>
            <a:ext cx="7772400" cy="2286000"/>
          </a:xfrm>
        </p:spPr>
        <p:txBody>
          <a:bodyPr>
            <a:normAutofit/>
          </a:bodyPr>
          <a:lstStyle/>
          <a:p>
            <a:r>
              <a:rPr lang="en-US" b="1" dirty="0">
                <a:solidFill>
                  <a:schemeClr val="tx1"/>
                </a:solidFill>
              </a:rPr>
              <a:t>Clinical management of severe acute respiratory infection when novel coronavirus (</a:t>
            </a:r>
            <a:r>
              <a:rPr lang="en-US" b="1" dirty="0" err="1">
                <a:solidFill>
                  <a:schemeClr val="tx1"/>
                </a:solidFill>
              </a:rPr>
              <a:t>nCoV</a:t>
            </a:r>
            <a:r>
              <a:rPr lang="en-US" b="1" dirty="0">
                <a:solidFill>
                  <a:schemeClr val="tx1"/>
                </a:solidFill>
              </a:rPr>
              <a:t>) infection is suspected</a:t>
            </a:r>
          </a:p>
          <a:p>
            <a:endParaRPr lang="mn-Mong-CN" dirty="0"/>
          </a:p>
        </p:txBody>
      </p:sp>
      <p:pic>
        <p:nvPicPr>
          <p:cNvPr id="1026" name="Picture 2" descr="Clinical management of severe acute respiratory infection when novel coronavirus (nCoV) infection is suspecte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76400" y="533401"/>
            <a:ext cx="6096000" cy="2590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3620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Arial" pitchFamily="34" charset="0"/>
                <a:cs typeface="Arial" pitchFamily="34" charset="0"/>
              </a:rPr>
              <a:t>COVID-19</a:t>
            </a:r>
            <a:r>
              <a:rPr lang="mn-MN" sz="3200" b="1" dirty="0">
                <a:latin typeface="Arial" pitchFamily="34" charset="0"/>
                <a:cs typeface="Arial" pitchFamily="34" charset="0"/>
              </a:rPr>
              <a:t> халдварын эмнэлзүй</a:t>
            </a:r>
            <a:br>
              <a:rPr lang="mn-MN" sz="3200" b="1" dirty="0">
                <a:latin typeface="Arial" pitchFamily="34" charset="0"/>
                <a:cs typeface="Arial" pitchFamily="34" charset="0"/>
              </a:rPr>
            </a:b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457200" y="1371600"/>
            <a:ext cx="8229600" cy="5029200"/>
          </a:xfrm>
        </p:spPr>
        <p:txBody>
          <a:bodyPr>
            <a:normAutofit/>
          </a:bodyPr>
          <a:lstStyle/>
          <a:p>
            <a:pPr marL="0" indent="0">
              <a:buNone/>
            </a:pPr>
            <a:r>
              <a:rPr lang="mn-MN" sz="4000" b="1" dirty="0">
                <a:latin typeface="Arial" pitchFamily="34" charset="0"/>
                <a:cs typeface="Arial" pitchFamily="34" charset="0"/>
              </a:rPr>
              <a:t>Эмнэлзүйн хэлбэр:</a:t>
            </a:r>
            <a:endParaRPr lang="mn-MN" sz="5100" dirty="0">
              <a:latin typeface="Arial" pitchFamily="34" charset="0"/>
              <a:cs typeface="Arial" pitchFamily="34" charset="0"/>
            </a:endParaRPr>
          </a:p>
          <a:p>
            <a:pPr lvl="1"/>
            <a:r>
              <a:rPr lang="en-US" sz="2400" dirty="0" err="1">
                <a:latin typeface="Arial" pitchFamily="34" charset="0"/>
                <a:cs typeface="Arial" pitchFamily="34" charset="0"/>
              </a:rPr>
              <a:t>Хүндрэ</a:t>
            </a:r>
            <a:r>
              <a:rPr lang="mn-MN" sz="2400" dirty="0">
                <a:latin typeface="Arial" pitchFamily="34" charset="0"/>
                <a:cs typeface="Arial" pitchFamily="34" charset="0"/>
              </a:rPr>
              <a:t>лгүй тохиолдол</a:t>
            </a:r>
          </a:p>
          <a:p>
            <a:pPr lvl="1"/>
            <a:r>
              <a:rPr lang="mn-MN" sz="2400" dirty="0">
                <a:latin typeface="Arial" pitchFamily="34" charset="0"/>
                <a:cs typeface="Arial" pitchFamily="34" charset="0"/>
              </a:rPr>
              <a:t>Уушгины хөнгөн үрэвсэл</a:t>
            </a:r>
          </a:p>
          <a:p>
            <a:pPr lvl="1"/>
            <a:r>
              <a:rPr lang="mn-MN" sz="2400" dirty="0">
                <a:latin typeface="Arial" pitchFamily="34" charset="0"/>
                <a:cs typeface="Arial" pitchFamily="34" charset="0"/>
              </a:rPr>
              <a:t>Уушгины хүнд үрэвсэл</a:t>
            </a:r>
          </a:p>
          <a:p>
            <a:pPr lvl="1"/>
            <a:r>
              <a:rPr lang="en-US" sz="2400" dirty="0" err="1">
                <a:latin typeface="Arial" pitchFamily="34" charset="0"/>
                <a:cs typeface="Arial" pitchFamily="34" charset="0"/>
              </a:rPr>
              <a:t>Амьсгалын</a:t>
            </a:r>
            <a:r>
              <a:rPr lang="mn-MN" sz="2400" dirty="0">
                <a:latin typeface="Arial" pitchFamily="34" charset="0"/>
                <a:cs typeface="Arial" pitchFamily="34" charset="0"/>
              </a:rPr>
              <a:t> Ц</a:t>
            </a:r>
            <a:r>
              <a:rPr lang="en-US" sz="2400" dirty="0" err="1">
                <a:latin typeface="Arial" pitchFamily="34" charset="0"/>
                <a:cs typeface="Arial" pitchFamily="34" charset="0"/>
              </a:rPr>
              <a:t>очмог</a:t>
            </a:r>
            <a:r>
              <a:rPr lang="mn-MN" sz="2400" dirty="0">
                <a:latin typeface="Arial" pitchFamily="34" charset="0"/>
                <a:cs typeface="Arial" pitchFamily="34" charset="0"/>
              </a:rPr>
              <a:t> Д</a:t>
            </a:r>
            <a:r>
              <a:rPr lang="en-US" sz="2400" dirty="0" err="1">
                <a:latin typeface="Arial" pitchFamily="34" charset="0"/>
                <a:cs typeface="Arial" pitchFamily="34" charset="0"/>
              </a:rPr>
              <a:t>истресс</a:t>
            </a:r>
            <a:r>
              <a:rPr lang="mn-MN" sz="2400" dirty="0">
                <a:latin typeface="Arial" pitchFamily="34" charset="0"/>
                <a:cs typeface="Arial" pitchFamily="34" charset="0"/>
              </a:rPr>
              <a:t> Х</a:t>
            </a:r>
            <a:r>
              <a:rPr lang="en-US" sz="2400" dirty="0" err="1">
                <a:latin typeface="Arial" pitchFamily="34" charset="0"/>
                <a:cs typeface="Arial" pitchFamily="34" charset="0"/>
              </a:rPr>
              <a:t>ам</a:t>
            </a:r>
            <a:r>
              <a:rPr lang="mn-MN" sz="2400" dirty="0">
                <a:latin typeface="Arial" pitchFamily="34" charset="0"/>
                <a:cs typeface="Arial" pitchFamily="34" charset="0"/>
              </a:rPr>
              <a:t> Ш</a:t>
            </a:r>
            <a:r>
              <a:rPr lang="en-US" sz="2400" dirty="0" err="1">
                <a:latin typeface="Arial" pitchFamily="34" charset="0"/>
                <a:cs typeface="Arial" pitchFamily="34" charset="0"/>
              </a:rPr>
              <a:t>инж</a:t>
            </a:r>
            <a:r>
              <a:rPr lang="en-US" sz="2400" dirty="0">
                <a:latin typeface="Arial" pitchFamily="34" charset="0"/>
                <a:cs typeface="Arial" pitchFamily="34" charset="0"/>
              </a:rPr>
              <a:t> (AЦДХШ)</a:t>
            </a:r>
            <a:endParaRPr lang="mn-MN" sz="2400" dirty="0">
              <a:latin typeface="Arial" pitchFamily="34" charset="0"/>
              <a:cs typeface="Arial" pitchFamily="34" charset="0"/>
            </a:endParaRPr>
          </a:p>
          <a:p>
            <a:pPr lvl="1"/>
            <a:r>
              <a:rPr lang="mn-MN" sz="2400" dirty="0">
                <a:latin typeface="Arial" pitchFamily="34" charset="0"/>
                <a:cs typeface="Arial" pitchFamily="34" charset="0"/>
              </a:rPr>
              <a:t>Үжил</a:t>
            </a:r>
          </a:p>
          <a:p>
            <a:pPr lvl="1"/>
            <a:r>
              <a:rPr lang="mn-MN" sz="2400" dirty="0">
                <a:latin typeface="Arial" pitchFamily="34" charset="0"/>
                <a:cs typeface="Arial" pitchFamily="34" charset="0"/>
              </a:rPr>
              <a:t>Үжлийн шок</a:t>
            </a:r>
          </a:p>
          <a:p>
            <a:pPr marL="0" indent="0">
              <a:buNone/>
            </a:pPr>
            <a:endParaRPr lang="mn-MN" dirty="0"/>
          </a:p>
          <a:p>
            <a:endParaRPr lang="en-US" dirty="0"/>
          </a:p>
        </p:txBody>
      </p:sp>
    </p:spTree>
    <p:extLst>
      <p:ext uri="{BB962C8B-B14F-4D97-AF65-F5344CB8AC3E}">
        <p14:creationId xmlns:p14="http://schemas.microsoft.com/office/powerpoint/2010/main" xmlns="" val="1706189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381000"/>
          </a:xfrm>
        </p:spPr>
        <p:txBody>
          <a:bodyPr>
            <a:normAutofit fontScale="90000"/>
          </a:bodyPr>
          <a:lstStyle/>
          <a:p>
            <a:r>
              <a:rPr lang="en-US" b="1" dirty="0" err="1">
                <a:latin typeface="Arial" pitchFamily="34" charset="0"/>
                <a:cs typeface="Arial" pitchFamily="34" charset="0"/>
              </a:rPr>
              <a:t>Хүндрэ</a:t>
            </a:r>
            <a:r>
              <a:rPr lang="mn-MN" b="1" dirty="0">
                <a:latin typeface="Arial" pitchFamily="34" charset="0"/>
                <a:cs typeface="Arial" pitchFamily="34" charset="0"/>
              </a:rPr>
              <a:t>лгүй тохиолдол</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447800"/>
            <a:ext cx="8458200" cy="4678363"/>
          </a:xfrm>
        </p:spPr>
        <p:txBody>
          <a:bodyPr>
            <a:normAutofit/>
          </a:bodyPr>
          <a:lstStyle/>
          <a:p>
            <a:r>
              <a:rPr lang="en-US" sz="2800" dirty="0" err="1">
                <a:latin typeface="Arial" pitchFamily="34" charset="0"/>
                <a:cs typeface="Arial" pitchFamily="34" charset="0"/>
              </a:rPr>
              <a:t>Амьсгалын</a:t>
            </a:r>
            <a:r>
              <a:rPr lang="mn-MN" sz="2800" dirty="0">
                <a:latin typeface="Arial" pitchFamily="34" charset="0"/>
                <a:cs typeface="Arial" pitchFamily="34" charset="0"/>
              </a:rPr>
              <a:t> замын дээд хэсгийн </a:t>
            </a:r>
            <a:r>
              <a:rPr lang="en-US" sz="2800" dirty="0" err="1">
                <a:latin typeface="Arial" pitchFamily="34" charset="0"/>
                <a:cs typeface="Arial" pitchFamily="34" charset="0"/>
              </a:rPr>
              <a:t>вирусийн</a:t>
            </a:r>
            <a:r>
              <a:rPr lang="mn-MN" sz="2800" dirty="0">
                <a:latin typeface="Arial" pitchFamily="34" charset="0"/>
                <a:cs typeface="Arial" pitchFamily="34" charset="0"/>
              </a:rPr>
              <a:t> халдварын </a:t>
            </a:r>
            <a:r>
              <a:rPr lang="en-US" sz="2800" dirty="0" err="1">
                <a:latin typeface="Arial" pitchFamily="34" charset="0"/>
                <a:cs typeface="Arial" pitchFamily="34" charset="0"/>
              </a:rPr>
              <a:t>хүндрэ</a:t>
            </a:r>
            <a:r>
              <a:rPr lang="mn-MN" sz="2800" dirty="0">
                <a:latin typeface="Arial" pitchFamily="34" charset="0"/>
                <a:cs typeface="Arial" pitchFamily="34" charset="0"/>
              </a:rPr>
              <a:t>лгүй тохиолдолд </a:t>
            </a:r>
            <a:r>
              <a:rPr lang="en-US" sz="2800" dirty="0" err="1">
                <a:latin typeface="Arial" pitchFamily="34" charset="0"/>
                <a:cs typeface="Arial" pitchFamily="34" charset="0"/>
              </a:rPr>
              <a:t>халуурах</a:t>
            </a:r>
            <a:r>
              <a:rPr lang="en-US" sz="2800" dirty="0">
                <a:latin typeface="Arial" pitchFamily="34" charset="0"/>
                <a:cs typeface="Arial" pitchFamily="34" charset="0"/>
              </a:rPr>
              <a:t>, </a:t>
            </a:r>
            <a:r>
              <a:rPr lang="en-US" sz="2800" dirty="0" err="1">
                <a:latin typeface="Arial" pitchFamily="34" charset="0"/>
                <a:cs typeface="Arial" pitchFamily="34" charset="0"/>
              </a:rPr>
              <a:t>ханиалгах</a:t>
            </a:r>
            <a:r>
              <a:rPr lang="en-US" sz="2800" dirty="0">
                <a:latin typeface="Arial" pitchFamily="34" charset="0"/>
                <a:cs typeface="Arial" pitchFamily="34" charset="0"/>
              </a:rPr>
              <a:t>, </a:t>
            </a:r>
            <a:r>
              <a:rPr lang="en-US" sz="2800" dirty="0" err="1">
                <a:latin typeface="Arial" pitchFamily="34" charset="0"/>
                <a:cs typeface="Arial" pitchFamily="34" charset="0"/>
              </a:rPr>
              <a:t>хоолой</a:t>
            </a:r>
            <a:r>
              <a:rPr lang="mn-MN" sz="2800" dirty="0">
                <a:latin typeface="Arial" pitchFamily="34" charset="0"/>
                <a:cs typeface="Arial" pitchFamily="34" charset="0"/>
              </a:rPr>
              <a:t> эмзэглэн улайж хөндүүрлэх</a:t>
            </a:r>
            <a:r>
              <a:rPr lang="en-US" sz="2800" dirty="0">
                <a:latin typeface="Arial" pitchFamily="34" charset="0"/>
                <a:cs typeface="Arial" pitchFamily="34" charset="0"/>
              </a:rPr>
              <a:t>, </a:t>
            </a:r>
            <a:r>
              <a:rPr lang="en-US" sz="2800" dirty="0" err="1">
                <a:latin typeface="Arial" pitchFamily="34" charset="0"/>
                <a:cs typeface="Arial" pitchFamily="34" charset="0"/>
              </a:rPr>
              <a:t>хамар</a:t>
            </a:r>
            <a:r>
              <a:rPr lang="en-US" sz="2800" dirty="0">
                <a:latin typeface="Arial" pitchFamily="34" charset="0"/>
                <a:cs typeface="Arial" pitchFamily="34" charset="0"/>
              </a:rPr>
              <a:t> </a:t>
            </a:r>
            <a:r>
              <a:rPr lang="en-US" sz="2800" dirty="0" err="1">
                <a:latin typeface="Arial" pitchFamily="34" charset="0"/>
                <a:cs typeface="Arial" pitchFamily="34" charset="0"/>
              </a:rPr>
              <a:t>битүүрэх</a:t>
            </a:r>
            <a:r>
              <a:rPr lang="en-US" sz="2800" dirty="0">
                <a:latin typeface="Arial" pitchFamily="34" charset="0"/>
                <a:cs typeface="Arial" pitchFamily="34" charset="0"/>
              </a:rPr>
              <a:t>, </a:t>
            </a:r>
            <a:r>
              <a:rPr lang="en-US" sz="2800" dirty="0" err="1">
                <a:latin typeface="Arial" pitchFamily="34" charset="0"/>
                <a:cs typeface="Arial" pitchFamily="34" charset="0"/>
              </a:rPr>
              <a:t>бие</a:t>
            </a:r>
            <a:r>
              <a:rPr lang="en-US" sz="2800" dirty="0">
                <a:latin typeface="Arial" pitchFamily="34" charset="0"/>
                <a:cs typeface="Arial" pitchFamily="34" charset="0"/>
              </a:rPr>
              <a:t> </a:t>
            </a:r>
            <a:r>
              <a:rPr lang="en-US" sz="2800" dirty="0" err="1">
                <a:latin typeface="Arial" pitchFamily="34" charset="0"/>
                <a:cs typeface="Arial" pitchFamily="34" charset="0"/>
              </a:rPr>
              <a:t>тавгүйтэх</a:t>
            </a:r>
            <a:r>
              <a:rPr lang="en-US" sz="2800" dirty="0">
                <a:latin typeface="Arial" pitchFamily="34" charset="0"/>
                <a:cs typeface="Arial" pitchFamily="34" charset="0"/>
              </a:rPr>
              <a:t>, </a:t>
            </a:r>
            <a:r>
              <a:rPr lang="en-US" sz="2800" dirty="0" err="1">
                <a:latin typeface="Arial" pitchFamily="34" charset="0"/>
                <a:cs typeface="Arial" pitchFamily="34" charset="0"/>
              </a:rPr>
              <a:t>толгой</a:t>
            </a:r>
            <a:r>
              <a:rPr lang="en-US" sz="2800" dirty="0">
                <a:latin typeface="Arial" pitchFamily="34" charset="0"/>
                <a:cs typeface="Arial" pitchFamily="34" charset="0"/>
              </a:rPr>
              <a:t> </a:t>
            </a:r>
            <a:r>
              <a:rPr lang="en-US" sz="2800" dirty="0" err="1">
                <a:latin typeface="Arial" pitchFamily="34" charset="0"/>
                <a:cs typeface="Arial" pitchFamily="34" charset="0"/>
              </a:rPr>
              <a:t>өвдөх</a:t>
            </a:r>
            <a:r>
              <a:rPr lang="en-US" sz="2800" dirty="0">
                <a:latin typeface="Arial" pitchFamily="34" charset="0"/>
                <a:cs typeface="Arial" pitchFamily="34" charset="0"/>
              </a:rPr>
              <a:t>, </a:t>
            </a:r>
            <a:r>
              <a:rPr lang="mn-MN" sz="2800" dirty="0">
                <a:latin typeface="Arial" pitchFamily="34" charset="0"/>
                <a:cs typeface="Arial" pitchFamily="34" charset="0"/>
              </a:rPr>
              <a:t>булчингаар өвдөх зэрэг өвөрмөц бус шинж илэрнэ. </a:t>
            </a:r>
            <a:endParaRPr lang="en-US" sz="2800" dirty="0">
              <a:latin typeface="Arial" pitchFamily="34" charset="0"/>
              <a:cs typeface="Arial" pitchFamily="34" charset="0"/>
            </a:endParaRPr>
          </a:p>
          <a:p>
            <a:r>
              <a:rPr lang="mn-MN" sz="2800" dirty="0">
                <a:latin typeface="Arial" pitchFamily="34" charset="0"/>
                <a:cs typeface="Arial" pitchFamily="34" charset="0"/>
              </a:rPr>
              <a:t>Настай ба дархлаа суларсан хүмүүст илрэл нь хэв шинжит бус байж болно. </a:t>
            </a:r>
            <a:endParaRPr lang="en-US" sz="2800" dirty="0">
              <a:latin typeface="Arial" pitchFamily="34" charset="0"/>
              <a:cs typeface="Arial" pitchFamily="34" charset="0"/>
            </a:endParaRPr>
          </a:p>
          <a:p>
            <a:endParaRPr lang="mn-MN" dirty="0"/>
          </a:p>
          <a:p>
            <a:endParaRPr lang="mn-MN" dirty="0"/>
          </a:p>
        </p:txBody>
      </p:sp>
    </p:spTree>
    <p:extLst>
      <p:ext uri="{BB962C8B-B14F-4D97-AF65-F5344CB8AC3E}">
        <p14:creationId xmlns:p14="http://schemas.microsoft.com/office/powerpoint/2010/main" xmlns="" val="71985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p:cNvSpPr>
          <p:nvPr/>
        </p:nvSpPr>
        <p:spPr bwMode="auto">
          <a:xfrm>
            <a:off x="357018" y="6398688"/>
            <a:ext cx="369235" cy="311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r"/>
            <a:r>
              <a:rPr lang="en-US" altLang="en-US" sz="1500">
                <a:solidFill>
                  <a:srgbClr val="72BBE8"/>
                </a:solidFill>
                <a:latin typeface="Arial Narrow Bold" charset="0"/>
                <a:sym typeface="Arial Narrow Bold" charset="0"/>
              </a:rPr>
              <a:t> </a:t>
            </a:r>
            <a:r>
              <a:rPr lang="en-US" altLang="en-US" sz="2100" baseline="14000">
                <a:solidFill>
                  <a:srgbClr val="FFFFFF"/>
                </a:solidFill>
                <a:latin typeface="Arial Narrow Bold" charset="0"/>
                <a:sym typeface="Arial Narrow Bold" charset="0"/>
              </a:rPr>
              <a:t>|</a:t>
            </a:r>
          </a:p>
        </p:txBody>
      </p:sp>
      <p:sp>
        <p:nvSpPr>
          <p:cNvPr id="34819" name="Rectangle 6"/>
          <p:cNvSpPr>
            <a:spLocks noGrp="1" noChangeArrowheads="1"/>
          </p:cNvSpPr>
          <p:nvPr>
            <p:ph type="title"/>
          </p:nvPr>
        </p:nvSpPr>
        <p:spPr>
          <a:xfrm>
            <a:off x="541635" y="457200"/>
            <a:ext cx="8229600" cy="457200"/>
          </a:xfrm>
        </p:spPr>
        <p:txBody>
          <a:bodyPr rIns="0">
            <a:noAutofit/>
          </a:bodyPr>
          <a:lstStyle/>
          <a:p>
            <a:r>
              <a:rPr lang="mn-MN" sz="3200" b="1" dirty="0">
                <a:latin typeface="Arial" pitchFamily="34" charset="0"/>
                <a:cs typeface="Arial" pitchFamily="34" charset="0"/>
              </a:rPr>
              <a:t>Уушгины хөнгөн үрэвсэл</a:t>
            </a:r>
            <a:endParaRPr lang="en-US" altLang="en-US" sz="3200" b="1" dirty="0">
              <a:latin typeface="Arial" pitchFamily="34" charset="0"/>
              <a:cs typeface="Arial" pitchFamily="34" charset="0"/>
            </a:endParaRPr>
          </a:p>
        </p:txBody>
      </p:sp>
      <p:sp>
        <p:nvSpPr>
          <p:cNvPr id="34820" name="Rectangle 13"/>
          <p:cNvSpPr>
            <a:spLocks noGrp="1" noChangeArrowheads="1"/>
          </p:cNvSpPr>
          <p:nvPr>
            <p:ph idx="1"/>
          </p:nvPr>
        </p:nvSpPr>
        <p:spPr>
          <a:xfrm>
            <a:off x="261995" y="1219200"/>
            <a:ext cx="8424805" cy="5179488"/>
          </a:xfrm>
        </p:spPr>
        <p:txBody>
          <a:bodyPr>
            <a:noAutofit/>
          </a:bodyPr>
          <a:lstStyle/>
          <a:p>
            <a:r>
              <a:rPr lang="mn-MN" sz="2800" dirty="0">
                <a:latin typeface="Arial" pitchFamily="34" charset="0"/>
                <a:cs typeface="Arial" pitchFamily="34" charset="0"/>
              </a:rPr>
              <a:t>Уушгины үрэвсэл оношлогдсон ба уушгины хүнд үрэвслийн шинжгүй.</a:t>
            </a:r>
            <a:endParaRPr lang="en-US" sz="2800" dirty="0">
              <a:latin typeface="Arial" pitchFamily="34" charset="0"/>
              <a:cs typeface="Arial" pitchFamily="34" charset="0"/>
            </a:endParaRPr>
          </a:p>
          <a:p>
            <a:r>
              <a:rPr lang="mn-MN" sz="2800" b="1" dirty="0">
                <a:latin typeface="Arial" pitchFamily="34" charset="0"/>
                <a:cs typeface="Arial" pitchFamily="34" charset="0"/>
              </a:rPr>
              <a:t>Хүүхэд:</a:t>
            </a:r>
            <a:r>
              <a:rPr lang="mn-MN" sz="2800" dirty="0">
                <a:latin typeface="Arial" pitchFamily="34" charset="0"/>
                <a:cs typeface="Arial" pitchFamily="34" charset="0"/>
              </a:rPr>
              <a:t> Уушгины хүнд биш үрэвсэлтэй, ханиалгасан эсвэл амьсгалахад түвэгтэй </a:t>
            </a:r>
            <a:r>
              <a:rPr lang="en-US" sz="2800" b="1" dirty="0">
                <a:latin typeface="Arial" pitchFamily="34" charset="0"/>
                <a:cs typeface="Arial" pitchFamily="34" charset="0"/>
              </a:rPr>
              <a:t>+ </a:t>
            </a:r>
            <a:r>
              <a:rPr lang="mn-MN" sz="2800" dirty="0">
                <a:latin typeface="Arial" pitchFamily="34" charset="0"/>
                <a:cs typeface="Arial" pitchFamily="34" charset="0"/>
              </a:rPr>
              <a:t>түргэн амьсгалсан:</a:t>
            </a:r>
          </a:p>
          <a:p>
            <a:pPr lvl="2" indent="-342900"/>
            <a:r>
              <a:rPr lang="mn-MN" dirty="0">
                <a:latin typeface="Arial" pitchFamily="34" charset="0"/>
                <a:cs typeface="Arial" pitchFamily="34" charset="0"/>
              </a:rPr>
              <a:t> </a:t>
            </a:r>
            <a:r>
              <a:rPr lang="en-US" dirty="0">
                <a:latin typeface="Arial" pitchFamily="34" charset="0"/>
                <a:cs typeface="Arial" pitchFamily="34" charset="0"/>
              </a:rPr>
              <a:t>&lt; </a:t>
            </a:r>
            <a:r>
              <a:rPr lang="mn-MN" dirty="0">
                <a:latin typeface="Arial" pitchFamily="34" charset="0"/>
                <a:cs typeface="Arial" pitchFamily="34" charset="0"/>
              </a:rPr>
              <a:t>2 сар хүртэлх хүүхэд ≥ </a:t>
            </a:r>
            <a:r>
              <a:rPr lang="en-US" dirty="0">
                <a:latin typeface="Arial" pitchFamily="34" charset="0"/>
                <a:cs typeface="Arial" pitchFamily="34" charset="0"/>
              </a:rPr>
              <a:t>60; </a:t>
            </a:r>
          </a:p>
          <a:p>
            <a:pPr lvl="2" indent="-342900"/>
            <a:r>
              <a:rPr lang="en-US" dirty="0">
                <a:latin typeface="Arial" pitchFamily="34" charset="0"/>
                <a:cs typeface="Arial" pitchFamily="34" charset="0"/>
              </a:rPr>
              <a:t>2 – 11 </a:t>
            </a:r>
            <a:r>
              <a:rPr lang="mn-MN" dirty="0">
                <a:latin typeface="Arial" pitchFamily="34" charset="0"/>
                <a:cs typeface="Arial" pitchFamily="34" charset="0"/>
              </a:rPr>
              <a:t>сартай ≥ 5</a:t>
            </a:r>
            <a:r>
              <a:rPr lang="en-US" dirty="0">
                <a:latin typeface="Arial" pitchFamily="34" charset="0"/>
                <a:cs typeface="Arial" pitchFamily="34" charset="0"/>
              </a:rPr>
              <a:t>0; </a:t>
            </a:r>
          </a:p>
          <a:p>
            <a:pPr lvl="2" indent="-342900"/>
            <a:r>
              <a:rPr lang="en-US" dirty="0">
                <a:latin typeface="Arial" pitchFamily="34" charset="0"/>
                <a:cs typeface="Arial" pitchFamily="34" charset="0"/>
              </a:rPr>
              <a:t>1 – </a:t>
            </a:r>
            <a:r>
              <a:rPr lang="mn-MN" dirty="0">
                <a:latin typeface="Arial" pitchFamily="34" charset="0"/>
                <a:cs typeface="Arial" pitchFamily="34" charset="0"/>
              </a:rPr>
              <a:t>5 настайд ≥ 40 амьсгал</a:t>
            </a:r>
            <a:r>
              <a:rPr lang="en-US" dirty="0">
                <a:latin typeface="Arial" pitchFamily="34" charset="0"/>
                <a:cs typeface="Arial" pitchFamily="34" charset="0"/>
              </a:rPr>
              <a:t>/</a:t>
            </a:r>
            <a:r>
              <a:rPr lang="mn-MN" dirty="0">
                <a:latin typeface="Arial" pitchFamily="34" charset="0"/>
                <a:cs typeface="Arial" pitchFamily="34" charset="0"/>
              </a:rPr>
              <a:t>мин бөгөөд уушгины хүнд үрэвслийн шинжгүй.</a:t>
            </a:r>
            <a:endParaRPr lang="en-US" altLang="en-US" dirty="0">
              <a:latin typeface="Arial" pitchFamily="34" charset="0"/>
              <a:cs typeface="Arial" pitchFamily="34" charset="0"/>
            </a:endParaRPr>
          </a:p>
        </p:txBody>
      </p:sp>
      <p:sp>
        <p:nvSpPr>
          <p:cNvPr id="34821" name="Rectangle 14"/>
          <p:cNvSpPr>
            <a:spLocks/>
          </p:cNvSpPr>
          <p:nvPr/>
        </p:nvSpPr>
        <p:spPr bwMode="auto">
          <a:xfrm>
            <a:off x="2793698" y="2417507"/>
            <a:ext cx="6168399" cy="201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6898" bIns="0"/>
          <a:lstStyle/>
          <a:p>
            <a:endParaRPr lang="fr-FR" altLang="en-US"/>
          </a:p>
        </p:txBody>
      </p:sp>
    </p:spTree>
    <p:extLst>
      <p:ext uri="{BB962C8B-B14F-4D97-AF65-F5344CB8AC3E}">
        <p14:creationId xmlns:p14="http://schemas.microsoft.com/office/powerpoint/2010/main" xmlns="" val="41010776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09600"/>
          </a:xfrm>
        </p:spPr>
        <p:txBody>
          <a:bodyPr>
            <a:normAutofit fontScale="90000"/>
          </a:bodyPr>
          <a:lstStyle/>
          <a:p>
            <a:r>
              <a:rPr lang="mn-MN" b="1" dirty="0"/>
              <a:t>Хүний короновирүс</a:t>
            </a:r>
            <a:endParaRPr lang="en-US" b="1" dirty="0"/>
          </a:p>
        </p:txBody>
      </p:sp>
      <p:sp>
        <p:nvSpPr>
          <p:cNvPr id="3" name="Subtitle 2"/>
          <p:cNvSpPr>
            <a:spLocks noGrp="1"/>
          </p:cNvSpPr>
          <p:nvPr>
            <p:ph type="subTitle" idx="1"/>
          </p:nvPr>
        </p:nvSpPr>
        <p:spPr>
          <a:xfrm>
            <a:off x="457200" y="1371600"/>
            <a:ext cx="4876800" cy="5181600"/>
          </a:xfrm>
        </p:spPr>
        <p:txBody>
          <a:bodyPr>
            <a:normAutofit fontScale="92500" lnSpcReduction="10000"/>
          </a:bodyPr>
          <a:lstStyle/>
          <a:p>
            <a:pPr marL="457200" indent="-457200" algn="l">
              <a:buFont typeface="Arial" pitchFamily="34" charset="0"/>
              <a:buChar char="•"/>
            </a:pPr>
            <a:r>
              <a:rPr lang="mn-MN" sz="2800" dirty="0">
                <a:solidFill>
                  <a:schemeClr val="tx1"/>
                </a:solidFill>
                <a:latin typeface="Arial" pitchFamily="34" charset="0"/>
                <a:cs typeface="Arial" pitchFamily="34" charset="0"/>
              </a:rPr>
              <a:t>Бүрхүүлтэй, РНХ-ийн дан эрчлээст утаслаг, </a:t>
            </a:r>
            <a:r>
              <a:rPr lang="en-US" sz="2800" dirty="0">
                <a:solidFill>
                  <a:schemeClr val="tx1"/>
                </a:solidFill>
                <a:latin typeface="Arial" pitchFamily="34" charset="0"/>
                <a:cs typeface="Arial" pitchFamily="34" charset="0"/>
              </a:rPr>
              <a:t>8</a:t>
            </a:r>
            <a:r>
              <a:rPr lang="mn-MN" sz="2800" dirty="0">
                <a:solidFill>
                  <a:schemeClr val="tx1"/>
                </a:solidFill>
                <a:latin typeface="Arial" pitchFamily="34" charset="0"/>
                <a:cs typeface="Arial" pitchFamily="34" charset="0"/>
              </a:rPr>
              <a:t>0-120 нм хэмжээтэй, том вирүст тооцогдоно.</a:t>
            </a:r>
          </a:p>
          <a:p>
            <a:pPr marL="457200" indent="-457200" algn="l">
              <a:buFont typeface="Arial" pitchFamily="34" charset="0"/>
              <a:buChar char="•"/>
            </a:pPr>
            <a:r>
              <a:rPr lang="mn-MN" sz="2800" dirty="0">
                <a:solidFill>
                  <a:schemeClr val="tx1"/>
                </a:solidFill>
                <a:latin typeface="Arial" pitchFamily="34" charset="0"/>
                <a:cs typeface="Arial" pitchFamily="34" charset="0"/>
              </a:rPr>
              <a:t>Гадаргуу дээрээ титэм төст дэгээтэй байдаг тул </a:t>
            </a:r>
            <a:r>
              <a:rPr lang="en-US" sz="2800" dirty="0">
                <a:solidFill>
                  <a:schemeClr val="tx1"/>
                </a:solidFill>
                <a:latin typeface="Arial" pitchFamily="34" charset="0"/>
                <a:cs typeface="Arial" pitchFamily="34" charset="0"/>
              </a:rPr>
              <a:t>Coronavirus </a:t>
            </a:r>
            <a:r>
              <a:rPr lang="mn-MN" sz="2800" dirty="0">
                <a:solidFill>
                  <a:schemeClr val="tx1"/>
                </a:solidFill>
                <a:latin typeface="Arial" pitchFamily="34" charset="0"/>
                <a:cs typeface="Arial" pitchFamily="34" charset="0"/>
              </a:rPr>
              <a:t>гэж нэрлэсэн. </a:t>
            </a:r>
          </a:p>
          <a:p>
            <a:pPr marL="457200" indent="-457200" algn="l">
              <a:buFont typeface="Arial" pitchFamily="34" charset="0"/>
              <a:buChar char="•"/>
            </a:pPr>
            <a:r>
              <a:rPr lang="mn-MN" sz="2800" dirty="0">
                <a:solidFill>
                  <a:schemeClr val="tx1"/>
                </a:solidFill>
                <a:latin typeface="Arial" pitchFamily="34" charset="0"/>
                <a:cs typeface="Arial" pitchFamily="34" charset="0"/>
              </a:rPr>
              <a:t>1960-д оны дунд үеээс хүний короновирүсийг тодорхойлж эхэлсэн. </a:t>
            </a:r>
          </a:p>
          <a:p>
            <a:pPr marL="457200" indent="-457200" algn="l">
              <a:buFont typeface="Arial" pitchFamily="34" charset="0"/>
              <a:buChar char="•"/>
            </a:pPr>
            <a:r>
              <a:rPr lang="mn-MN" sz="2800" dirty="0">
                <a:solidFill>
                  <a:schemeClr val="tx1"/>
                </a:solidFill>
                <a:latin typeface="Arial" pitchFamily="34" charset="0"/>
                <a:cs typeface="Arial" pitchFamily="34" charset="0"/>
              </a:rPr>
              <a:t>4-н дэд бүлэгт хуваагддаг: </a:t>
            </a:r>
            <a:r>
              <a:rPr lang="en-US" sz="2800" dirty="0">
                <a:solidFill>
                  <a:schemeClr val="tx1"/>
                </a:solidFill>
                <a:latin typeface="Arial" pitchFamily="34" charset="0"/>
                <a:cs typeface="Arial" pitchFamily="34" charset="0"/>
              </a:rPr>
              <a:t>alpha, beta, gamma, and delta.</a:t>
            </a:r>
          </a:p>
          <a:p>
            <a:pPr algn="l"/>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67400" y="1600200"/>
            <a:ext cx="2857500" cy="42616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66189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p:cNvSpPr>
          <p:nvPr/>
        </p:nvSpPr>
        <p:spPr bwMode="auto">
          <a:xfrm>
            <a:off x="357018" y="6398688"/>
            <a:ext cx="369235" cy="311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r"/>
            <a:r>
              <a:rPr lang="en-US" altLang="en-US" sz="1500">
                <a:solidFill>
                  <a:srgbClr val="72BBE8"/>
                </a:solidFill>
                <a:latin typeface="Arial Narrow Bold" charset="0"/>
                <a:sym typeface="Arial Narrow Bold" charset="0"/>
              </a:rPr>
              <a:t> </a:t>
            </a:r>
            <a:r>
              <a:rPr lang="en-US" altLang="en-US" sz="2100" baseline="14000">
                <a:solidFill>
                  <a:srgbClr val="FFFFFF"/>
                </a:solidFill>
                <a:latin typeface="Arial Narrow Bold" charset="0"/>
                <a:sym typeface="Arial Narrow Bold" charset="0"/>
              </a:rPr>
              <a:t>|</a:t>
            </a:r>
          </a:p>
        </p:txBody>
      </p:sp>
      <p:sp>
        <p:nvSpPr>
          <p:cNvPr id="35843" name="Rectangle 6"/>
          <p:cNvSpPr>
            <a:spLocks noGrp="1" noChangeArrowheads="1"/>
          </p:cNvSpPr>
          <p:nvPr>
            <p:ph type="title"/>
          </p:nvPr>
        </p:nvSpPr>
        <p:spPr>
          <a:xfrm>
            <a:off x="490866" y="18197"/>
            <a:ext cx="8229600" cy="563562"/>
          </a:xfrm>
        </p:spPr>
        <p:txBody>
          <a:bodyPr rIns="0">
            <a:normAutofit fontScale="90000"/>
          </a:bodyPr>
          <a:lstStyle/>
          <a:p>
            <a:r>
              <a:rPr lang="mn-MN" sz="4000" b="1" dirty="0"/>
              <a:t>Уушгины хүнд үрэвсэл</a:t>
            </a:r>
            <a:endParaRPr lang="en-US" altLang="en-US" sz="4000" b="1" dirty="0">
              <a:latin typeface="Arial" pitchFamily="34" charset="0"/>
              <a:cs typeface="Arial" pitchFamily="34" charset="0"/>
            </a:endParaRPr>
          </a:p>
        </p:txBody>
      </p:sp>
      <p:sp>
        <p:nvSpPr>
          <p:cNvPr id="35844" name="Rectangle 7"/>
          <p:cNvSpPr>
            <a:spLocks noGrp="1" noChangeArrowheads="1"/>
          </p:cNvSpPr>
          <p:nvPr>
            <p:ph idx="1"/>
          </p:nvPr>
        </p:nvSpPr>
        <p:spPr/>
        <p:txBody>
          <a:bodyPr rIns="0"/>
          <a:lstStyle/>
          <a:p>
            <a:pPr>
              <a:buFont typeface="Wingdings" pitchFamily="2" charset="2"/>
              <a:buNone/>
            </a:pPr>
            <a:r>
              <a:rPr lang="en-US" altLang="en-US" sz="1800"/>
              <a:t>	</a:t>
            </a:r>
          </a:p>
        </p:txBody>
      </p:sp>
      <p:sp>
        <p:nvSpPr>
          <p:cNvPr id="35845" name="Rectangle 13"/>
          <p:cNvSpPr>
            <a:spLocks noGrp="1" noChangeArrowheads="1"/>
          </p:cNvSpPr>
          <p:nvPr>
            <p:ph type="body" sz="half" idx="4294967295"/>
          </p:nvPr>
        </p:nvSpPr>
        <p:spPr>
          <a:xfrm>
            <a:off x="261091" y="663805"/>
            <a:ext cx="8751325" cy="4225141"/>
          </a:xfrm>
        </p:spPr>
        <p:txBody>
          <a:bodyPr>
            <a:noAutofit/>
          </a:bodyPr>
          <a:lstStyle/>
          <a:p>
            <a:r>
              <a:rPr lang="mn-MN" sz="2000" b="1" dirty="0">
                <a:latin typeface="Arial" pitchFamily="34" charset="0"/>
                <a:cs typeface="Arial" pitchFamily="34" charset="0"/>
              </a:rPr>
              <a:t>Өсвөр насныхан </a:t>
            </a:r>
            <a:r>
              <a:rPr lang="mn-MN" sz="2000" dirty="0">
                <a:latin typeface="Arial" pitchFamily="34" charset="0"/>
                <a:cs typeface="Arial" pitchFamily="34" charset="0"/>
              </a:rPr>
              <a:t>эсвэл</a:t>
            </a:r>
            <a:r>
              <a:rPr lang="mn-MN" sz="2000" b="1" dirty="0">
                <a:latin typeface="Arial" pitchFamily="34" charset="0"/>
                <a:cs typeface="Arial" pitchFamily="34" charset="0"/>
              </a:rPr>
              <a:t> том хүн:</a:t>
            </a:r>
            <a:r>
              <a:rPr lang="mn-MN" sz="2000" dirty="0">
                <a:latin typeface="Arial" pitchFamily="34" charset="0"/>
                <a:cs typeface="Arial" pitchFamily="34" charset="0"/>
              </a:rPr>
              <a:t> </a:t>
            </a:r>
            <a:r>
              <a:rPr lang="en-US" sz="2000" dirty="0" err="1">
                <a:latin typeface="Arial" pitchFamily="34" charset="0"/>
                <a:cs typeface="Arial" pitchFamily="34" charset="0"/>
              </a:rPr>
              <a:t>Халуурсан</a:t>
            </a:r>
            <a:r>
              <a:rPr lang="en-US" sz="2000" dirty="0">
                <a:latin typeface="Arial" pitchFamily="34" charset="0"/>
                <a:cs typeface="Arial" pitchFamily="34" charset="0"/>
              </a:rPr>
              <a:t> </a:t>
            </a:r>
            <a:r>
              <a:rPr lang="en-US" sz="2000" dirty="0" err="1">
                <a:latin typeface="Arial" pitchFamily="34" charset="0"/>
                <a:cs typeface="Arial" pitchFamily="34" charset="0"/>
              </a:rPr>
              <a:t>эсвэл</a:t>
            </a:r>
            <a:r>
              <a:rPr lang="en-US" sz="2000" dirty="0">
                <a:latin typeface="Arial" pitchFamily="34" charset="0"/>
                <a:cs typeface="Arial" pitchFamily="34" charset="0"/>
              </a:rPr>
              <a:t> </a:t>
            </a:r>
            <a:r>
              <a:rPr lang="en-US" sz="2000" dirty="0" err="1">
                <a:latin typeface="Arial" pitchFamily="34" charset="0"/>
                <a:cs typeface="Arial" pitchFamily="34" charset="0"/>
              </a:rPr>
              <a:t>амьсгалын</a:t>
            </a:r>
            <a:r>
              <a:rPr lang="mn-MN" sz="2000" dirty="0">
                <a:latin typeface="Arial" pitchFamily="34" charset="0"/>
                <a:cs typeface="Arial" pitchFamily="34" charset="0"/>
              </a:rPr>
              <a:t> замын х</a:t>
            </a:r>
            <a:r>
              <a:rPr lang="en-US" sz="2000" dirty="0" err="1">
                <a:latin typeface="Arial" pitchFamily="34" charset="0"/>
                <a:cs typeface="Arial" pitchFamily="34" charset="0"/>
              </a:rPr>
              <a:t>алдвар</a:t>
            </a:r>
            <a:r>
              <a:rPr lang="mn-MN" sz="2000" dirty="0">
                <a:latin typeface="Arial" pitchFamily="34" charset="0"/>
                <a:cs typeface="Arial" pitchFamily="34" charset="0"/>
              </a:rPr>
              <a:t>ын с</a:t>
            </a:r>
            <a:r>
              <a:rPr lang="en-US" sz="2000" dirty="0" err="1">
                <a:latin typeface="Arial" pitchFamily="34" charset="0"/>
                <a:cs typeface="Arial" pitchFamily="34" charset="0"/>
              </a:rPr>
              <a:t>эжиг</a:t>
            </a:r>
            <a:r>
              <a:rPr lang="mn-MN" sz="2000" dirty="0">
                <a:latin typeface="Arial" pitchFamily="34" charset="0"/>
                <a:cs typeface="Arial" pitchFamily="34" charset="0"/>
              </a:rPr>
              <a:t>тэй </a:t>
            </a:r>
            <a:r>
              <a:rPr lang="en-US" sz="2000" dirty="0" err="1">
                <a:latin typeface="Arial" pitchFamily="34" charset="0"/>
                <a:cs typeface="Arial" pitchFamily="34" charset="0"/>
              </a:rPr>
              <a:t>хүнд</a:t>
            </a:r>
            <a:r>
              <a:rPr lang="en-US" sz="2000" dirty="0">
                <a:latin typeface="Arial" pitchFamily="34" charset="0"/>
                <a:cs typeface="Arial" pitchFamily="34" charset="0"/>
              </a:rPr>
              <a:t> </a:t>
            </a:r>
            <a:r>
              <a:rPr lang="en-US" sz="2000" dirty="0" err="1">
                <a:latin typeface="Arial" pitchFamily="34" charset="0"/>
                <a:cs typeface="Arial" pitchFamily="34" charset="0"/>
              </a:rPr>
              <a:t>дараах</a:t>
            </a:r>
            <a:r>
              <a:rPr lang="en-US" sz="2000" dirty="0">
                <a:latin typeface="Arial" pitchFamily="34" charset="0"/>
                <a:cs typeface="Arial" pitchFamily="34" charset="0"/>
              </a:rPr>
              <a:t> </a:t>
            </a:r>
            <a:r>
              <a:rPr lang="en-US" sz="2000" dirty="0" err="1">
                <a:latin typeface="Arial" pitchFamily="34" charset="0"/>
                <a:cs typeface="Arial" pitchFamily="34" charset="0"/>
              </a:rPr>
              <a:t>шинжүүдээс</a:t>
            </a:r>
            <a:r>
              <a:rPr lang="en-US" sz="2000" dirty="0">
                <a:latin typeface="Arial" pitchFamily="34" charset="0"/>
                <a:cs typeface="Arial" pitchFamily="34" charset="0"/>
              </a:rPr>
              <a:t> </a:t>
            </a:r>
            <a:r>
              <a:rPr lang="en-US" sz="2000" dirty="0" err="1">
                <a:latin typeface="Arial" pitchFamily="34" charset="0"/>
                <a:cs typeface="Arial" pitchFamily="34" charset="0"/>
              </a:rPr>
              <a:t>аль</a:t>
            </a:r>
            <a:r>
              <a:rPr lang="en-US" sz="2000" dirty="0">
                <a:latin typeface="Arial" pitchFamily="34" charset="0"/>
                <a:cs typeface="Arial" pitchFamily="34" charset="0"/>
              </a:rPr>
              <a:t> </a:t>
            </a:r>
            <a:r>
              <a:rPr lang="en-US" sz="2000" dirty="0" err="1">
                <a:latin typeface="Arial" pitchFamily="34" charset="0"/>
                <a:cs typeface="Arial" pitchFamily="34" charset="0"/>
              </a:rPr>
              <a:t>нэг</a:t>
            </a:r>
            <a:r>
              <a:rPr lang="en-US" sz="2000" dirty="0">
                <a:latin typeface="Arial" pitchFamily="34" charset="0"/>
                <a:cs typeface="Arial" pitchFamily="34" charset="0"/>
              </a:rPr>
              <a:t> </a:t>
            </a:r>
            <a:r>
              <a:rPr lang="en-US" sz="2000" dirty="0" err="1">
                <a:latin typeface="Arial" pitchFamily="34" charset="0"/>
                <a:cs typeface="Arial" pitchFamily="34" charset="0"/>
              </a:rPr>
              <a:t>нь</a:t>
            </a:r>
            <a:r>
              <a:rPr lang="en-US" sz="2000" dirty="0">
                <a:latin typeface="Arial" pitchFamily="34" charset="0"/>
                <a:cs typeface="Arial" pitchFamily="34" charset="0"/>
              </a:rPr>
              <a:t> </a:t>
            </a:r>
            <a:r>
              <a:rPr lang="en-US" sz="2000" dirty="0" err="1">
                <a:latin typeface="Arial" pitchFamily="34" charset="0"/>
                <a:cs typeface="Arial" pitchFamily="34" charset="0"/>
              </a:rPr>
              <a:t>илэрсэн</a:t>
            </a:r>
            <a:r>
              <a:rPr lang="mn-MN" sz="2000" dirty="0">
                <a:latin typeface="Arial" pitchFamily="34" charset="0"/>
                <a:cs typeface="Arial" pitchFamily="34" charset="0"/>
              </a:rPr>
              <a:t>:</a:t>
            </a:r>
            <a:endParaRPr lang="en-US" sz="2000" dirty="0">
              <a:latin typeface="Arial" pitchFamily="34" charset="0"/>
              <a:cs typeface="Arial" pitchFamily="34" charset="0"/>
            </a:endParaRPr>
          </a:p>
          <a:p>
            <a:pPr lvl="0"/>
            <a:r>
              <a:rPr lang="en-US" sz="2000" dirty="0">
                <a:latin typeface="Arial" pitchFamily="34" charset="0"/>
                <a:cs typeface="Arial" pitchFamily="34" charset="0"/>
              </a:rPr>
              <a:t>А</a:t>
            </a:r>
            <a:r>
              <a:rPr lang="mn-MN" sz="2000" dirty="0">
                <a:latin typeface="Arial" pitchFamily="34" charset="0"/>
                <a:cs typeface="Arial" pitchFamily="34" charset="0"/>
              </a:rPr>
              <a:t>мьсгалын тоо </a:t>
            </a:r>
            <a:r>
              <a:rPr lang="en-US" sz="2000" dirty="0">
                <a:latin typeface="Arial" pitchFamily="34" charset="0"/>
                <a:cs typeface="Arial" pitchFamily="34" charset="0"/>
              </a:rPr>
              <a:t>&gt; 30 </a:t>
            </a:r>
            <a:r>
              <a:rPr lang="en-US" sz="2000" dirty="0" err="1">
                <a:latin typeface="Arial" pitchFamily="34" charset="0"/>
                <a:cs typeface="Arial" pitchFamily="34" charset="0"/>
              </a:rPr>
              <a:t>удаа</a:t>
            </a:r>
            <a:r>
              <a:rPr lang="en-US" sz="2000" dirty="0">
                <a:latin typeface="Arial" pitchFamily="34" charset="0"/>
                <a:cs typeface="Arial" pitchFamily="34" charset="0"/>
              </a:rPr>
              <a:t> </a:t>
            </a:r>
            <a:r>
              <a:rPr lang="en-US" sz="2000" dirty="0" err="1">
                <a:latin typeface="Arial" pitchFamily="34" charset="0"/>
                <a:cs typeface="Arial" pitchFamily="34" charset="0"/>
              </a:rPr>
              <a:t>минутанд</a:t>
            </a:r>
            <a:r>
              <a:rPr lang="mn-MN" sz="2000" dirty="0">
                <a:latin typeface="Arial" pitchFamily="34" charset="0"/>
                <a:cs typeface="Arial" pitchFamily="34" charset="0"/>
              </a:rPr>
              <a:t>,</a:t>
            </a:r>
            <a:endParaRPr lang="en-US" sz="2000" dirty="0">
              <a:latin typeface="Arial" pitchFamily="34" charset="0"/>
              <a:cs typeface="Arial" pitchFamily="34" charset="0"/>
            </a:endParaRPr>
          </a:p>
          <a:p>
            <a:pPr lvl="0"/>
            <a:r>
              <a:rPr lang="en-US" sz="2000" dirty="0" err="1">
                <a:latin typeface="Arial" pitchFamily="34" charset="0"/>
                <a:cs typeface="Arial" pitchFamily="34" charset="0"/>
              </a:rPr>
              <a:t>Амьсгалын</a:t>
            </a:r>
            <a:r>
              <a:rPr lang="en-US" sz="2000" dirty="0">
                <a:latin typeface="Arial" pitchFamily="34" charset="0"/>
                <a:cs typeface="Arial" pitchFamily="34" charset="0"/>
              </a:rPr>
              <a:t> </a:t>
            </a:r>
            <a:r>
              <a:rPr lang="en-US" sz="2000" dirty="0" err="1">
                <a:latin typeface="Arial" pitchFamily="34" charset="0"/>
                <a:cs typeface="Arial" pitchFamily="34" charset="0"/>
              </a:rPr>
              <a:t>хүнд</a:t>
            </a:r>
            <a:r>
              <a:rPr lang="en-US" sz="2000" dirty="0">
                <a:latin typeface="Arial" pitchFamily="34" charset="0"/>
                <a:cs typeface="Arial" pitchFamily="34" charset="0"/>
              </a:rPr>
              <a:t> </a:t>
            </a:r>
            <a:r>
              <a:rPr lang="en-US" sz="2000" dirty="0" err="1">
                <a:latin typeface="Arial" pitchFamily="34" charset="0"/>
                <a:cs typeface="Arial" pitchFamily="34" charset="0"/>
              </a:rPr>
              <a:t>дистресс</a:t>
            </a:r>
            <a:r>
              <a:rPr lang="mn-MN" sz="2000" dirty="0">
                <a:latin typeface="Arial" pitchFamily="34" charset="0"/>
                <a:cs typeface="Arial" pitchFamily="34" charset="0"/>
              </a:rPr>
              <a:t> эсвэл, </a:t>
            </a:r>
            <a:endParaRPr lang="en-US" sz="2000" dirty="0">
              <a:latin typeface="Arial" pitchFamily="34" charset="0"/>
              <a:cs typeface="Arial" pitchFamily="34" charset="0"/>
            </a:endParaRPr>
          </a:p>
          <a:p>
            <a:pPr lvl="0"/>
            <a:r>
              <a:rPr lang="mn-MN" sz="2000" dirty="0">
                <a:latin typeface="Arial" pitchFamily="34" charset="0"/>
                <a:cs typeface="Arial" pitchFamily="34" charset="0"/>
              </a:rPr>
              <a:t>Тасалгааны агаарт </a:t>
            </a:r>
            <a:r>
              <a:rPr lang="en-US" sz="2000" dirty="0">
                <a:latin typeface="Arial" pitchFamily="34" charset="0"/>
                <a:cs typeface="Arial" pitchFamily="34" charset="0"/>
              </a:rPr>
              <a:t>SpO</a:t>
            </a:r>
            <a:r>
              <a:rPr lang="en-US" sz="2000" baseline="-25000" dirty="0">
                <a:latin typeface="Arial" pitchFamily="34" charset="0"/>
                <a:cs typeface="Arial" pitchFamily="34" charset="0"/>
              </a:rPr>
              <a:t>2</a:t>
            </a:r>
            <a:r>
              <a:rPr lang="en-US" sz="2000" dirty="0">
                <a:latin typeface="Arial" pitchFamily="34" charset="0"/>
                <a:cs typeface="Arial" pitchFamily="34" charset="0"/>
              </a:rPr>
              <a:t> &lt; 90%</a:t>
            </a:r>
            <a:r>
              <a:rPr lang="mn-MN" sz="2000" dirty="0">
                <a:latin typeface="Arial" pitchFamily="34" charset="0"/>
                <a:cs typeface="Arial" pitchFamily="34" charset="0"/>
              </a:rPr>
              <a:t>.</a:t>
            </a:r>
            <a:endParaRPr lang="en-US" sz="2000" dirty="0">
              <a:latin typeface="Arial" pitchFamily="34" charset="0"/>
              <a:cs typeface="Arial" pitchFamily="34" charset="0"/>
            </a:endParaRPr>
          </a:p>
          <a:p>
            <a:r>
              <a:rPr lang="mn-MN" sz="2000" b="1" dirty="0">
                <a:latin typeface="Arial" pitchFamily="34" charset="0"/>
                <a:cs typeface="Arial" pitchFamily="34" charset="0"/>
              </a:rPr>
              <a:t>Хүүхэд:</a:t>
            </a:r>
            <a:r>
              <a:rPr lang="mn-MN" sz="2000" dirty="0">
                <a:latin typeface="Arial" pitchFamily="34" charset="0"/>
                <a:cs typeface="Arial" pitchFamily="34" charset="0"/>
              </a:rPr>
              <a:t> Ханиалгасан эсвэл амьсгалахад түвэгтэй бэрхшээлтэй хүүхдэд дараах шинжүүдээс багадаа нэг нь илэрсэн:</a:t>
            </a:r>
            <a:endParaRPr lang="en-US" sz="2000" dirty="0">
              <a:latin typeface="Arial" pitchFamily="34" charset="0"/>
              <a:cs typeface="Arial" pitchFamily="34" charset="0"/>
            </a:endParaRPr>
          </a:p>
          <a:p>
            <a:pPr lvl="0"/>
            <a:r>
              <a:rPr lang="mn-MN" sz="2000" dirty="0">
                <a:latin typeface="Arial" pitchFamily="34" charset="0"/>
                <a:cs typeface="Arial" pitchFamily="34" charset="0"/>
              </a:rPr>
              <a:t>Төвийн хөхрөлт эсвэл </a:t>
            </a:r>
            <a:r>
              <a:rPr lang="en-US" sz="2000" dirty="0">
                <a:latin typeface="Arial" pitchFamily="34" charset="0"/>
                <a:cs typeface="Arial" pitchFamily="34" charset="0"/>
              </a:rPr>
              <a:t>SpO</a:t>
            </a:r>
            <a:r>
              <a:rPr lang="en-US" sz="2000" baseline="-25000" dirty="0">
                <a:latin typeface="Arial" pitchFamily="34" charset="0"/>
                <a:cs typeface="Arial" pitchFamily="34" charset="0"/>
              </a:rPr>
              <a:t>2</a:t>
            </a:r>
            <a:r>
              <a:rPr lang="en-US" sz="2000" dirty="0">
                <a:latin typeface="Arial" pitchFamily="34" charset="0"/>
                <a:cs typeface="Arial" pitchFamily="34" charset="0"/>
              </a:rPr>
              <a:t> &lt; 90%</a:t>
            </a:r>
            <a:r>
              <a:rPr lang="mn-MN" sz="2000" dirty="0">
                <a:latin typeface="Arial" pitchFamily="34" charset="0"/>
                <a:cs typeface="Arial" pitchFamily="34" charset="0"/>
              </a:rPr>
              <a:t>,</a:t>
            </a:r>
            <a:endParaRPr lang="en-US" sz="2000" dirty="0">
              <a:latin typeface="Arial" pitchFamily="34" charset="0"/>
              <a:cs typeface="Arial" pitchFamily="34" charset="0"/>
            </a:endParaRPr>
          </a:p>
          <a:p>
            <a:pPr lvl="0"/>
            <a:r>
              <a:rPr lang="mn-MN" sz="2000" dirty="0">
                <a:latin typeface="Arial" pitchFamily="34" charset="0"/>
                <a:cs typeface="Arial" pitchFamily="34" charset="0"/>
              </a:rPr>
              <a:t>Амьсгалын хүнд дистресс </a:t>
            </a:r>
            <a:r>
              <a:rPr lang="en-US" sz="2000" dirty="0">
                <a:latin typeface="Arial" pitchFamily="34" charset="0"/>
                <a:cs typeface="Arial" pitchFamily="34" charset="0"/>
              </a:rPr>
              <a:t>(</a:t>
            </a:r>
            <a:r>
              <a:rPr lang="mn-MN" sz="2000" dirty="0">
                <a:latin typeface="Arial" pitchFamily="34" charset="0"/>
                <a:cs typeface="Arial" pitchFamily="34" charset="0"/>
              </a:rPr>
              <a:t>ярагласан, цээж маш хүчтэй хонхолзох г.м</a:t>
            </a:r>
            <a:r>
              <a:rPr lang="en-US" sz="2000" dirty="0">
                <a:latin typeface="Arial" pitchFamily="34" charset="0"/>
                <a:cs typeface="Arial" pitchFamily="34" charset="0"/>
              </a:rPr>
              <a:t>)</a:t>
            </a:r>
            <a:r>
              <a:rPr lang="mn-MN" sz="2000" dirty="0">
                <a:latin typeface="Arial" pitchFamily="34" charset="0"/>
                <a:cs typeface="Arial" pitchFamily="34" charset="0"/>
              </a:rPr>
              <a:t>,</a:t>
            </a:r>
            <a:endParaRPr lang="en-US" sz="2000" dirty="0">
              <a:latin typeface="Arial" pitchFamily="34" charset="0"/>
              <a:cs typeface="Arial" pitchFamily="34" charset="0"/>
            </a:endParaRPr>
          </a:p>
          <a:p>
            <a:pPr lvl="0"/>
            <a:r>
              <a:rPr lang="mn-MN" sz="2000" dirty="0">
                <a:latin typeface="Arial" pitchFamily="34" charset="0"/>
                <a:cs typeface="Arial" pitchFamily="34" charset="0"/>
              </a:rPr>
              <a:t>Аюултай ерөнхий шинж тэмдэг бүхий уушгины үрэвслийн шинж </a:t>
            </a:r>
            <a:r>
              <a:rPr lang="en-US" sz="2000" dirty="0">
                <a:latin typeface="Arial" pitchFamily="34" charset="0"/>
                <a:cs typeface="Arial" pitchFamily="34" charset="0"/>
              </a:rPr>
              <a:t>(</a:t>
            </a:r>
            <a:r>
              <a:rPr lang="mn-MN" sz="2000" dirty="0">
                <a:latin typeface="Arial" pitchFamily="34" charset="0"/>
                <a:cs typeface="Arial" pitchFamily="34" charset="0"/>
              </a:rPr>
              <a:t>хөхөж эсвэл ууж чадахгүй, унтаарах эсвэл ухаангүй болох эсвэл татах</a:t>
            </a:r>
            <a:r>
              <a:rPr lang="en-US" sz="2000" dirty="0">
                <a:latin typeface="Arial" pitchFamily="34" charset="0"/>
                <a:cs typeface="Arial" pitchFamily="34" charset="0"/>
              </a:rPr>
              <a:t>)</a:t>
            </a:r>
            <a:r>
              <a:rPr lang="mn-MN" sz="2000" dirty="0">
                <a:latin typeface="Arial" pitchFamily="34" charset="0"/>
                <a:cs typeface="Arial" pitchFamily="34" charset="0"/>
              </a:rPr>
              <a:t>.</a:t>
            </a:r>
            <a:endParaRPr lang="en-US" sz="2000" dirty="0">
              <a:latin typeface="Arial" pitchFamily="34" charset="0"/>
              <a:cs typeface="Arial" pitchFamily="34" charset="0"/>
            </a:endParaRPr>
          </a:p>
          <a:p>
            <a:r>
              <a:rPr lang="mn-MN" sz="2000" dirty="0">
                <a:latin typeface="Arial" pitchFamily="34" charset="0"/>
                <a:cs typeface="Arial" pitchFamily="34" charset="0"/>
              </a:rPr>
              <a:t>Уушгины үрэвслийн бусад шинжүүд илэрч болно: цээж хонхолзох, түргэн амьсгалах </a:t>
            </a:r>
            <a:r>
              <a:rPr lang="en-US" sz="2000" dirty="0">
                <a:latin typeface="Arial" pitchFamily="34" charset="0"/>
                <a:cs typeface="Arial" pitchFamily="34" charset="0"/>
              </a:rPr>
              <a:t>(&lt; </a:t>
            </a:r>
            <a:r>
              <a:rPr lang="mn-MN" sz="2000" dirty="0">
                <a:latin typeface="Arial" pitchFamily="34" charset="0"/>
                <a:cs typeface="Arial" pitchFamily="34" charset="0"/>
              </a:rPr>
              <a:t>2 сар хүртэлх хүүхэд ≥ </a:t>
            </a:r>
            <a:r>
              <a:rPr lang="en-US" sz="2000" dirty="0">
                <a:latin typeface="Arial" pitchFamily="34" charset="0"/>
                <a:cs typeface="Arial" pitchFamily="34" charset="0"/>
              </a:rPr>
              <a:t>60; 2 – 11 </a:t>
            </a:r>
            <a:r>
              <a:rPr lang="mn-MN" sz="2000" dirty="0">
                <a:latin typeface="Arial" pitchFamily="34" charset="0"/>
                <a:cs typeface="Arial" pitchFamily="34" charset="0"/>
              </a:rPr>
              <a:t>сартай ≥ 5</a:t>
            </a:r>
            <a:r>
              <a:rPr lang="en-US" sz="2000" dirty="0">
                <a:latin typeface="Arial" pitchFamily="34" charset="0"/>
                <a:cs typeface="Arial" pitchFamily="34" charset="0"/>
              </a:rPr>
              <a:t>0; 1 – </a:t>
            </a:r>
            <a:r>
              <a:rPr lang="mn-MN" sz="2000" dirty="0">
                <a:latin typeface="Arial" pitchFamily="34" charset="0"/>
                <a:cs typeface="Arial" pitchFamily="34" charset="0"/>
              </a:rPr>
              <a:t>5 настайд ≥ 40 амьсгал</a:t>
            </a:r>
            <a:r>
              <a:rPr lang="en-US" sz="2000" dirty="0">
                <a:latin typeface="Arial" pitchFamily="34" charset="0"/>
                <a:cs typeface="Arial" pitchFamily="34" charset="0"/>
              </a:rPr>
              <a:t>/</a:t>
            </a:r>
            <a:r>
              <a:rPr lang="mn-MN" sz="2000" dirty="0">
                <a:latin typeface="Arial" pitchFamily="34" charset="0"/>
                <a:cs typeface="Arial" pitchFamily="34" charset="0"/>
              </a:rPr>
              <a:t>мин</a:t>
            </a:r>
            <a:r>
              <a:rPr lang="en-US" sz="2000" dirty="0">
                <a:latin typeface="Arial" pitchFamily="34" charset="0"/>
                <a:cs typeface="Arial" pitchFamily="34" charset="0"/>
              </a:rPr>
              <a:t>).</a:t>
            </a:r>
          </a:p>
          <a:p>
            <a:r>
              <a:rPr lang="mn-MN" sz="2000" b="1" dirty="0">
                <a:latin typeface="Arial" pitchFamily="34" charset="0"/>
                <a:cs typeface="Arial" pitchFamily="34" charset="0"/>
              </a:rPr>
              <a:t>Оношилгоо </a:t>
            </a:r>
            <a:r>
              <a:rPr lang="mn-MN" sz="2000" dirty="0">
                <a:latin typeface="Arial" pitchFamily="34" charset="0"/>
                <a:cs typeface="Arial" pitchFamily="34" charset="0"/>
              </a:rPr>
              <a:t>- Эмнэлзүйд үндэслэнэ. </a:t>
            </a:r>
            <a:endParaRPr lang="en-US" sz="2000" dirty="0">
              <a:latin typeface="Arial" pitchFamily="34" charset="0"/>
              <a:cs typeface="Arial" pitchFamily="34" charset="0"/>
            </a:endParaRPr>
          </a:p>
          <a:p>
            <a:r>
              <a:rPr lang="mn-MN" sz="2000" dirty="0">
                <a:latin typeface="Arial" pitchFamily="34" charset="0"/>
                <a:cs typeface="Arial" pitchFamily="34" charset="0"/>
              </a:rPr>
              <a:t>Цээжний дүрс оношилгоогоор хүндрэлийг үгүйсгэж болно.</a:t>
            </a:r>
            <a:endParaRPr lang="en-GB" altLang="en-US" sz="2000" dirty="0">
              <a:latin typeface="Arial" pitchFamily="34" charset="0"/>
              <a:cs typeface="Arial" pitchFamily="34" charset="0"/>
            </a:endParaRPr>
          </a:p>
        </p:txBody>
      </p:sp>
      <p:sp>
        <p:nvSpPr>
          <p:cNvPr id="35846" name="Rectangle 8"/>
          <p:cNvSpPr>
            <a:spLocks/>
          </p:cNvSpPr>
          <p:nvPr/>
        </p:nvSpPr>
        <p:spPr bwMode="auto">
          <a:xfrm>
            <a:off x="600008" y="4407378"/>
            <a:ext cx="8120458" cy="146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6898" bIns="0"/>
          <a:lstStyle/>
          <a:p>
            <a:pPr marL="45918">
              <a:buFontTx/>
              <a:buChar char="•"/>
            </a:pPr>
            <a:endParaRPr lang="en-US" altLang="en-US">
              <a:latin typeface="Arial" pitchFamily="34" charset="0"/>
              <a:sym typeface="Arial" pitchFamily="34" charset="0"/>
            </a:endParaRPr>
          </a:p>
          <a:p>
            <a:pPr marL="45918">
              <a:buFontTx/>
              <a:buChar char="•"/>
            </a:pPr>
            <a:endParaRPr lang="en-US" altLang="en-US">
              <a:latin typeface="Arial" pitchFamily="34" charset="0"/>
              <a:sym typeface="Arial" pitchFamily="34" charset="0"/>
            </a:endParaRPr>
          </a:p>
        </p:txBody>
      </p:sp>
      <p:pic>
        <p:nvPicPr>
          <p:cNvPr id="35848" name="Picture 15" descr="b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725" y="2403455"/>
            <a:ext cx="536206" cy="372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9" name="Image 1" descr="Illustration_CCT_Homm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1197" y="615726"/>
            <a:ext cx="404530" cy="568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6846563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title"/>
          </p:nvPr>
        </p:nvSpPr>
        <p:spPr/>
        <p:txBody>
          <a:bodyPr rIns="0">
            <a:normAutofit/>
          </a:bodyPr>
          <a:lstStyle/>
          <a:p>
            <a:r>
              <a:rPr lang="en-US" sz="2800" b="1" dirty="0" err="1">
                <a:latin typeface="Arial" pitchFamily="34" charset="0"/>
                <a:cs typeface="Arial" pitchFamily="34" charset="0"/>
              </a:rPr>
              <a:t>Амьсгалын</a:t>
            </a:r>
            <a:r>
              <a:rPr lang="mn-MN" sz="2800" b="1" dirty="0">
                <a:latin typeface="Arial" pitchFamily="34" charset="0"/>
                <a:cs typeface="Arial" pitchFamily="34" charset="0"/>
              </a:rPr>
              <a:t> Ц</a:t>
            </a:r>
            <a:r>
              <a:rPr lang="en-US" sz="2800" b="1" dirty="0" err="1">
                <a:latin typeface="Arial" pitchFamily="34" charset="0"/>
                <a:cs typeface="Arial" pitchFamily="34" charset="0"/>
              </a:rPr>
              <a:t>очмог</a:t>
            </a:r>
            <a:r>
              <a:rPr lang="mn-MN" sz="2800" b="1" dirty="0">
                <a:latin typeface="Arial" pitchFamily="34" charset="0"/>
                <a:cs typeface="Arial" pitchFamily="34" charset="0"/>
              </a:rPr>
              <a:t> Д</a:t>
            </a:r>
            <a:r>
              <a:rPr lang="en-US" sz="2800" b="1" dirty="0" err="1">
                <a:latin typeface="Arial" pitchFamily="34" charset="0"/>
                <a:cs typeface="Arial" pitchFamily="34" charset="0"/>
              </a:rPr>
              <a:t>истресс</a:t>
            </a:r>
            <a:r>
              <a:rPr lang="mn-MN" sz="2800" b="1" dirty="0">
                <a:latin typeface="Arial" pitchFamily="34" charset="0"/>
                <a:cs typeface="Arial" pitchFamily="34" charset="0"/>
              </a:rPr>
              <a:t> Х</a:t>
            </a:r>
            <a:r>
              <a:rPr lang="en-US" sz="2800" b="1" dirty="0" err="1">
                <a:latin typeface="Arial" pitchFamily="34" charset="0"/>
                <a:cs typeface="Arial" pitchFamily="34" charset="0"/>
              </a:rPr>
              <a:t>ам</a:t>
            </a:r>
            <a:r>
              <a:rPr lang="mn-MN" sz="2800" b="1" dirty="0">
                <a:latin typeface="Arial" pitchFamily="34" charset="0"/>
                <a:cs typeface="Arial" pitchFamily="34" charset="0"/>
              </a:rPr>
              <a:t> Ш</a:t>
            </a:r>
            <a:r>
              <a:rPr lang="en-US" sz="2800" b="1" dirty="0" err="1">
                <a:latin typeface="Arial" pitchFamily="34" charset="0"/>
                <a:cs typeface="Arial" pitchFamily="34" charset="0"/>
              </a:rPr>
              <a:t>инж</a:t>
            </a:r>
            <a:r>
              <a:rPr lang="en-US" sz="2800" b="1" dirty="0">
                <a:latin typeface="Arial" pitchFamily="34" charset="0"/>
                <a:cs typeface="Arial" pitchFamily="34" charset="0"/>
              </a:rPr>
              <a:t> (AЦДХШ)</a:t>
            </a:r>
            <a:endParaRPr lang="en-US" altLang="en-US" sz="2800" dirty="0">
              <a:latin typeface="Arial" pitchFamily="34" charset="0"/>
              <a:cs typeface="Arial" pitchFamily="34" charset="0"/>
            </a:endParaRPr>
          </a:p>
        </p:txBody>
      </p:sp>
      <p:sp>
        <p:nvSpPr>
          <p:cNvPr id="37891" name="Rectangle 8"/>
          <p:cNvSpPr>
            <a:spLocks noGrp="1" noChangeArrowheads="1"/>
          </p:cNvSpPr>
          <p:nvPr>
            <p:ph idx="1"/>
          </p:nvPr>
        </p:nvSpPr>
        <p:spPr>
          <a:xfrm>
            <a:off x="247062" y="1182116"/>
            <a:ext cx="8588790" cy="4380484"/>
          </a:xfrm>
        </p:spPr>
        <p:txBody>
          <a:bodyPr rIns="0">
            <a:noAutofit/>
          </a:bodyPr>
          <a:lstStyle/>
          <a:p>
            <a:pPr algn="just"/>
            <a:r>
              <a:rPr lang="en-US" sz="2400" b="1" dirty="0" err="1">
                <a:latin typeface="Arial" pitchFamily="34" charset="0"/>
                <a:cs typeface="Arial" pitchFamily="34" charset="0"/>
              </a:rPr>
              <a:t>Эхлэл</a:t>
            </a:r>
            <a:r>
              <a:rPr lang="en-US" sz="2400" b="1" dirty="0">
                <a:latin typeface="Arial" pitchFamily="34" charset="0"/>
                <a:cs typeface="Arial" pitchFamily="34" charset="0"/>
              </a:rPr>
              <a:t>:</a:t>
            </a:r>
            <a:r>
              <a:rPr lang="en-US" sz="2400" dirty="0">
                <a:latin typeface="Arial" pitchFamily="34" charset="0"/>
                <a:cs typeface="Arial" pitchFamily="34" charset="0"/>
              </a:rPr>
              <a:t> </a:t>
            </a:r>
            <a:r>
              <a:rPr lang="mn-MN" sz="2400" dirty="0">
                <a:latin typeface="Arial" pitchFamily="34" charset="0"/>
                <a:cs typeface="Arial" pitchFamily="34" charset="0"/>
              </a:rPr>
              <a:t>Эмнэлзүйн тодорхой өдөөгч хүчин зүйлс </a:t>
            </a:r>
            <a:r>
              <a:rPr lang="en-US" sz="2400" dirty="0">
                <a:latin typeface="Arial" pitchFamily="34" charset="0"/>
                <a:cs typeface="Arial" pitchFamily="34" charset="0"/>
              </a:rPr>
              <a:t>(</a:t>
            </a:r>
            <a:r>
              <a:rPr lang="mn-MN" sz="2400" dirty="0">
                <a:latin typeface="Arial" pitchFamily="34" charset="0"/>
                <a:cs typeface="Arial" pitchFamily="34" charset="0"/>
              </a:rPr>
              <a:t>инсульт</a:t>
            </a:r>
            <a:r>
              <a:rPr lang="en-US" sz="2400" dirty="0">
                <a:latin typeface="Arial" pitchFamily="34" charset="0"/>
                <a:cs typeface="Arial" pitchFamily="34" charset="0"/>
              </a:rPr>
              <a:t>)</a:t>
            </a:r>
            <a:r>
              <a:rPr lang="mn-MN" sz="2400" dirty="0">
                <a:latin typeface="Arial" pitchFamily="34" charset="0"/>
                <a:cs typeface="Arial" pitchFamily="34" charset="0"/>
              </a:rPr>
              <a:t>-ээс хойш 7 хоногийн дотор амьсгалын шинжүүд гүнзгийрэн дордох эсвэл шинэ шинж илрэх.  </a:t>
            </a:r>
            <a:endParaRPr lang="en-US" sz="2400" dirty="0">
              <a:latin typeface="Arial" pitchFamily="34" charset="0"/>
              <a:cs typeface="Arial" pitchFamily="34" charset="0"/>
            </a:endParaRPr>
          </a:p>
          <a:p>
            <a:pPr algn="just"/>
            <a:r>
              <a:rPr lang="en-US" sz="2400" b="1" dirty="0" err="1">
                <a:latin typeface="Arial" pitchFamily="34" charset="0"/>
                <a:cs typeface="Arial" pitchFamily="34" charset="0"/>
              </a:rPr>
              <a:t>Цээжний</a:t>
            </a:r>
            <a:r>
              <a:rPr lang="en-US" sz="2400" b="1" dirty="0">
                <a:latin typeface="Arial" pitchFamily="34" charset="0"/>
                <a:cs typeface="Arial" pitchFamily="34" charset="0"/>
              </a:rPr>
              <a:t> </a:t>
            </a:r>
            <a:r>
              <a:rPr lang="en-US" sz="2400" b="1" dirty="0" err="1">
                <a:latin typeface="Arial" pitchFamily="34" charset="0"/>
                <a:cs typeface="Arial" pitchFamily="34" charset="0"/>
              </a:rPr>
              <a:t>дүрс</a:t>
            </a:r>
            <a:r>
              <a:rPr lang="en-US" sz="2400" b="1" dirty="0">
                <a:latin typeface="Arial" pitchFamily="34" charset="0"/>
                <a:cs typeface="Arial" pitchFamily="34" charset="0"/>
              </a:rPr>
              <a:t> </a:t>
            </a:r>
            <a:r>
              <a:rPr lang="en-US" sz="2400" b="1" dirty="0" err="1">
                <a:latin typeface="Arial" pitchFamily="34" charset="0"/>
                <a:cs typeface="Arial" pitchFamily="34" charset="0"/>
              </a:rPr>
              <a:t>оношилгоо</a:t>
            </a:r>
            <a:r>
              <a:rPr lang="en-US" sz="2400" b="1" dirty="0">
                <a:latin typeface="Arial" pitchFamily="34" charset="0"/>
                <a:cs typeface="Arial" pitchFamily="34" charset="0"/>
              </a:rPr>
              <a:t> (</a:t>
            </a:r>
            <a:r>
              <a:rPr lang="mn-MN" sz="2400" b="1" dirty="0">
                <a:latin typeface="Arial" pitchFamily="34" charset="0"/>
                <a:cs typeface="Arial" pitchFamily="34" charset="0"/>
              </a:rPr>
              <a:t>ре</a:t>
            </a:r>
            <a:r>
              <a:rPr lang="en-US" sz="2400" b="1" dirty="0" err="1">
                <a:latin typeface="Arial" pitchFamily="34" charset="0"/>
                <a:cs typeface="Arial" pitchFamily="34" charset="0"/>
              </a:rPr>
              <a:t>нтген</a:t>
            </a:r>
            <a:r>
              <a:rPr lang="mn-MN" sz="2400" b="1" dirty="0">
                <a:latin typeface="Arial" pitchFamily="34" charset="0"/>
                <a:cs typeface="Arial" pitchFamily="34" charset="0"/>
              </a:rPr>
              <a:t> шинжилгээ</a:t>
            </a:r>
            <a:r>
              <a:rPr lang="en-US" sz="2400" b="1" dirty="0">
                <a:latin typeface="Arial" pitchFamily="34" charset="0"/>
                <a:cs typeface="Arial" pitchFamily="34" charset="0"/>
              </a:rPr>
              <a:t>, </a:t>
            </a:r>
            <a:r>
              <a:rPr lang="mn-MN" sz="2400" b="1" dirty="0">
                <a:latin typeface="Arial" pitchFamily="34" charset="0"/>
                <a:cs typeface="Arial" pitchFamily="34" charset="0"/>
              </a:rPr>
              <a:t>компьютерт томографи</a:t>
            </a:r>
            <a:r>
              <a:rPr lang="en-US" sz="2400" b="1" dirty="0">
                <a:latin typeface="Arial" pitchFamily="34" charset="0"/>
                <a:cs typeface="Arial" pitchFamily="34" charset="0"/>
              </a:rPr>
              <a:t>, </a:t>
            </a:r>
            <a:r>
              <a:rPr lang="en-US" sz="2400" b="1" dirty="0" err="1">
                <a:latin typeface="Arial" pitchFamily="34" charset="0"/>
                <a:cs typeface="Arial" pitchFamily="34" charset="0"/>
              </a:rPr>
              <a:t>эсвэл</a:t>
            </a:r>
            <a:r>
              <a:rPr lang="mn-MN" sz="2400" b="1" dirty="0">
                <a:latin typeface="Arial" pitchFamily="34" charset="0"/>
                <a:cs typeface="Arial" pitchFamily="34" charset="0"/>
              </a:rPr>
              <a:t> уушгины хэт авиа</a:t>
            </a:r>
            <a:r>
              <a:rPr lang="en-US" sz="2400" b="1" dirty="0">
                <a:latin typeface="Arial" pitchFamily="34" charset="0"/>
                <a:cs typeface="Arial" pitchFamily="34" charset="0"/>
              </a:rPr>
              <a:t>):</a:t>
            </a:r>
            <a:r>
              <a:rPr lang="en-US" sz="2400" dirty="0">
                <a:latin typeface="Arial" pitchFamily="34" charset="0"/>
                <a:cs typeface="Arial" pitchFamily="34" charset="0"/>
              </a:rPr>
              <a:t> </a:t>
            </a:r>
            <a:r>
              <a:rPr lang="mn-MN" sz="2400" dirty="0">
                <a:latin typeface="Arial" pitchFamily="34" charset="0"/>
                <a:cs typeface="Arial" pitchFamily="34" charset="0"/>
              </a:rPr>
              <a:t>2 талд сүүдэржилт үүссэн. Энэхүү сүүдэржилтийг уушгинд хуралдсан шингэн </a:t>
            </a:r>
            <a:r>
              <a:rPr lang="en-US" sz="2400" dirty="0">
                <a:latin typeface="Arial" pitchFamily="34" charset="0"/>
                <a:cs typeface="Arial" pitchFamily="34" charset="0"/>
              </a:rPr>
              <a:t>(effusion)</a:t>
            </a:r>
            <a:r>
              <a:rPr lang="mn-MN" sz="2400" dirty="0">
                <a:latin typeface="Arial" pitchFamily="34" charset="0"/>
                <a:cs typeface="Arial" pitchFamily="34" charset="0"/>
              </a:rPr>
              <a:t>, уушгины дэлбэнгийн эсвэл бүхэлдээ коллапс болсон эсвэл зангилаа зэргээр тайлбарлаж  болохооргүй байна.</a:t>
            </a:r>
            <a:endParaRPr lang="en-US" sz="2400" dirty="0">
              <a:latin typeface="Arial" pitchFamily="34" charset="0"/>
              <a:cs typeface="Arial" pitchFamily="34" charset="0"/>
            </a:endParaRPr>
          </a:p>
          <a:p>
            <a:pPr algn="just"/>
            <a:r>
              <a:rPr lang="en-US" sz="2400" b="1" dirty="0" err="1">
                <a:latin typeface="Arial" pitchFamily="34" charset="0"/>
                <a:cs typeface="Arial" pitchFamily="34" charset="0"/>
              </a:rPr>
              <a:t>Уушгины</a:t>
            </a:r>
            <a:r>
              <a:rPr lang="en-US" sz="2400" b="1" dirty="0">
                <a:latin typeface="Arial" pitchFamily="34" charset="0"/>
                <a:cs typeface="Arial" pitchFamily="34" charset="0"/>
              </a:rPr>
              <a:t> </a:t>
            </a:r>
            <a:r>
              <a:rPr lang="en-US" sz="2400" b="1" dirty="0" err="1">
                <a:latin typeface="Arial" pitchFamily="34" charset="0"/>
                <a:cs typeface="Arial" pitchFamily="34" charset="0"/>
              </a:rPr>
              <a:t>хаван</a:t>
            </a:r>
            <a:r>
              <a:rPr lang="mn-MN" sz="2400" b="1" dirty="0">
                <a:latin typeface="Arial" pitchFamily="34" charset="0"/>
                <a:cs typeface="Arial" pitchFamily="34" charset="0"/>
              </a:rPr>
              <a:t>гийн шалтгаан</a:t>
            </a:r>
            <a:r>
              <a:rPr lang="en-US" sz="2400" b="1" dirty="0">
                <a:latin typeface="Arial" pitchFamily="34" charset="0"/>
                <a:cs typeface="Arial" pitchFamily="34" charset="0"/>
              </a:rPr>
              <a:t>:</a:t>
            </a:r>
            <a:r>
              <a:rPr lang="en-US" sz="2400" dirty="0">
                <a:latin typeface="Arial" pitchFamily="34" charset="0"/>
                <a:cs typeface="Arial" pitchFamily="34" charset="0"/>
              </a:rPr>
              <a:t> </a:t>
            </a:r>
            <a:r>
              <a:rPr lang="mn-MN" sz="2400" dirty="0">
                <a:latin typeface="Arial" pitchFamily="34" charset="0"/>
                <a:cs typeface="Arial" pitchFamily="34" charset="0"/>
              </a:rPr>
              <a:t>Зүрхний </a:t>
            </a:r>
            <a:r>
              <a:rPr lang="en-US" sz="2400" dirty="0" err="1">
                <a:latin typeface="Arial" pitchFamily="34" charset="0"/>
                <a:cs typeface="Arial" pitchFamily="34" charset="0"/>
              </a:rPr>
              <a:t>дутагдал</a:t>
            </a:r>
            <a:r>
              <a:rPr lang="en-US" sz="2400" dirty="0">
                <a:latin typeface="Arial" pitchFamily="34" charset="0"/>
                <a:cs typeface="Arial" pitchFamily="34" charset="0"/>
              </a:rPr>
              <a:t> </a:t>
            </a:r>
            <a:r>
              <a:rPr lang="en-US" sz="2400" dirty="0" err="1">
                <a:latin typeface="Arial" pitchFamily="34" charset="0"/>
                <a:cs typeface="Arial" pitchFamily="34" charset="0"/>
              </a:rPr>
              <a:t>эсвэл</a:t>
            </a:r>
            <a:r>
              <a:rPr lang="en-US" sz="2400" dirty="0">
                <a:latin typeface="Arial" pitchFamily="34" charset="0"/>
                <a:cs typeface="Arial" pitchFamily="34" charset="0"/>
              </a:rPr>
              <a:t> </a:t>
            </a:r>
            <a:r>
              <a:rPr lang="en-US" sz="2400" dirty="0" err="1">
                <a:latin typeface="Arial" pitchFamily="34" charset="0"/>
                <a:cs typeface="Arial" pitchFamily="34" charset="0"/>
              </a:rPr>
              <a:t>шингэн</a:t>
            </a:r>
            <a:r>
              <a:rPr lang="mn-MN" sz="2400" dirty="0">
                <a:latin typeface="Arial" pitchFamily="34" charset="0"/>
                <a:cs typeface="Arial" pitchFamily="34" charset="0"/>
              </a:rPr>
              <a:t>ий хэт ачаалалтай холбон тайлбарлах боломжгүй. Хэрэв эрсдэлгүй бол гидростатик хаванг үгүйсгэхийн тулд бодит үнэлгээ </a:t>
            </a:r>
            <a:r>
              <a:rPr lang="en-US" sz="2400" dirty="0">
                <a:latin typeface="Arial" pitchFamily="34" charset="0"/>
                <a:cs typeface="Arial" pitchFamily="34" charset="0"/>
              </a:rPr>
              <a:t>(</a:t>
            </a:r>
            <a:r>
              <a:rPr lang="mn-MN" sz="2400" dirty="0">
                <a:latin typeface="Arial" pitchFamily="34" charset="0"/>
                <a:cs typeface="Arial" pitchFamily="34" charset="0"/>
              </a:rPr>
              <a:t>эхокардиографи г.м</a:t>
            </a:r>
            <a:r>
              <a:rPr lang="en-US" sz="2400" dirty="0">
                <a:latin typeface="Arial" pitchFamily="34" charset="0"/>
                <a:cs typeface="Arial" pitchFamily="34" charset="0"/>
              </a:rPr>
              <a:t>)</a:t>
            </a:r>
            <a:r>
              <a:rPr lang="mn-MN" sz="2400" dirty="0">
                <a:latin typeface="Arial" pitchFamily="34" charset="0"/>
                <a:cs typeface="Arial" pitchFamily="34" charset="0"/>
              </a:rPr>
              <a:t> хийх хэрэгцээ гарч болно.</a:t>
            </a:r>
            <a:endParaRPr lang="en-US" sz="2400" dirty="0">
              <a:latin typeface="Arial" pitchFamily="34" charset="0"/>
              <a:cs typeface="Arial" pitchFamily="34" charset="0"/>
            </a:endParaRPr>
          </a:p>
          <a:p>
            <a:pPr lvl="1"/>
            <a:endParaRPr lang="en-US" altLang="en-US" sz="2000" dirty="0">
              <a:latin typeface="Arial" pitchFamily="34" charset="0"/>
              <a:cs typeface="Arial" pitchFamily="34" charset="0"/>
            </a:endParaRPr>
          </a:p>
        </p:txBody>
      </p:sp>
    </p:spTree>
    <p:extLst>
      <p:ext uri="{BB962C8B-B14F-4D97-AF65-F5344CB8AC3E}">
        <p14:creationId xmlns:p14="http://schemas.microsoft.com/office/powerpoint/2010/main" xmlns="" val="384481708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hon\Desktop\90453180_661761114666468_1561025392947494912_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33391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hon\Desktop\84448477_661761207999792_4403864396493750272_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79635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mn-Mong-CN" dirty="0"/>
          </a:p>
        </p:txBody>
      </p:sp>
      <p:pic>
        <p:nvPicPr>
          <p:cNvPr id="4098" name="Picture 2" descr="COVID 19 chest Xray-н зурган илэрц"/>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1219200"/>
            <a:ext cx="7810500" cy="4572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3922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OVID 19 chest Xray-н зурган илэрц"/>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mn-Mong-CN"/>
          </a:p>
        </p:txBody>
      </p:sp>
      <p:sp>
        <p:nvSpPr>
          <p:cNvPr id="5" name="AutoShape 4" descr="COVID 19 chest Xray-н зурган илэрц"/>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mn-Mong-CN"/>
          </a:p>
        </p:txBody>
      </p:sp>
      <p:pic>
        <p:nvPicPr>
          <p:cNvPr id="9224" name="Picture 8" descr="COVID 19 chest Xray-н зурган илэрц"/>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7975" y="685800"/>
            <a:ext cx="8396395" cy="5562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085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hon\Desktop\90527624_661761231333123_7140808958427529216_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3982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jhon\Desktop\90261214_661761067999806_1985249436011331584_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37138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hon\Desktop\90593736_661761157999797_5214336480574439424_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8822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1"/>
            <a:ext cx="7772400" cy="685800"/>
          </a:xfrm>
        </p:spPr>
        <p:txBody>
          <a:bodyPr>
            <a:normAutofit fontScale="90000"/>
          </a:bodyPr>
          <a:lstStyle/>
          <a:p>
            <a:r>
              <a:rPr lang="en-US" b="1" dirty="0" err="1"/>
              <a:t>Үжил</a:t>
            </a:r>
            <a:endParaRPr lang="mn-Mong-CN" dirty="0"/>
          </a:p>
        </p:txBody>
      </p:sp>
      <p:sp>
        <p:nvSpPr>
          <p:cNvPr id="3" name="Subtitle 2"/>
          <p:cNvSpPr>
            <a:spLocks noGrp="1"/>
          </p:cNvSpPr>
          <p:nvPr>
            <p:ph type="subTitle" idx="1"/>
          </p:nvPr>
        </p:nvSpPr>
        <p:spPr>
          <a:xfrm>
            <a:off x="457200" y="1524000"/>
            <a:ext cx="8305800" cy="4495800"/>
          </a:xfrm>
        </p:spPr>
        <p:txBody>
          <a:bodyPr>
            <a:normAutofit fontScale="70000" lnSpcReduction="20000"/>
          </a:bodyPr>
          <a:lstStyle/>
          <a:p>
            <a:pPr algn="just"/>
            <a:r>
              <a:rPr lang="mn-MN" sz="3400" b="1" dirty="0">
                <a:solidFill>
                  <a:schemeClr val="tx1"/>
                </a:solidFill>
                <a:latin typeface="Arial" pitchFamily="34" charset="0"/>
                <a:cs typeface="Arial" pitchFamily="34" charset="0"/>
              </a:rPr>
              <a:t>Том хүн:</a:t>
            </a:r>
            <a:r>
              <a:rPr lang="mn-MN" sz="3400" dirty="0">
                <a:solidFill>
                  <a:schemeClr val="tx1"/>
                </a:solidFill>
                <a:latin typeface="Arial" pitchFamily="34" charset="0"/>
                <a:cs typeface="Arial" pitchFamily="34" charset="0"/>
              </a:rPr>
              <a:t> </a:t>
            </a:r>
            <a:r>
              <a:rPr lang="mn-MN" sz="3400" b="1" dirty="0">
                <a:solidFill>
                  <a:schemeClr val="tx1"/>
                </a:solidFill>
                <a:latin typeface="Arial" pitchFamily="34" charset="0"/>
                <a:cs typeface="Arial" pitchFamily="34" charset="0"/>
              </a:rPr>
              <a:t>Үжил</a:t>
            </a:r>
            <a:r>
              <a:rPr lang="mn-MN" sz="3400" dirty="0">
                <a:solidFill>
                  <a:schemeClr val="tx1"/>
                </a:solidFill>
                <a:latin typeface="Arial" pitchFamily="34" charset="0"/>
                <a:cs typeface="Arial" pitchFamily="34" charset="0"/>
              </a:rPr>
              <a:t> – Сэжиг бүхий эсвэл батлагдсан халдварын эсрэг бие махбодын хариултын зохицуулга алдагдсанаас улбаалсан амь насанд аюултай эрхтэн тогтолцооны дисфункц. </a:t>
            </a:r>
          </a:p>
          <a:p>
            <a:pPr algn="just"/>
            <a:endParaRPr lang="en-US" sz="3400" dirty="0">
              <a:solidFill>
                <a:schemeClr val="tx1"/>
              </a:solidFill>
              <a:latin typeface="Arial" pitchFamily="34" charset="0"/>
              <a:cs typeface="Arial" pitchFamily="34" charset="0"/>
            </a:endParaRPr>
          </a:p>
          <a:p>
            <a:pPr algn="just"/>
            <a:r>
              <a:rPr lang="mn-MN" sz="3400" b="1" dirty="0">
                <a:solidFill>
                  <a:schemeClr val="tx1"/>
                </a:solidFill>
                <a:latin typeface="Arial" pitchFamily="34" charset="0"/>
                <a:cs typeface="Arial" pitchFamily="34" charset="0"/>
              </a:rPr>
              <a:t>Эрхтний дисфункцийн шинж:</a:t>
            </a:r>
            <a:r>
              <a:rPr lang="mn-MN" sz="3400" dirty="0">
                <a:solidFill>
                  <a:schemeClr val="tx1"/>
                </a:solidFill>
                <a:latin typeface="Arial" pitchFamily="34" charset="0"/>
                <a:cs typeface="Arial" pitchFamily="34" charset="0"/>
              </a:rPr>
              <a:t> </a:t>
            </a:r>
            <a:r>
              <a:rPr lang="en-US" sz="3400" dirty="0" err="1">
                <a:solidFill>
                  <a:schemeClr val="tx1"/>
                </a:solidFill>
                <a:latin typeface="Arial" pitchFamily="34" charset="0"/>
                <a:cs typeface="Arial" pitchFamily="34" charset="0"/>
              </a:rPr>
              <a:t>ухаан</a:t>
            </a:r>
            <a:r>
              <a:rPr lang="mn-MN" sz="3400" dirty="0">
                <a:solidFill>
                  <a:schemeClr val="tx1"/>
                </a:solidFill>
                <a:latin typeface="Arial" pitchFamily="34" charset="0"/>
                <a:cs typeface="Arial" pitchFamily="34" charset="0"/>
              </a:rPr>
              <a:t> санаа өөрчлөгдөх</a:t>
            </a:r>
            <a:r>
              <a:rPr lang="en-US" sz="3400" dirty="0">
                <a:solidFill>
                  <a:schemeClr val="tx1"/>
                </a:solidFill>
                <a:latin typeface="Arial" pitchFamily="34" charset="0"/>
                <a:cs typeface="Arial" pitchFamily="34" charset="0"/>
              </a:rPr>
              <a:t>, </a:t>
            </a:r>
            <a:r>
              <a:rPr lang="en-US" sz="3400" dirty="0" err="1">
                <a:solidFill>
                  <a:schemeClr val="tx1"/>
                </a:solidFill>
                <a:latin typeface="Arial" pitchFamily="34" charset="0"/>
                <a:cs typeface="Arial" pitchFamily="34" charset="0"/>
              </a:rPr>
              <a:t>амьсгал</a:t>
            </a:r>
            <a:r>
              <a:rPr lang="mn-MN" sz="3400" dirty="0">
                <a:solidFill>
                  <a:schemeClr val="tx1"/>
                </a:solidFill>
                <a:latin typeface="Arial" pitchFamily="34" charset="0"/>
                <a:cs typeface="Arial" pitchFamily="34" charset="0"/>
              </a:rPr>
              <a:t>ахад түвэгтэй болох </a:t>
            </a:r>
            <a:r>
              <a:rPr lang="en-US" sz="3400" dirty="0">
                <a:solidFill>
                  <a:schemeClr val="tx1"/>
                </a:solidFill>
                <a:latin typeface="Arial" pitchFamily="34" charset="0"/>
                <a:cs typeface="Arial" pitchFamily="34" charset="0"/>
              </a:rPr>
              <a:t>(</a:t>
            </a:r>
            <a:r>
              <a:rPr lang="mn-MN" sz="3400" dirty="0">
                <a:solidFill>
                  <a:schemeClr val="tx1"/>
                </a:solidFill>
                <a:latin typeface="Arial" pitchFamily="34" charset="0"/>
                <a:cs typeface="Arial" pitchFamily="34" charset="0"/>
              </a:rPr>
              <a:t>давчдах</a:t>
            </a:r>
            <a:r>
              <a:rPr lang="en-US" sz="3400" dirty="0">
                <a:solidFill>
                  <a:schemeClr val="tx1"/>
                </a:solidFill>
                <a:latin typeface="Arial" pitchFamily="34" charset="0"/>
                <a:cs typeface="Arial" pitchFamily="34" charset="0"/>
              </a:rPr>
              <a:t>) </a:t>
            </a:r>
            <a:r>
              <a:rPr lang="mn-MN" sz="3400" dirty="0">
                <a:solidFill>
                  <a:schemeClr val="tx1"/>
                </a:solidFill>
                <a:latin typeface="Arial" pitchFamily="34" charset="0"/>
                <a:cs typeface="Arial" pitchFamily="34" charset="0"/>
              </a:rPr>
              <a:t>эсвэл амьсгал түргэсэх</a:t>
            </a:r>
            <a:r>
              <a:rPr lang="en-US" sz="3400" dirty="0">
                <a:solidFill>
                  <a:schemeClr val="tx1"/>
                </a:solidFill>
                <a:latin typeface="Arial" pitchFamily="34" charset="0"/>
                <a:cs typeface="Arial" pitchFamily="34" charset="0"/>
              </a:rPr>
              <a:t>, </a:t>
            </a:r>
            <a:r>
              <a:rPr lang="mn-MN" sz="3400" dirty="0">
                <a:solidFill>
                  <a:schemeClr val="tx1"/>
                </a:solidFill>
                <a:latin typeface="Arial" pitchFamily="34" charset="0"/>
                <a:cs typeface="Arial" pitchFamily="34" charset="0"/>
              </a:rPr>
              <a:t>хүчилтөрөгчийн сатураци буурах, </a:t>
            </a:r>
            <a:r>
              <a:rPr lang="en-US" sz="3400" dirty="0" err="1">
                <a:solidFill>
                  <a:schemeClr val="tx1"/>
                </a:solidFill>
                <a:latin typeface="Arial" pitchFamily="34" charset="0"/>
                <a:cs typeface="Arial" pitchFamily="34" charset="0"/>
              </a:rPr>
              <a:t>шээсний</a:t>
            </a:r>
            <a:r>
              <a:rPr lang="en-US" sz="3400" dirty="0">
                <a:solidFill>
                  <a:schemeClr val="tx1"/>
                </a:solidFill>
                <a:latin typeface="Arial" pitchFamily="34" charset="0"/>
                <a:cs typeface="Arial" pitchFamily="34" charset="0"/>
              </a:rPr>
              <a:t> </a:t>
            </a:r>
            <a:r>
              <a:rPr lang="en-US" sz="3400" dirty="0" err="1">
                <a:solidFill>
                  <a:schemeClr val="tx1"/>
                </a:solidFill>
                <a:latin typeface="Arial" pitchFamily="34" charset="0"/>
                <a:cs typeface="Arial" pitchFamily="34" charset="0"/>
              </a:rPr>
              <a:t>гарц</a:t>
            </a:r>
            <a:r>
              <a:rPr lang="en-US" sz="3400" dirty="0">
                <a:solidFill>
                  <a:schemeClr val="tx1"/>
                </a:solidFill>
                <a:latin typeface="Arial" pitchFamily="34" charset="0"/>
                <a:cs typeface="Arial" pitchFamily="34" charset="0"/>
              </a:rPr>
              <a:t> </a:t>
            </a:r>
            <a:r>
              <a:rPr lang="en-US" sz="3400" dirty="0" err="1">
                <a:solidFill>
                  <a:schemeClr val="tx1"/>
                </a:solidFill>
                <a:latin typeface="Arial" pitchFamily="34" charset="0"/>
                <a:cs typeface="Arial" pitchFamily="34" charset="0"/>
              </a:rPr>
              <a:t>багасах</a:t>
            </a:r>
            <a:r>
              <a:rPr lang="en-US" sz="3400" dirty="0">
                <a:solidFill>
                  <a:schemeClr val="tx1"/>
                </a:solidFill>
                <a:latin typeface="Arial" pitchFamily="34" charset="0"/>
                <a:cs typeface="Arial" pitchFamily="34" charset="0"/>
              </a:rPr>
              <a:t>, </a:t>
            </a:r>
            <a:r>
              <a:rPr lang="en-US" sz="3400" dirty="0" err="1">
                <a:solidFill>
                  <a:schemeClr val="tx1"/>
                </a:solidFill>
                <a:latin typeface="Arial" pitchFamily="34" charset="0"/>
                <a:cs typeface="Arial" pitchFamily="34" charset="0"/>
              </a:rPr>
              <a:t>зүрхний</a:t>
            </a:r>
            <a:r>
              <a:rPr lang="mn-MN" sz="3400" dirty="0">
                <a:solidFill>
                  <a:schemeClr val="tx1"/>
                </a:solidFill>
                <a:latin typeface="Arial" pitchFamily="34" charset="0"/>
                <a:cs typeface="Arial" pitchFamily="34" charset="0"/>
              </a:rPr>
              <a:t> цохилт </a:t>
            </a:r>
            <a:r>
              <a:rPr lang="en-US" sz="3400" dirty="0" err="1">
                <a:solidFill>
                  <a:schemeClr val="tx1"/>
                </a:solidFill>
                <a:latin typeface="Arial" pitchFamily="34" charset="0"/>
                <a:cs typeface="Arial" pitchFamily="34" charset="0"/>
              </a:rPr>
              <a:t>олшрох</a:t>
            </a:r>
            <a:r>
              <a:rPr lang="en-US" sz="3400" dirty="0">
                <a:solidFill>
                  <a:schemeClr val="tx1"/>
                </a:solidFill>
                <a:latin typeface="Arial" pitchFamily="34" charset="0"/>
                <a:cs typeface="Arial" pitchFamily="34" charset="0"/>
              </a:rPr>
              <a:t>, </a:t>
            </a:r>
            <a:r>
              <a:rPr lang="mn-MN" sz="3400" dirty="0">
                <a:solidFill>
                  <a:schemeClr val="tx1"/>
                </a:solidFill>
                <a:latin typeface="Arial" pitchFamily="34" charset="0"/>
                <a:cs typeface="Arial" pitchFamily="34" charset="0"/>
              </a:rPr>
              <a:t>п</a:t>
            </a:r>
            <a:r>
              <a:rPr lang="en-US" sz="3400" dirty="0" err="1">
                <a:solidFill>
                  <a:schemeClr val="tx1"/>
                </a:solidFill>
                <a:latin typeface="Arial" pitchFamily="34" charset="0"/>
                <a:cs typeface="Arial" pitchFamily="34" charset="0"/>
              </a:rPr>
              <a:t>ульс</a:t>
            </a:r>
            <a:r>
              <a:rPr lang="en-US" sz="3400" dirty="0">
                <a:solidFill>
                  <a:schemeClr val="tx1"/>
                </a:solidFill>
                <a:latin typeface="Arial" pitchFamily="34" charset="0"/>
                <a:cs typeface="Arial" pitchFamily="34" charset="0"/>
              </a:rPr>
              <a:t> </a:t>
            </a:r>
            <a:r>
              <a:rPr lang="en-US" sz="3400" dirty="0" err="1">
                <a:solidFill>
                  <a:schemeClr val="tx1"/>
                </a:solidFill>
                <a:latin typeface="Arial" pitchFamily="34" charset="0"/>
                <a:cs typeface="Arial" pitchFamily="34" charset="0"/>
              </a:rPr>
              <a:t>сулрах</a:t>
            </a:r>
            <a:r>
              <a:rPr lang="en-US" sz="3400" dirty="0">
                <a:solidFill>
                  <a:schemeClr val="tx1"/>
                </a:solidFill>
                <a:latin typeface="Arial" pitchFamily="34" charset="0"/>
                <a:cs typeface="Arial" pitchFamily="34" charset="0"/>
              </a:rPr>
              <a:t>, </a:t>
            </a:r>
            <a:r>
              <a:rPr lang="mn-MN" sz="3400" dirty="0">
                <a:solidFill>
                  <a:schemeClr val="tx1"/>
                </a:solidFill>
                <a:latin typeface="Arial" pitchFamily="34" charset="0"/>
                <a:cs typeface="Arial" pitchFamily="34" charset="0"/>
              </a:rPr>
              <a:t>м</a:t>
            </a:r>
            <a:r>
              <a:rPr lang="en-US" sz="3400" dirty="0" err="1">
                <a:solidFill>
                  <a:schemeClr val="tx1"/>
                </a:solidFill>
                <a:latin typeface="Arial" pitchFamily="34" charset="0"/>
                <a:cs typeface="Arial" pitchFamily="34" charset="0"/>
              </a:rPr>
              <a:t>өч</a:t>
            </a:r>
            <a:r>
              <a:rPr lang="mn-MN" sz="3400" dirty="0">
                <a:solidFill>
                  <a:schemeClr val="tx1"/>
                </a:solidFill>
                <a:latin typeface="Arial" pitchFamily="34" charset="0"/>
                <a:cs typeface="Arial" pitchFamily="34" charset="0"/>
              </a:rPr>
              <a:t>ид хүйтэн болох </a:t>
            </a:r>
            <a:r>
              <a:rPr lang="en-US" sz="3400" dirty="0" err="1">
                <a:solidFill>
                  <a:schemeClr val="tx1"/>
                </a:solidFill>
                <a:latin typeface="Arial" pitchFamily="34" charset="0"/>
                <a:cs typeface="Arial" pitchFamily="34" charset="0"/>
              </a:rPr>
              <a:t>эсвэл</a:t>
            </a:r>
            <a:r>
              <a:rPr lang="en-US" sz="3400" dirty="0">
                <a:solidFill>
                  <a:schemeClr val="tx1"/>
                </a:solidFill>
                <a:latin typeface="Arial" pitchFamily="34" charset="0"/>
                <a:cs typeface="Arial" pitchFamily="34" charset="0"/>
              </a:rPr>
              <a:t> </a:t>
            </a:r>
            <a:r>
              <a:rPr lang="en-US" sz="3400" dirty="0" err="1">
                <a:solidFill>
                  <a:schemeClr val="tx1"/>
                </a:solidFill>
                <a:latin typeface="Arial" pitchFamily="34" charset="0"/>
                <a:cs typeface="Arial" pitchFamily="34" charset="0"/>
              </a:rPr>
              <a:t>даралт</a:t>
            </a:r>
            <a:r>
              <a:rPr lang="en-US" sz="3400" dirty="0">
                <a:solidFill>
                  <a:schemeClr val="tx1"/>
                </a:solidFill>
                <a:latin typeface="Arial" pitchFamily="34" charset="0"/>
                <a:cs typeface="Arial" pitchFamily="34" charset="0"/>
              </a:rPr>
              <a:t> </a:t>
            </a:r>
            <a:r>
              <a:rPr lang="en-US" sz="3400" dirty="0" err="1">
                <a:solidFill>
                  <a:schemeClr val="tx1"/>
                </a:solidFill>
                <a:latin typeface="Arial" pitchFamily="34" charset="0"/>
                <a:cs typeface="Arial" pitchFamily="34" charset="0"/>
              </a:rPr>
              <a:t>багасах</a:t>
            </a:r>
            <a:r>
              <a:rPr lang="en-US" sz="3400" dirty="0">
                <a:solidFill>
                  <a:schemeClr val="tx1"/>
                </a:solidFill>
                <a:latin typeface="Arial" pitchFamily="34" charset="0"/>
                <a:cs typeface="Arial" pitchFamily="34" charset="0"/>
              </a:rPr>
              <a:t>, </a:t>
            </a:r>
            <a:r>
              <a:rPr lang="en-US" sz="3400" dirty="0" err="1">
                <a:solidFill>
                  <a:schemeClr val="tx1"/>
                </a:solidFill>
                <a:latin typeface="Arial" pitchFamily="34" charset="0"/>
                <a:cs typeface="Arial" pitchFamily="34" charset="0"/>
              </a:rPr>
              <a:t>арьс</a:t>
            </a:r>
            <a:r>
              <a:rPr lang="en-US" sz="3400" dirty="0">
                <a:solidFill>
                  <a:schemeClr val="tx1"/>
                </a:solidFill>
                <a:latin typeface="Arial" pitchFamily="34" charset="0"/>
                <a:cs typeface="Arial" pitchFamily="34" charset="0"/>
              </a:rPr>
              <a:t> </a:t>
            </a:r>
            <a:r>
              <a:rPr lang="en-US" sz="3400" dirty="0" err="1">
                <a:solidFill>
                  <a:schemeClr val="tx1"/>
                </a:solidFill>
                <a:latin typeface="Arial" pitchFamily="34" charset="0"/>
                <a:cs typeface="Arial" pitchFamily="34" charset="0"/>
              </a:rPr>
              <a:t>эрээнтэх</a:t>
            </a:r>
            <a:r>
              <a:rPr lang="en-US" sz="3400" dirty="0">
                <a:solidFill>
                  <a:schemeClr val="tx1"/>
                </a:solidFill>
                <a:latin typeface="Arial" pitchFamily="34" charset="0"/>
                <a:cs typeface="Arial" pitchFamily="34" charset="0"/>
              </a:rPr>
              <a:t>, </a:t>
            </a:r>
            <a:r>
              <a:rPr lang="en-US" sz="3400" dirty="0" err="1">
                <a:solidFill>
                  <a:schemeClr val="tx1"/>
                </a:solidFill>
                <a:latin typeface="Arial" pitchFamily="34" charset="0"/>
                <a:cs typeface="Arial" pitchFamily="34" charset="0"/>
              </a:rPr>
              <a:t>эсвэл</a:t>
            </a:r>
            <a:r>
              <a:rPr lang="en-US" sz="3400" dirty="0">
                <a:solidFill>
                  <a:schemeClr val="tx1"/>
                </a:solidFill>
                <a:latin typeface="Arial" pitchFamily="34" charset="0"/>
                <a:cs typeface="Arial" pitchFamily="34" charset="0"/>
              </a:rPr>
              <a:t> </a:t>
            </a:r>
            <a:r>
              <a:rPr lang="en-US" sz="3400" dirty="0" err="1">
                <a:solidFill>
                  <a:schemeClr val="tx1"/>
                </a:solidFill>
                <a:latin typeface="Arial" pitchFamily="34" charset="0"/>
                <a:cs typeface="Arial" pitchFamily="34" charset="0"/>
              </a:rPr>
              <a:t>лабораторийн</a:t>
            </a:r>
            <a:r>
              <a:rPr lang="en-US" sz="3400" dirty="0">
                <a:solidFill>
                  <a:schemeClr val="tx1"/>
                </a:solidFill>
                <a:latin typeface="Arial" pitchFamily="34" charset="0"/>
                <a:cs typeface="Arial" pitchFamily="34" charset="0"/>
              </a:rPr>
              <a:t> </a:t>
            </a:r>
            <a:r>
              <a:rPr lang="en-US" sz="3400" dirty="0" err="1">
                <a:solidFill>
                  <a:schemeClr val="tx1"/>
                </a:solidFill>
                <a:latin typeface="Arial" pitchFamily="34" charset="0"/>
                <a:cs typeface="Arial" pitchFamily="34" charset="0"/>
              </a:rPr>
              <a:t>шинжилгээнд</a:t>
            </a:r>
            <a:r>
              <a:rPr lang="en-US" sz="3400" dirty="0">
                <a:solidFill>
                  <a:schemeClr val="tx1"/>
                </a:solidFill>
                <a:latin typeface="Arial" pitchFamily="34" charset="0"/>
                <a:cs typeface="Arial" pitchFamily="34" charset="0"/>
              </a:rPr>
              <a:t> </a:t>
            </a:r>
            <a:r>
              <a:rPr lang="en-US" sz="3400" dirty="0" err="1">
                <a:solidFill>
                  <a:schemeClr val="tx1"/>
                </a:solidFill>
                <a:latin typeface="Arial" pitchFamily="34" charset="0"/>
                <a:cs typeface="Arial" pitchFamily="34" charset="0"/>
              </a:rPr>
              <a:t>коагулопати</a:t>
            </a:r>
            <a:r>
              <a:rPr lang="en-US" sz="3400" dirty="0">
                <a:solidFill>
                  <a:schemeClr val="tx1"/>
                </a:solidFill>
                <a:latin typeface="Arial" pitchFamily="34" charset="0"/>
                <a:cs typeface="Arial" pitchFamily="34" charset="0"/>
              </a:rPr>
              <a:t>, </a:t>
            </a:r>
            <a:r>
              <a:rPr lang="en-US" sz="3400" dirty="0" err="1">
                <a:solidFill>
                  <a:schemeClr val="tx1"/>
                </a:solidFill>
                <a:latin typeface="Arial" pitchFamily="34" charset="0"/>
                <a:cs typeface="Arial" pitchFamily="34" charset="0"/>
              </a:rPr>
              <a:t>тромбоцитопени</a:t>
            </a:r>
            <a:r>
              <a:rPr lang="en-US" sz="3400" dirty="0">
                <a:solidFill>
                  <a:schemeClr val="tx1"/>
                </a:solidFill>
                <a:latin typeface="Arial" pitchFamily="34" charset="0"/>
                <a:cs typeface="Arial" pitchFamily="34" charset="0"/>
              </a:rPr>
              <a:t>, </a:t>
            </a:r>
            <a:r>
              <a:rPr lang="mn-MN" sz="3400" dirty="0">
                <a:solidFill>
                  <a:schemeClr val="tx1"/>
                </a:solidFill>
                <a:latin typeface="Arial" pitchFamily="34" charset="0"/>
                <a:cs typeface="Arial" pitchFamily="34" charset="0"/>
              </a:rPr>
              <a:t>хүчилшил, сүүний хүчил ихсэх эсвэл гипербилирубинеми илрэх.</a:t>
            </a:r>
            <a:endParaRPr lang="en-US" sz="3400" dirty="0">
              <a:solidFill>
                <a:schemeClr val="tx1"/>
              </a:solidFill>
              <a:latin typeface="Arial" pitchFamily="34" charset="0"/>
              <a:cs typeface="Arial" pitchFamily="34" charset="0"/>
            </a:endParaRPr>
          </a:p>
          <a:p>
            <a:pPr algn="l"/>
            <a:endParaRPr lang="mn-Mong-CN" dirty="0"/>
          </a:p>
        </p:txBody>
      </p:sp>
    </p:spTree>
    <p:extLst>
      <p:ext uri="{BB962C8B-B14F-4D97-AF65-F5344CB8AC3E}">
        <p14:creationId xmlns:p14="http://schemas.microsoft.com/office/powerpoint/2010/main" xmlns="" val="1983435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ronaviruses 004 lor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7663" y="457200"/>
            <a:ext cx="8339137" cy="5951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80438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600200"/>
            <a:ext cx="8610600" cy="4038600"/>
          </a:xfrm>
        </p:spPr>
        <p:txBody>
          <a:bodyPr/>
          <a:lstStyle/>
          <a:p>
            <a:pPr algn="just"/>
            <a:r>
              <a:rPr lang="mn-MN" b="1" dirty="0">
                <a:solidFill>
                  <a:schemeClr val="tx1"/>
                </a:solidFill>
                <a:latin typeface="Arial" pitchFamily="34" charset="0"/>
                <a:cs typeface="Arial" pitchFamily="34" charset="0"/>
              </a:rPr>
              <a:t>Хүүхэд:</a:t>
            </a:r>
            <a:r>
              <a:rPr lang="mn-MN" dirty="0">
                <a:solidFill>
                  <a:schemeClr val="tx1"/>
                </a:solidFill>
                <a:latin typeface="Arial" pitchFamily="34" charset="0"/>
                <a:cs typeface="Arial" pitchFamily="34" charset="0"/>
              </a:rPr>
              <a:t> Сэжиг бүхий эсвэл батлагдсан халдвар ба ТҮХШ </a:t>
            </a:r>
            <a:r>
              <a:rPr lang="en-US" dirty="0">
                <a:solidFill>
                  <a:schemeClr val="tx1"/>
                </a:solidFill>
                <a:latin typeface="Arial" pitchFamily="34" charset="0"/>
                <a:cs typeface="Arial" pitchFamily="34" charset="0"/>
              </a:rPr>
              <a:t>(SIRS)</a:t>
            </a:r>
            <a:r>
              <a:rPr lang="mn-MN" dirty="0">
                <a:solidFill>
                  <a:schemeClr val="tx1"/>
                </a:solidFill>
                <a:latin typeface="Arial" pitchFamily="34" charset="0"/>
                <a:cs typeface="Arial" pitchFamily="34" charset="0"/>
              </a:rPr>
              <a:t>-ийн 2 ба түүнээс олон шинж илрэх. Энд </a:t>
            </a:r>
            <a:r>
              <a:rPr lang="mn-MN" b="1" dirty="0">
                <a:solidFill>
                  <a:schemeClr val="tx1"/>
                </a:solidFill>
                <a:latin typeface="Arial" pitchFamily="34" charset="0"/>
                <a:cs typeface="Arial" pitchFamily="34" charset="0"/>
              </a:rPr>
              <a:t>биеийн температур өөрчлөгдөх</a:t>
            </a:r>
            <a:r>
              <a:rPr lang="mn-MN" dirty="0">
                <a:solidFill>
                  <a:schemeClr val="tx1"/>
                </a:solidFill>
                <a:latin typeface="Arial" pitchFamily="34" charset="0"/>
                <a:cs typeface="Arial" pitchFamily="34" charset="0"/>
              </a:rPr>
              <a:t> эсвэл </a:t>
            </a:r>
            <a:r>
              <a:rPr lang="mn-MN" b="1" dirty="0">
                <a:solidFill>
                  <a:schemeClr val="tx1"/>
                </a:solidFill>
                <a:latin typeface="Arial" pitchFamily="34" charset="0"/>
                <a:cs typeface="Arial" pitchFamily="34" charset="0"/>
              </a:rPr>
              <a:t>цагаан эсийн тоо өөрчлөгдөх </a:t>
            </a:r>
            <a:r>
              <a:rPr lang="mn-MN" dirty="0">
                <a:solidFill>
                  <a:schemeClr val="tx1"/>
                </a:solidFill>
                <a:latin typeface="Arial" pitchFamily="34" charset="0"/>
                <a:cs typeface="Arial" pitchFamily="34" charset="0"/>
              </a:rPr>
              <a:t>хоёр шинжийн нэг нь заавал илэрсэн байна</a:t>
            </a:r>
            <a:endParaRPr lang="mn-Mong-CN" dirty="0">
              <a:solidFill>
                <a:schemeClr val="tx1"/>
              </a:solidFill>
              <a:latin typeface="Arial" pitchFamily="34" charset="0"/>
            </a:endParaRPr>
          </a:p>
        </p:txBody>
      </p:sp>
    </p:spTree>
    <p:extLst>
      <p:ext uri="{BB962C8B-B14F-4D97-AF65-F5344CB8AC3E}">
        <p14:creationId xmlns:p14="http://schemas.microsoft.com/office/powerpoint/2010/main" xmlns="" val="2810331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
            <a:ext cx="7772400" cy="457200"/>
          </a:xfrm>
        </p:spPr>
        <p:txBody>
          <a:bodyPr>
            <a:normAutofit fontScale="90000"/>
          </a:bodyPr>
          <a:lstStyle/>
          <a:p>
            <a:r>
              <a:rPr lang="en-US" b="1" dirty="0" err="1"/>
              <a:t>Үжлийн</a:t>
            </a:r>
            <a:r>
              <a:rPr lang="en-US" b="1" dirty="0"/>
              <a:t> </a:t>
            </a:r>
            <a:r>
              <a:rPr lang="en-US" b="1" dirty="0" err="1"/>
              <a:t>шок</a:t>
            </a:r>
            <a:endParaRPr lang="mn-Mong-CN" dirty="0"/>
          </a:p>
        </p:txBody>
      </p:sp>
      <p:sp>
        <p:nvSpPr>
          <p:cNvPr id="3" name="Subtitle 2"/>
          <p:cNvSpPr>
            <a:spLocks noGrp="1"/>
          </p:cNvSpPr>
          <p:nvPr>
            <p:ph type="subTitle" idx="1"/>
          </p:nvPr>
        </p:nvSpPr>
        <p:spPr>
          <a:xfrm>
            <a:off x="381000" y="685800"/>
            <a:ext cx="8382000" cy="5867400"/>
          </a:xfrm>
        </p:spPr>
        <p:txBody>
          <a:bodyPr>
            <a:normAutofit fontScale="62500" lnSpcReduction="20000"/>
          </a:bodyPr>
          <a:lstStyle/>
          <a:p>
            <a:pPr algn="l"/>
            <a:r>
              <a:rPr lang="mn-MN" b="1" dirty="0">
                <a:solidFill>
                  <a:schemeClr val="tx1"/>
                </a:solidFill>
                <a:latin typeface="Arial" pitchFamily="34" charset="0"/>
                <a:cs typeface="Arial" pitchFamily="34" charset="0"/>
              </a:rPr>
              <a:t>Том хүн:</a:t>
            </a:r>
            <a:r>
              <a:rPr lang="mn-MN" dirty="0">
                <a:solidFill>
                  <a:schemeClr val="tx1"/>
                </a:solidFill>
                <a:latin typeface="Arial" pitchFamily="34" charset="0"/>
                <a:cs typeface="Arial" pitchFamily="34" charset="0"/>
              </a:rPr>
              <a:t> Шингэний зохистой сэхээн амьдруулалтын дараа гипотенз хэвээр байх бөгөөд: </a:t>
            </a:r>
            <a:endParaRPr lang="en-US" dirty="0">
              <a:solidFill>
                <a:schemeClr val="tx1"/>
              </a:solidFill>
              <a:latin typeface="Arial" pitchFamily="34" charset="0"/>
              <a:cs typeface="Arial" pitchFamily="34" charset="0"/>
            </a:endParaRPr>
          </a:p>
          <a:p>
            <a:pPr lvl="0" algn="l"/>
            <a:r>
              <a:rPr lang="en-US" dirty="0">
                <a:solidFill>
                  <a:schemeClr val="tx1"/>
                </a:solidFill>
                <a:latin typeface="Arial" pitchFamily="34" charset="0"/>
                <a:cs typeface="Arial" pitchFamily="34" charset="0"/>
              </a:rPr>
              <a:t>MAP ≥ 65 </a:t>
            </a:r>
            <a:r>
              <a:rPr lang="mn-MN" dirty="0">
                <a:solidFill>
                  <a:schemeClr val="tx1"/>
                </a:solidFill>
                <a:latin typeface="Arial" pitchFamily="34" charset="0"/>
                <a:cs typeface="Arial" pitchFamily="34" charset="0"/>
              </a:rPr>
              <a:t>мм м.у.б барихын тулд вазопрессор шаардагдах ба, </a:t>
            </a:r>
            <a:endParaRPr lang="en-US" dirty="0">
              <a:solidFill>
                <a:schemeClr val="tx1"/>
              </a:solidFill>
              <a:latin typeface="Arial" pitchFamily="34" charset="0"/>
              <a:cs typeface="Arial" pitchFamily="34" charset="0"/>
            </a:endParaRPr>
          </a:p>
          <a:p>
            <a:pPr lvl="0" algn="l"/>
            <a:r>
              <a:rPr lang="mn-MN" dirty="0">
                <a:solidFill>
                  <a:schemeClr val="tx1"/>
                </a:solidFill>
                <a:latin typeface="Arial" pitchFamily="34" charset="0"/>
                <a:cs typeface="Arial" pitchFamily="34" charset="0"/>
              </a:rPr>
              <a:t>Лактат </a:t>
            </a:r>
            <a:r>
              <a:rPr lang="en-US" dirty="0">
                <a:solidFill>
                  <a:schemeClr val="tx1"/>
                </a:solidFill>
                <a:latin typeface="Arial" pitchFamily="34" charset="0"/>
                <a:cs typeface="Arial" pitchFamily="34" charset="0"/>
              </a:rPr>
              <a:t>&gt; 2 </a:t>
            </a:r>
            <a:r>
              <a:rPr lang="mn-MN" dirty="0">
                <a:solidFill>
                  <a:schemeClr val="tx1"/>
                </a:solidFill>
                <a:latin typeface="Arial" pitchFamily="34" charset="0"/>
                <a:cs typeface="Arial" pitchFamily="34" charset="0"/>
              </a:rPr>
              <a:t>ммоль</a:t>
            </a:r>
            <a:r>
              <a:rPr lang="en-US" dirty="0">
                <a:solidFill>
                  <a:schemeClr val="tx1"/>
                </a:solidFill>
                <a:latin typeface="Arial" pitchFamily="34" charset="0"/>
                <a:cs typeface="Arial" pitchFamily="34" charset="0"/>
              </a:rPr>
              <a:t>/</a:t>
            </a:r>
            <a:r>
              <a:rPr lang="mn-MN" dirty="0">
                <a:solidFill>
                  <a:schemeClr val="tx1"/>
                </a:solidFill>
                <a:latin typeface="Arial" pitchFamily="34" charset="0"/>
                <a:cs typeface="Arial" pitchFamily="34" charset="0"/>
              </a:rPr>
              <a:t>л байх. </a:t>
            </a:r>
            <a:endParaRPr lang="en-US" dirty="0">
              <a:solidFill>
                <a:schemeClr val="tx1"/>
              </a:solidFill>
              <a:latin typeface="Arial" pitchFamily="34" charset="0"/>
              <a:cs typeface="Arial" pitchFamily="34" charset="0"/>
            </a:endParaRPr>
          </a:p>
          <a:p>
            <a:pPr algn="l"/>
            <a:r>
              <a:rPr lang="mn-MN" b="1" dirty="0">
                <a:solidFill>
                  <a:schemeClr val="tx1"/>
                </a:solidFill>
                <a:latin typeface="Arial" pitchFamily="34" charset="0"/>
                <a:cs typeface="Arial" pitchFamily="34" charset="0"/>
              </a:rPr>
              <a:t>Хүүхэд:</a:t>
            </a:r>
            <a:r>
              <a:rPr lang="mn-MN" dirty="0">
                <a:solidFill>
                  <a:schemeClr val="tx1"/>
                </a:solidFill>
                <a:latin typeface="Arial" pitchFamily="34" charset="0"/>
                <a:cs typeface="Arial" pitchFamily="34" charset="0"/>
              </a:rPr>
              <a:t> Аливаа гипотенз </a:t>
            </a:r>
            <a:r>
              <a:rPr lang="en-US" dirty="0">
                <a:solidFill>
                  <a:schemeClr val="tx1"/>
                </a:solidFill>
                <a:latin typeface="Arial" pitchFamily="34" charset="0"/>
                <a:cs typeface="Arial" pitchFamily="34" charset="0"/>
              </a:rPr>
              <a:t>(</a:t>
            </a:r>
            <a:r>
              <a:rPr lang="mn-MN" dirty="0">
                <a:solidFill>
                  <a:schemeClr val="tx1"/>
                </a:solidFill>
                <a:latin typeface="Arial" pitchFamily="34" charset="0"/>
                <a:cs typeface="Arial" pitchFamily="34" charset="0"/>
              </a:rPr>
              <a:t>агшилтын даралт </a:t>
            </a:r>
            <a:r>
              <a:rPr lang="en-US" dirty="0">
                <a:solidFill>
                  <a:schemeClr val="tx1"/>
                </a:solidFill>
                <a:latin typeface="Arial" pitchFamily="34" charset="0"/>
                <a:cs typeface="Arial" pitchFamily="34" charset="0"/>
              </a:rPr>
              <a:t>&lt; </a:t>
            </a:r>
            <a:r>
              <a:rPr lang="mn-MN" dirty="0">
                <a:solidFill>
                  <a:schemeClr val="tx1"/>
                </a:solidFill>
                <a:latin typeface="Arial" pitchFamily="34" charset="0"/>
                <a:cs typeface="Arial" pitchFamily="34" charset="0"/>
              </a:rPr>
              <a:t>5 дах персентиль эсвэл тухайн насны хэвийн хэмжээнээс дооших 2 стандарт хазайлтаас их байх</a:t>
            </a:r>
            <a:r>
              <a:rPr lang="en-US" dirty="0">
                <a:solidFill>
                  <a:schemeClr val="tx1"/>
                </a:solidFill>
                <a:latin typeface="Arial" pitchFamily="34" charset="0"/>
                <a:cs typeface="Arial" pitchFamily="34" charset="0"/>
              </a:rPr>
              <a:t>) </a:t>
            </a:r>
            <a:r>
              <a:rPr lang="mn-MN" dirty="0">
                <a:solidFill>
                  <a:schemeClr val="tx1"/>
                </a:solidFill>
                <a:latin typeface="Arial" pitchFamily="34" charset="0"/>
                <a:cs typeface="Arial" pitchFamily="34" charset="0"/>
              </a:rPr>
              <a:t>эсвэл дараах шинжүүдээс 2 – 3 нь илрэх: </a:t>
            </a:r>
            <a:endParaRPr lang="en-US" dirty="0">
              <a:solidFill>
                <a:schemeClr val="tx1"/>
              </a:solidFill>
              <a:latin typeface="Arial" pitchFamily="34" charset="0"/>
              <a:cs typeface="Arial" pitchFamily="34" charset="0"/>
            </a:endParaRPr>
          </a:p>
          <a:p>
            <a:pPr marL="457200" lvl="0" indent="-457200" algn="l">
              <a:buFont typeface="Arial" pitchFamily="34" charset="0"/>
              <a:buChar char="•"/>
            </a:pPr>
            <a:r>
              <a:rPr lang="mn-MN" dirty="0">
                <a:solidFill>
                  <a:schemeClr val="tx1"/>
                </a:solidFill>
                <a:latin typeface="Arial" pitchFamily="34" charset="0"/>
                <a:cs typeface="Arial" pitchFamily="34" charset="0"/>
              </a:rPr>
              <a:t>Ухаан санаа өөрчлөгдөх,</a:t>
            </a:r>
            <a:endParaRPr lang="en-US" dirty="0">
              <a:solidFill>
                <a:schemeClr val="tx1"/>
              </a:solidFill>
              <a:latin typeface="Arial" pitchFamily="34" charset="0"/>
              <a:cs typeface="Arial" pitchFamily="34" charset="0"/>
            </a:endParaRPr>
          </a:p>
          <a:p>
            <a:pPr marL="457200" lvl="0" indent="-457200" algn="l">
              <a:buFont typeface="Arial" pitchFamily="34" charset="0"/>
              <a:buChar char="•"/>
            </a:pPr>
            <a:r>
              <a:rPr lang="mn-MN" dirty="0">
                <a:solidFill>
                  <a:schemeClr val="tx1"/>
                </a:solidFill>
                <a:latin typeface="Arial" pitchFamily="34" charset="0"/>
                <a:cs typeface="Arial" pitchFamily="34" charset="0"/>
              </a:rPr>
              <a:t>Зүрхний цохилт олшрох эсвэл цөөрөх </a:t>
            </a:r>
            <a:r>
              <a:rPr lang="en-US" dirty="0">
                <a:solidFill>
                  <a:schemeClr val="tx1"/>
                </a:solidFill>
                <a:latin typeface="Arial" pitchFamily="34" charset="0"/>
                <a:cs typeface="Arial" pitchFamily="34" charset="0"/>
              </a:rPr>
              <a:t>(</a:t>
            </a:r>
            <a:r>
              <a:rPr lang="mn-MN" dirty="0">
                <a:solidFill>
                  <a:schemeClr val="tx1"/>
                </a:solidFill>
                <a:latin typeface="Arial" pitchFamily="34" charset="0"/>
                <a:cs typeface="Arial" pitchFamily="34" charset="0"/>
              </a:rPr>
              <a:t>1 хүртэлх насанд ЗЦТ </a:t>
            </a:r>
            <a:r>
              <a:rPr lang="en-US" dirty="0">
                <a:solidFill>
                  <a:schemeClr val="tx1"/>
                </a:solidFill>
                <a:latin typeface="Arial" pitchFamily="34" charset="0"/>
                <a:cs typeface="Arial" pitchFamily="34" charset="0"/>
              </a:rPr>
              <a:t>&lt; 90 </a:t>
            </a:r>
            <a:r>
              <a:rPr lang="mn-MN" dirty="0">
                <a:solidFill>
                  <a:schemeClr val="tx1"/>
                </a:solidFill>
                <a:latin typeface="Arial" pitchFamily="34" charset="0"/>
                <a:cs typeface="Arial" pitchFamily="34" charset="0"/>
              </a:rPr>
              <a:t>минутанд эсвэл </a:t>
            </a:r>
            <a:r>
              <a:rPr lang="en-US" dirty="0">
                <a:solidFill>
                  <a:schemeClr val="tx1"/>
                </a:solidFill>
                <a:latin typeface="Arial" pitchFamily="34" charset="0"/>
                <a:cs typeface="Arial" pitchFamily="34" charset="0"/>
              </a:rPr>
              <a:t>&gt; 160; </a:t>
            </a:r>
            <a:r>
              <a:rPr lang="mn-MN" dirty="0">
                <a:solidFill>
                  <a:schemeClr val="tx1"/>
                </a:solidFill>
                <a:latin typeface="Arial" pitchFamily="34" charset="0"/>
                <a:cs typeface="Arial" pitchFamily="34" charset="0"/>
              </a:rPr>
              <a:t>нэгээс дээш насанд ЗЦТ </a:t>
            </a:r>
            <a:r>
              <a:rPr lang="en-US" dirty="0">
                <a:solidFill>
                  <a:schemeClr val="tx1"/>
                </a:solidFill>
                <a:latin typeface="Arial" pitchFamily="34" charset="0"/>
                <a:cs typeface="Arial" pitchFamily="34" charset="0"/>
              </a:rPr>
              <a:t>&lt; 70 </a:t>
            </a:r>
            <a:r>
              <a:rPr lang="mn-MN" dirty="0">
                <a:solidFill>
                  <a:schemeClr val="tx1"/>
                </a:solidFill>
                <a:latin typeface="Arial" pitchFamily="34" charset="0"/>
                <a:cs typeface="Arial" pitchFamily="34" charset="0"/>
              </a:rPr>
              <a:t>эсвэл </a:t>
            </a:r>
            <a:r>
              <a:rPr lang="en-US" dirty="0">
                <a:solidFill>
                  <a:schemeClr val="tx1"/>
                </a:solidFill>
                <a:latin typeface="Arial" pitchFamily="34" charset="0"/>
                <a:cs typeface="Arial" pitchFamily="34" charset="0"/>
              </a:rPr>
              <a:t>&gt; 150 </a:t>
            </a:r>
            <a:r>
              <a:rPr lang="mn-MN" dirty="0">
                <a:solidFill>
                  <a:schemeClr val="tx1"/>
                </a:solidFill>
                <a:latin typeface="Arial" pitchFamily="34" charset="0"/>
                <a:cs typeface="Arial" pitchFamily="34" charset="0"/>
              </a:rPr>
              <a:t>минутанд</a:t>
            </a:r>
            <a:r>
              <a:rPr lang="en-US" dirty="0">
                <a:solidFill>
                  <a:schemeClr val="tx1"/>
                </a:solidFill>
                <a:latin typeface="Arial" pitchFamily="34" charset="0"/>
                <a:cs typeface="Arial" pitchFamily="34" charset="0"/>
              </a:rPr>
              <a:t>)</a:t>
            </a:r>
            <a:r>
              <a:rPr lang="mn-MN" dirty="0">
                <a:solidFill>
                  <a:schemeClr val="tx1"/>
                </a:solidFill>
                <a:latin typeface="Arial" pitchFamily="34" charset="0"/>
                <a:cs typeface="Arial" pitchFamily="34" charset="0"/>
              </a:rPr>
              <a:t>,</a:t>
            </a:r>
            <a:endParaRPr lang="en-US" dirty="0">
              <a:solidFill>
                <a:schemeClr val="tx1"/>
              </a:solidFill>
              <a:latin typeface="Arial" pitchFamily="34" charset="0"/>
              <a:cs typeface="Arial" pitchFamily="34" charset="0"/>
            </a:endParaRPr>
          </a:p>
          <a:p>
            <a:pPr marL="457200" lvl="0" indent="-457200" algn="l">
              <a:buFont typeface="Arial" pitchFamily="34" charset="0"/>
              <a:buChar char="•"/>
            </a:pPr>
            <a:r>
              <a:rPr lang="mn-MN" dirty="0">
                <a:solidFill>
                  <a:schemeClr val="tx1"/>
                </a:solidFill>
                <a:latin typeface="Arial" pitchFamily="34" charset="0"/>
                <a:cs typeface="Arial" pitchFamily="34" charset="0"/>
              </a:rPr>
              <a:t>Хялгасан судасны дүүрэлт удаашрах </a:t>
            </a:r>
            <a:r>
              <a:rPr lang="en-US" dirty="0">
                <a:solidFill>
                  <a:schemeClr val="tx1"/>
                </a:solidFill>
                <a:latin typeface="Arial" pitchFamily="34" charset="0"/>
                <a:cs typeface="Arial" pitchFamily="34" charset="0"/>
              </a:rPr>
              <a:t>(&gt; 2 </a:t>
            </a:r>
            <a:r>
              <a:rPr lang="mn-MN" dirty="0">
                <a:solidFill>
                  <a:schemeClr val="tx1"/>
                </a:solidFill>
                <a:latin typeface="Arial" pitchFamily="34" charset="0"/>
                <a:cs typeface="Arial" pitchFamily="34" charset="0"/>
              </a:rPr>
              <a:t>сек</a:t>
            </a:r>
            <a:r>
              <a:rPr lang="en-US" dirty="0">
                <a:solidFill>
                  <a:schemeClr val="tx1"/>
                </a:solidFill>
                <a:latin typeface="Arial" pitchFamily="34" charset="0"/>
                <a:cs typeface="Arial" pitchFamily="34" charset="0"/>
              </a:rPr>
              <a:t>),</a:t>
            </a:r>
          </a:p>
          <a:p>
            <a:pPr marL="457200" lvl="0" indent="-457200" algn="l">
              <a:buFont typeface="Arial" pitchFamily="34" charset="0"/>
              <a:buChar char="•"/>
            </a:pPr>
            <a:r>
              <a:rPr lang="mn-MN" dirty="0">
                <a:solidFill>
                  <a:schemeClr val="tx1"/>
                </a:solidFill>
                <a:latin typeface="Arial" pitchFamily="34" charset="0"/>
                <a:cs typeface="Arial" pitchFamily="34" charset="0"/>
              </a:rPr>
              <a:t>Судасны бүлээн өргөсөлт, үсэрсэн пульс,</a:t>
            </a:r>
            <a:endParaRPr lang="en-US" dirty="0">
              <a:solidFill>
                <a:schemeClr val="tx1"/>
              </a:solidFill>
              <a:latin typeface="Arial" pitchFamily="34" charset="0"/>
              <a:cs typeface="Arial" pitchFamily="34" charset="0"/>
            </a:endParaRPr>
          </a:p>
          <a:p>
            <a:pPr marL="457200" lvl="0" indent="-457200" algn="l">
              <a:buFont typeface="Arial" pitchFamily="34" charset="0"/>
              <a:buChar char="•"/>
            </a:pPr>
            <a:r>
              <a:rPr lang="mn-MN" dirty="0">
                <a:solidFill>
                  <a:schemeClr val="tx1"/>
                </a:solidFill>
                <a:latin typeface="Arial" pitchFamily="34" charset="0"/>
                <a:cs typeface="Arial" pitchFamily="34" charset="0"/>
              </a:rPr>
              <a:t>Амьсгал олшрох,</a:t>
            </a:r>
            <a:endParaRPr lang="en-US" dirty="0">
              <a:solidFill>
                <a:schemeClr val="tx1"/>
              </a:solidFill>
              <a:latin typeface="Arial" pitchFamily="34" charset="0"/>
              <a:cs typeface="Arial" pitchFamily="34" charset="0"/>
            </a:endParaRPr>
          </a:p>
          <a:p>
            <a:pPr marL="457200" lvl="0" indent="-457200" algn="l">
              <a:buFont typeface="Arial" pitchFamily="34" charset="0"/>
              <a:buChar char="•"/>
            </a:pPr>
            <a:r>
              <a:rPr lang="mn-MN" dirty="0">
                <a:solidFill>
                  <a:schemeClr val="tx1"/>
                </a:solidFill>
                <a:latin typeface="Arial" pitchFamily="34" charset="0"/>
                <a:cs typeface="Arial" pitchFamily="34" charset="0"/>
              </a:rPr>
              <a:t>Арьс эрээнтэх эсвэл цусархаг тууралт,</a:t>
            </a:r>
            <a:endParaRPr lang="en-US" dirty="0">
              <a:solidFill>
                <a:schemeClr val="tx1"/>
              </a:solidFill>
              <a:latin typeface="Arial" pitchFamily="34" charset="0"/>
              <a:cs typeface="Arial" pitchFamily="34" charset="0"/>
            </a:endParaRPr>
          </a:p>
          <a:p>
            <a:pPr marL="457200" lvl="0" indent="-457200" algn="l">
              <a:buFont typeface="Arial" pitchFamily="34" charset="0"/>
              <a:buChar char="•"/>
            </a:pPr>
            <a:r>
              <a:rPr lang="mn-MN" dirty="0">
                <a:solidFill>
                  <a:schemeClr val="tx1"/>
                </a:solidFill>
                <a:latin typeface="Arial" pitchFamily="34" charset="0"/>
                <a:cs typeface="Arial" pitchFamily="34" charset="0"/>
              </a:rPr>
              <a:t>Лактат ихсэх,</a:t>
            </a:r>
            <a:endParaRPr lang="en-US" dirty="0">
              <a:solidFill>
                <a:schemeClr val="tx1"/>
              </a:solidFill>
              <a:latin typeface="Arial" pitchFamily="34" charset="0"/>
              <a:cs typeface="Arial" pitchFamily="34" charset="0"/>
            </a:endParaRPr>
          </a:p>
          <a:p>
            <a:pPr marL="457200" lvl="0" indent="-457200" algn="l">
              <a:buFont typeface="Arial" pitchFamily="34" charset="0"/>
              <a:buChar char="•"/>
            </a:pPr>
            <a:r>
              <a:rPr lang="mn-MN" dirty="0">
                <a:solidFill>
                  <a:schemeClr val="tx1"/>
                </a:solidFill>
                <a:latin typeface="Arial" pitchFamily="34" charset="0"/>
                <a:cs typeface="Arial" pitchFamily="34" charset="0"/>
              </a:rPr>
              <a:t>Шээсний гарц багасах</a:t>
            </a:r>
            <a:endParaRPr lang="en-US" dirty="0">
              <a:solidFill>
                <a:schemeClr val="tx1"/>
              </a:solidFill>
              <a:latin typeface="Arial" pitchFamily="34" charset="0"/>
              <a:cs typeface="Arial" pitchFamily="34" charset="0"/>
            </a:endParaRPr>
          </a:p>
          <a:p>
            <a:pPr marL="457200" indent="-457200" algn="l">
              <a:buFont typeface="Arial" pitchFamily="34" charset="0"/>
              <a:buChar char="•"/>
            </a:pPr>
            <a:r>
              <a:rPr lang="mn-MN" dirty="0">
                <a:solidFill>
                  <a:schemeClr val="tx1"/>
                </a:solidFill>
                <a:latin typeface="Arial" pitchFamily="34" charset="0"/>
                <a:cs typeface="Arial" pitchFamily="34" charset="0"/>
              </a:rPr>
              <a:t>Биеийн халуун ихсэх эсвэл буурах.</a:t>
            </a:r>
            <a:endParaRPr lang="mn-Mong-CN" dirty="0">
              <a:solidFill>
                <a:schemeClr val="tx1"/>
              </a:solidFill>
              <a:latin typeface="Arial" pitchFamily="34" charset="0"/>
            </a:endParaRPr>
          </a:p>
        </p:txBody>
      </p:sp>
    </p:spTree>
    <p:extLst>
      <p:ext uri="{BB962C8B-B14F-4D97-AF65-F5344CB8AC3E}">
        <p14:creationId xmlns:p14="http://schemas.microsoft.com/office/powerpoint/2010/main" xmlns="" val="3504836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1"/>
            <a:ext cx="7772400" cy="838200"/>
          </a:xfrm>
        </p:spPr>
        <p:txBody>
          <a:bodyPr>
            <a:normAutofit/>
          </a:bodyPr>
          <a:lstStyle/>
          <a:p>
            <a:r>
              <a:rPr lang="mn-MN" sz="4000" b="1" dirty="0">
                <a:latin typeface="Arial" pitchFamily="34" charset="0"/>
                <a:cs typeface="Arial" pitchFamily="34" charset="0"/>
              </a:rPr>
              <a:t>Оношлогоо</a:t>
            </a:r>
            <a:endParaRPr lang="mn-Mong-CN" sz="4000" b="1" dirty="0">
              <a:latin typeface="Arial" pitchFamily="34" charset="0"/>
            </a:endParaRPr>
          </a:p>
        </p:txBody>
      </p:sp>
      <p:sp>
        <p:nvSpPr>
          <p:cNvPr id="3" name="Subtitle 2"/>
          <p:cNvSpPr>
            <a:spLocks noGrp="1"/>
          </p:cNvSpPr>
          <p:nvPr>
            <p:ph type="subTitle" idx="1"/>
          </p:nvPr>
        </p:nvSpPr>
        <p:spPr>
          <a:xfrm>
            <a:off x="457200" y="1676400"/>
            <a:ext cx="8382000" cy="4038600"/>
          </a:xfrm>
        </p:spPr>
        <p:txBody>
          <a:bodyPr>
            <a:normAutofit fontScale="92500" lnSpcReduction="10000"/>
          </a:bodyPr>
          <a:lstStyle/>
          <a:p>
            <a:pPr marL="457200" lvl="0" indent="-457200" algn="l">
              <a:buFont typeface="Arial" pitchFamily="34" charset="0"/>
              <a:buChar char="•"/>
            </a:pPr>
            <a:r>
              <a:rPr lang="mn-MN" dirty="0" smtClean="0">
                <a:solidFill>
                  <a:schemeClr val="tx1"/>
                </a:solidFill>
                <a:latin typeface="Arial" pitchFamily="34" charset="0"/>
                <a:cs typeface="Arial" pitchFamily="34" charset="0"/>
              </a:rPr>
              <a:t>Вир¿ñëîãè</a:t>
            </a:r>
            <a:endParaRPr lang="en-US" dirty="0">
              <a:solidFill>
                <a:schemeClr val="tx1"/>
              </a:solidFill>
              <a:latin typeface="Arial" pitchFamily="34" charset="0"/>
              <a:cs typeface="Arial" pitchFamily="34" charset="0"/>
            </a:endParaRPr>
          </a:p>
          <a:p>
            <a:pPr marL="457200" lvl="0" indent="-457200" algn="l">
              <a:buFont typeface="Arial" pitchFamily="34" charset="0"/>
              <a:buChar char="•"/>
            </a:pPr>
            <a:r>
              <a:rPr lang="mn-MN" dirty="0">
                <a:solidFill>
                  <a:schemeClr val="tx1"/>
                </a:solidFill>
                <a:latin typeface="Arial" pitchFamily="34" charset="0"/>
                <a:cs typeface="Arial" pitchFamily="34" charset="0"/>
              </a:rPr>
              <a:t>Цусны дэлгэрэнгүй шинжилгээ (Цагаан эсийн тоо, лимфоцит, тромбоцит)</a:t>
            </a:r>
            <a:endParaRPr lang="en-US" dirty="0">
              <a:solidFill>
                <a:schemeClr val="tx1"/>
              </a:solidFill>
              <a:latin typeface="Arial" pitchFamily="34" charset="0"/>
              <a:cs typeface="Arial" pitchFamily="34" charset="0"/>
            </a:endParaRPr>
          </a:p>
          <a:p>
            <a:pPr marL="457200" indent="-457200" algn="l">
              <a:buFont typeface="Arial" pitchFamily="34" charset="0"/>
              <a:buChar char="•"/>
            </a:pPr>
            <a:r>
              <a:rPr lang="mn-MN" dirty="0">
                <a:solidFill>
                  <a:schemeClr val="tx1"/>
                </a:solidFill>
                <a:latin typeface="Arial" pitchFamily="34" charset="0"/>
                <a:cs typeface="Arial" pitchFamily="34" charset="0"/>
              </a:rPr>
              <a:t>Цусны биохимийн шинжилгээ (С урвалжит уураг, прокальциотонин)</a:t>
            </a:r>
            <a:endParaRPr lang="en-US" dirty="0">
              <a:solidFill>
                <a:schemeClr val="tx1"/>
              </a:solidFill>
              <a:latin typeface="Arial" pitchFamily="34" charset="0"/>
              <a:cs typeface="Arial" pitchFamily="34" charset="0"/>
            </a:endParaRPr>
          </a:p>
          <a:p>
            <a:pPr marL="457200" indent="-457200" algn="l">
              <a:buFont typeface="Arial" pitchFamily="34" charset="0"/>
              <a:buChar char="•"/>
            </a:pPr>
            <a:r>
              <a:rPr lang="mn-MN" dirty="0">
                <a:solidFill>
                  <a:schemeClr val="tx1"/>
                </a:solidFill>
                <a:latin typeface="Arial" pitchFamily="34" charset="0"/>
                <a:cs typeface="Arial" pitchFamily="34" charset="0"/>
              </a:rPr>
              <a:t>Цээжний рентген шинжилгээ </a:t>
            </a:r>
            <a:endParaRPr lang="en-US" dirty="0">
              <a:solidFill>
                <a:schemeClr val="tx1"/>
              </a:solidFill>
              <a:latin typeface="Arial" pitchFamily="34" charset="0"/>
              <a:cs typeface="Arial" pitchFamily="34" charset="0"/>
            </a:endParaRPr>
          </a:p>
          <a:p>
            <a:pPr marL="457200" lvl="0" indent="-457200" algn="l">
              <a:buFont typeface="Arial" pitchFamily="34" charset="0"/>
              <a:buChar char="•"/>
            </a:pPr>
            <a:r>
              <a:rPr lang="mn-MN" dirty="0">
                <a:solidFill>
                  <a:schemeClr val="tx1"/>
                </a:solidFill>
                <a:latin typeface="Arial" pitchFamily="34" charset="0"/>
                <a:cs typeface="Arial" pitchFamily="34" charset="0"/>
              </a:rPr>
              <a:t>Бололцоотой эмнэлгийн нөхцөлд хүчил шүлт, хийн тэнцвэр</a:t>
            </a:r>
            <a:endParaRPr lang="en-US" dirty="0">
              <a:solidFill>
                <a:schemeClr val="tx1"/>
              </a:solidFill>
              <a:latin typeface="Arial" pitchFamily="34" charset="0"/>
              <a:cs typeface="Arial" pitchFamily="34" charset="0"/>
            </a:endParaRPr>
          </a:p>
          <a:p>
            <a:pPr marL="457200" lvl="0" indent="-457200" algn="l">
              <a:buFont typeface="Arial" pitchFamily="34" charset="0"/>
              <a:buChar char="•"/>
            </a:pPr>
            <a:endParaRPr lang="en-US" dirty="0">
              <a:solidFill>
                <a:schemeClr val="tx1"/>
              </a:solidFill>
              <a:latin typeface="Arial" pitchFamily="34" charset="0"/>
              <a:cs typeface="Arial" pitchFamily="34" charset="0"/>
            </a:endParaRPr>
          </a:p>
          <a:p>
            <a:pPr algn="l"/>
            <a:endParaRPr lang="mn-Mong-CN" dirty="0"/>
          </a:p>
        </p:txBody>
      </p:sp>
    </p:spTree>
    <p:extLst>
      <p:ext uri="{BB962C8B-B14F-4D97-AF65-F5344CB8AC3E}">
        <p14:creationId xmlns:p14="http://schemas.microsoft.com/office/powerpoint/2010/main" xmlns="" val="2781185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7772400" cy="609600"/>
          </a:xfrm>
        </p:spPr>
        <p:txBody>
          <a:bodyPr>
            <a:normAutofit fontScale="90000"/>
          </a:bodyPr>
          <a:lstStyle/>
          <a:p>
            <a:r>
              <a:rPr lang="mn-Mong-CN" b="1" dirty="0">
                <a:latin typeface="Arial" pitchFamily="34" charset="0"/>
              </a:rPr>
              <a:t>Эмчилгээ</a:t>
            </a:r>
          </a:p>
        </p:txBody>
      </p:sp>
    </p:spTree>
    <p:extLst>
      <p:ext uri="{BB962C8B-B14F-4D97-AF65-F5344CB8AC3E}">
        <p14:creationId xmlns:p14="http://schemas.microsoft.com/office/powerpoint/2010/main" xmlns="" val="160186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1"/>
            <a:ext cx="7772400" cy="609599"/>
          </a:xfrm>
        </p:spPr>
        <p:txBody>
          <a:bodyPr>
            <a:normAutofit fontScale="90000"/>
          </a:bodyPr>
          <a:lstStyle/>
          <a:p>
            <a:r>
              <a:rPr lang="mn-MN" sz="3600" b="1" dirty="0">
                <a:latin typeface="Arial" pitchFamily="34" charset="0"/>
                <a:cs typeface="Arial" pitchFamily="34" charset="0"/>
              </a:rPr>
              <a:t>Эрэмблэн ангилалт</a:t>
            </a:r>
            <a:endParaRPr lang="mn-Mong-CN" sz="3600" b="1" dirty="0">
              <a:latin typeface="Arial" pitchFamily="34" charset="0"/>
            </a:endParaRPr>
          </a:p>
        </p:txBody>
      </p:sp>
      <p:sp>
        <p:nvSpPr>
          <p:cNvPr id="3" name="Subtitle 2"/>
          <p:cNvSpPr>
            <a:spLocks noGrp="1"/>
          </p:cNvSpPr>
          <p:nvPr>
            <p:ph type="subTitle" idx="1"/>
          </p:nvPr>
        </p:nvSpPr>
        <p:spPr>
          <a:xfrm>
            <a:off x="304800" y="1752600"/>
            <a:ext cx="8610600" cy="4724400"/>
          </a:xfrm>
        </p:spPr>
        <p:txBody>
          <a:bodyPr/>
          <a:lstStyle/>
          <a:p>
            <a:pPr marL="457200" indent="-457200" algn="l">
              <a:buFont typeface="Arial" pitchFamily="34" charset="0"/>
              <a:buChar char="•"/>
            </a:pPr>
            <a:r>
              <a:rPr lang="mn-Mong-CN" dirty="0">
                <a:solidFill>
                  <a:schemeClr val="tx1"/>
                </a:solidFill>
                <a:latin typeface="Arial" pitchFamily="34" charset="0"/>
              </a:rPr>
              <a:t>Эрүүл мэндийн тусламжийн байгууллагуудын эхний цэг  дээр АЗЦХХ-тай бүх өвчтөнийг эрэмблэн ангилж, ялган танина.</a:t>
            </a:r>
          </a:p>
          <a:p>
            <a:pPr marL="457200" indent="-457200" algn="l">
              <a:buFont typeface="Arial" pitchFamily="34" charset="0"/>
              <a:buChar char="•"/>
            </a:pPr>
            <a:r>
              <a:rPr lang="mn-Mong-CN" dirty="0">
                <a:solidFill>
                  <a:schemeClr val="tx1"/>
                </a:solidFill>
                <a:latin typeface="Arial" pitchFamily="34" charset="0"/>
              </a:rPr>
              <a:t>Эрэмблэн ангилал болон яаралтай тусламж/эмчилгээг эхлүүлэхдээ өвчний хүндийн зэрэгт үндэслэнэ.</a:t>
            </a:r>
          </a:p>
        </p:txBody>
      </p:sp>
    </p:spTree>
    <p:extLst>
      <p:ext uri="{BB962C8B-B14F-4D97-AF65-F5344CB8AC3E}">
        <p14:creationId xmlns:p14="http://schemas.microsoft.com/office/powerpoint/2010/main" xmlns="" val="137952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85800"/>
          </a:xfrm>
        </p:spPr>
        <p:txBody>
          <a:bodyPr>
            <a:normAutofit fontScale="90000"/>
          </a:bodyPr>
          <a:lstStyle/>
          <a:p>
            <a:r>
              <a:rPr lang="mn-MN" b="1" u="sng" dirty="0">
                <a:latin typeface="Arial" pitchFamily="34" charset="0"/>
                <a:cs typeface="Arial" pitchFamily="34" charset="0"/>
              </a:rPr>
              <a:t>Вирусийн эсрэг эмчилгээ:</a:t>
            </a:r>
            <a:endParaRPr lang="mn-Mong-CN" dirty="0"/>
          </a:p>
        </p:txBody>
      </p:sp>
      <p:sp>
        <p:nvSpPr>
          <p:cNvPr id="3" name="Subtitle 2"/>
          <p:cNvSpPr>
            <a:spLocks noGrp="1"/>
          </p:cNvSpPr>
          <p:nvPr>
            <p:ph type="subTitle" idx="1"/>
          </p:nvPr>
        </p:nvSpPr>
        <p:spPr>
          <a:xfrm>
            <a:off x="228600" y="1447800"/>
            <a:ext cx="8534400" cy="4191000"/>
          </a:xfrm>
        </p:spPr>
        <p:txBody>
          <a:bodyPr>
            <a:normAutofit fontScale="85000" lnSpcReduction="20000"/>
          </a:bodyPr>
          <a:lstStyle/>
          <a:p>
            <a:pPr algn="l"/>
            <a:r>
              <a:rPr lang="mn-MN" sz="2400" dirty="0">
                <a:solidFill>
                  <a:schemeClr val="tx1"/>
                </a:solidFill>
                <a:latin typeface="Arial" pitchFamily="34" charset="0"/>
                <a:cs typeface="Arial" pitchFamily="34" charset="0"/>
              </a:rPr>
              <a:t> </a:t>
            </a:r>
            <a:endParaRPr lang="en-US" sz="2400" dirty="0">
              <a:solidFill>
                <a:schemeClr val="tx1"/>
              </a:solidFill>
              <a:latin typeface="Arial" pitchFamily="34" charset="0"/>
              <a:cs typeface="Arial" pitchFamily="34" charset="0"/>
            </a:endParaRPr>
          </a:p>
          <a:p>
            <a:pPr algn="l"/>
            <a:r>
              <a:rPr lang="mn-MN" sz="3000" dirty="0">
                <a:solidFill>
                  <a:schemeClr val="tx1"/>
                </a:solidFill>
                <a:latin typeface="Arial" pitchFamily="34" charset="0"/>
                <a:cs typeface="Arial" pitchFamily="34" charset="0"/>
              </a:rPr>
              <a:t>Хүнд хэлбэрийн хатгаа, амьсгалын цочмог дистресс хам шинж, үжлээр хүндэрсэн үед бусад вирүсийн эсрэг дараах эмийг эмчилгээнд хэрэглэсэн судалгаа байгаа боловч үр дүн нь тодорхойгүй байна.  Үүнд:  </a:t>
            </a:r>
          </a:p>
          <a:p>
            <a:pPr marL="457200" indent="-457200" algn="l">
              <a:buFont typeface="Arial" pitchFamily="34" charset="0"/>
              <a:buChar char="•"/>
            </a:pPr>
            <a:r>
              <a:rPr lang="mn-MN" sz="3000" dirty="0">
                <a:solidFill>
                  <a:schemeClr val="tx1"/>
                </a:solidFill>
                <a:latin typeface="Arial" pitchFamily="34" charset="0"/>
                <a:cs typeface="Arial" pitchFamily="34" charset="0"/>
              </a:rPr>
              <a:t>Рибавирин, </a:t>
            </a:r>
          </a:p>
          <a:p>
            <a:pPr marL="457200" indent="-457200" algn="l">
              <a:buFont typeface="Arial" pitchFamily="34" charset="0"/>
              <a:buChar char="•"/>
            </a:pPr>
            <a:r>
              <a:rPr lang="mn-MN" sz="3000" dirty="0">
                <a:solidFill>
                  <a:schemeClr val="tx1"/>
                </a:solidFill>
                <a:latin typeface="Arial" pitchFamily="34" charset="0"/>
                <a:cs typeface="Arial" pitchFamily="34" charset="0"/>
              </a:rPr>
              <a:t>Лопинавир/ритонавирын (200мг/50мг), </a:t>
            </a:r>
          </a:p>
          <a:p>
            <a:pPr marL="457200" indent="-457200" algn="l">
              <a:buFont typeface="Arial" pitchFamily="34" charset="0"/>
              <a:buChar char="•"/>
            </a:pPr>
            <a:r>
              <a:rPr lang="mn-MN" sz="3000" dirty="0">
                <a:solidFill>
                  <a:schemeClr val="tx1"/>
                </a:solidFill>
                <a:latin typeface="Arial" pitchFamily="34" charset="0"/>
                <a:cs typeface="Arial" pitchFamily="34" charset="0"/>
              </a:rPr>
              <a:t>Тамифлу (75 мг),</a:t>
            </a:r>
          </a:p>
          <a:p>
            <a:pPr marL="457200" indent="-457200" algn="l">
              <a:buFont typeface="Arial" pitchFamily="34" charset="0"/>
              <a:buChar char="•"/>
            </a:pPr>
            <a:r>
              <a:rPr lang="mn-MN" sz="3000" dirty="0">
                <a:solidFill>
                  <a:schemeClr val="tx1"/>
                </a:solidFill>
                <a:latin typeface="Arial" pitchFamily="34" charset="0"/>
                <a:cs typeface="Arial" pitchFamily="34" charset="0"/>
              </a:rPr>
              <a:t> Интерфероны бүлэг(β интерферон), </a:t>
            </a:r>
          </a:p>
          <a:p>
            <a:pPr marL="457200" indent="-457200" algn="l">
              <a:buFont typeface="Arial" pitchFamily="34" charset="0"/>
              <a:buChar char="•"/>
            </a:pPr>
            <a:r>
              <a:rPr lang="mn-MN" sz="3000" dirty="0">
                <a:solidFill>
                  <a:schemeClr val="tx1"/>
                </a:solidFill>
                <a:latin typeface="Arial" pitchFamily="34" charset="0"/>
                <a:cs typeface="Arial" pitchFamily="34" charset="0"/>
              </a:rPr>
              <a:t>Ремдесвир </a:t>
            </a:r>
            <a:endParaRPr lang="en-US" sz="3000" dirty="0">
              <a:solidFill>
                <a:schemeClr val="tx1"/>
              </a:solidFill>
              <a:latin typeface="Arial" pitchFamily="34" charset="0"/>
              <a:cs typeface="Arial" pitchFamily="34" charset="0"/>
            </a:endParaRPr>
          </a:p>
          <a:p>
            <a:pPr marL="457200" indent="-457200" algn="l">
              <a:buFont typeface="Arial" pitchFamily="34" charset="0"/>
              <a:buChar char="•"/>
            </a:pPr>
            <a:r>
              <a:rPr lang="mn-MN" sz="3000" dirty="0">
                <a:solidFill>
                  <a:schemeClr val="tx1"/>
                </a:solidFill>
                <a:latin typeface="Arial" pitchFamily="34" charset="0"/>
                <a:cs typeface="Arial" pitchFamily="34" charset="0"/>
              </a:rPr>
              <a:t>Арбидол</a:t>
            </a:r>
            <a:endParaRPr lang="en-US" sz="3000" dirty="0">
              <a:solidFill>
                <a:schemeClr val="tx1"/>
              </a:solidFill>
              <a:latin typeface="Arial" pitchFamily="34" charset="0"/>
              <a:cs typeface="Arial" pitchFamily="34" charset="0"/>
            </a:endParaRPr>
          </a:p>
          <a:p>
            <a:pPr algn="l"/>
            <a:endParaRPr lang="mn-Mong-CN" dirty="0"/>
          </a:p>
        </p:txBody>
      </p:sp>
    </p:spTree>
    <p:extLst>
      <p:ext uri="{BB962C8B-B14F-4D97-AF65-F5344CB8AC3E}">
        <p14:creationId xmlns:p14="http://schemas.microsoft.com/office/powerpoint/2010/main" xmlns="" val="2804048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1"/>
            <a:ext cx="7772400" cy="609600"/>
          </a:xfrm>
        </p:spPr>
        <p:txBody>
          <a:bodyPr>
            <a:normAutofit fontScale="90000"/>
          </a:bodyPr>
          <a:lstStyle/>
          <a:p>
            <a:pPr lvl="1" algn="ctr" rtl="0">
              <a:spcBef>
                <a:spcPct val="0"/>
              </a:spcBef>
            </a:pPr>
            <a:r>
              <a:rPr lang="mn-MN" sz="2200" b="1" u="sng" dirty="0">
                <a:latin typeface="Arial" pitchFamily="34" charset="0"/>
                <a:cs typeface="Arial" pitchFamily="34" charset="0"/>
              </a:rPr>
              <a:t>Антибиотик эмчилгээ: </a:t>
            </a:r>
            <a:r>
              <a:rPr lang="en-US" sz="2400" u="sng" dirty="0"/>
              <a:t/>
            </a:r>
            <a:br>
              <a:rPr lang="en-US" sz="2400" u="sng" dirty="0"/>
            </a:br>
            <a:endParaRPr lang="mn-Mong-CN" dirty="0"/>
          </a:p>
        </p:txBody>
      </p:sp>
      <p:sp>
        <p:nvSpPr>
          <p:cNvPr id="3" name="Subtitle 2"/>
          <p:cNvSpPr>
            <a:spLocks noGrp="1"/>
          </p:cNvSpPr>
          <p:nvPr>
            <p:ph type="subTitle" idx="1"/>
          </p:nvPr>
        </p:nvSpPr>
        <p:spPr>
          <a:xfrm>
            <a:off x="533400" y="1295400"/>
            <a:ext cx="8458200" cy="4953000"/>
          </a:xfrm>
        </p:spPr>
        <p:txBody>
          <a:bodyPr>
            <a:noAutofit/>
          </a:bodyPr>
          <a:lstStyle/>
          <a:p>
            <a:pPr marL="342900" indent="-342900" algn="l">
              <a:buFont typeface="Arial" pitchFamily="34" charset="0"/>
              <a:buChar char="•"/>
            </a:pPr>
            <a:r>
              <a:rPr lang="mn-MN" sz="2000" dirty="0">
                <a:solidFill>
                  <a:schemeClr val="tx1"/>
                </a:solidFill>
                <a:latin typeface="Arial" pitchFamily="34" charset="0"/>
                <a:cs typeface="Arial" pitchFamily="34" charset="0"/>
              </a:rPr>
              <a:t>Үүсгэгчийн хувьд томуугийн вирусийн халдварын дараагаар зонхилон  </a:t>
            </a:r>
            <a:r>
              <a:rPr lang="en-US" sz="2000" dirty="0">
                <a:solidFill>
                  <a:schemeClr val="tx1"/>
                </a:solidFill>
                <a:latin typeface="Arial" pitchFamily="34" charset="0"/>
                <a:cs typeface="Arial" pitchFamily="34" charset="0"/>
              </a:rPr>
              <a:t>Pneumococcus, Staphylococcus, </a:t>
            </a:r>
            <a:r>
              <a:rPr lang="en-US" sz="2000" dirty="0" err="1">
                <a:solidFill>
                  <a:schemeClr val="tx1"/>
                </a:solidFill>
                <a:latin typeface="Arial" pitchFamily="34" charset="0"/>
                <a:cs typeface="Arial" pitchFamily="34" charset="0"/>
              </a:rPr>
              <a:t>Haemophilus</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influenzae</a:t>
            </a:r>
            <a:r>
              <a:rPr lang="en-US" sz="2000" dirty="0">
                <a:solidFill>
                  <a:schemeClr val="tx1"/>
                </a:solidFill>
                <a:latin typeface="Arial" pitchFamily="34" charset="0"/>
                <a:cs typeface="Arial" pitchFamily="34" charset="0"/>
              </a:rPr>
              <a:t> </a:t>
            </a:r>
            <a:r>
              <a:rPr lang="mn-MN" sz="2000" dirty="0">
                <a:solidFill>
                  <a:schemeClr val="tx1"/>
                </a:solidFill>
                <a:latin typeface="Arial" pitchFamily="34" charset="0"/>
                <a:cs typeface="Arial" pitchFamily="34" charset="0"/>
              </a:rPr>
              <a:t>зэрэг бактерийн халдварууд тохиолдоно.</a:t>
            </a:r>
            <a:endParaRPr lang="en-US" sz="2000" dirty="0">
              <a:solidFill>
                <a:schemeClr val="tx1"/>
              </a:solidFill>
              <a:latin typeface="Arial" pitchFamily="34" charset="0"/>
              <a:cs typeface="Arial" pitchFamily="34" charset="0"/>
            </a:endParaRPr>
          </a:p>
          <a:p>
            <a:pPr marL="342900" lvl="0" indent="-342900" algn="l">
              <a:buFont typeface="Arial" pitchFamily="34" charset="0"/>
              <a:buChar char="•"/>
            </a:pPr>
            <a:r>
              <a:rPr lang="mn-MN" sz="2000" dirty="0">
                <a:solidFill>
                  <a:schemeClr val="tx1"/>
                </a:solidFill>
                <a:latin typeface="Arial" pitchFamily="34" charset="0"/>
                <a:cs typeface="Arial" pitchFamily="34" charset="0"/>
              </a:rPr>
              <a:t>Амьсгалын доод замын эмгэгийн даамжирсан шинж бүхий хүнд хэлбэрийн томуугийн үед антибиотик эмчилгээг вирусийн эсрэг бэлдмэлтэй хавсран хэрэглэнэ.</a:t>
            </a:r>
            <a:endParaRPr lang="en-US" sz="2000" dirty="0">
              <a:solidFill>
                <a:schemeClr val="tx1"/>
              </a:solidFill>
              <a:latin typeface="Arial" pitchFamily="34" charset="0"/>
              <a:cs typeface="Arial" pitchFamily="34" charset="0"/>
            </a:endParaRPr>
          </a:p>
          <a:p>
            <a:pPr marL="342900" lvl="0" indent="-342900" algn="l">
              <a:buFont typeface="Arial" pitchFamily="34" charset="0"/>
              <a:buChar char="•"/>
            </a:pPr>
            <a:r>
              <a:rPr lang="mn-MN" sz="2000" dirty="0">
                <a:solidFill>
                  <a:schemeClr val="tx1"/>
                </a:solidFill>
                <a:latin typeface="Arial" pitchFamily="34" charset="0"/>
                <a:cs typeface="Arial" pitchFamily="34" charset="0"/>
              </a:rPr>
              <a:t>Амьсгалын эрхтэний архаг хууч өвчтэй өвчтөнд антибиотик эмчилгээг аль болох хавсруулан эрт хэрэглэх нь илүү үр дүнтэй. Тухайлбал: Уушгины архаг бөглөрөлт өвчин, гуурсан хоолойн багтраа, гуурсан хоолой тэлэгдэх өвчин, архаг сорвижилт үлдэц бүхий уушгины эмгэгийн улмаас цээжний хөндийд хагалгаа хийгдсэн, уушгины завсрын эдийн фиброз г.м.</a:t>
            </a:r>
            <a:endParaRPr lang="en-US" sz="2000" dirty="0">
              <a:solidFill>
                <a:schemeClr val="tx1"/>
              </a:solidFill>
              <a:latin typeface="Arial" pitchFamily="34" charset="0"/>
              <a:cs typeface="Arial" pitchFamily="34" charset="0"/>
            </a:endParaRPr>
          </a:p>
          <a:p>
            <a:pPr algn="l"/>
            <a:endParaRPr lang="mn-Mong-CN" sz="2000" dirty="0">
              <a:latin typeface="Arial" pitchFamily="34" charset="0"/>
            </a:endParaRPr>
          </a:p>
        </p:txBody>
      </p:sp>
    </p:spTree>
    <p:extLst>
      <p:ext uri="{BB962C8B-B14F-4D97-AF65-F5344CB8AC3E}">
        <p14:creationId xmlns:p14="http://schemas.microsoft.com/office/powerpoint/2010/main" xmlns="" val="2921161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609600"/>
            <a:ext cx="8153400" cy="5029200"/>
          </a:xfrm>
        </p:spPr>
        <p:txBody>
          <a:bodyPr>
            <a:normAutofit fontScale="55000" lnSpcReduction="20000"/>
          </a:bodyPr>
          <a:lstStyle/>
          <a:p>
            <a:pPr algn="just"/>
            <a:r>
              <a:rPr lang="mn-MN" sz="3800" b="1" dirty="0">
                <a:solidFill>
                  <a:schemeClr val="tx1"/>
                </a:solidFill>
                <a:latin typeface="Arial" pitchFamily="34" charset="0"/>
                <a:cs typeface="Arial" pitchFamily="34" charset="0"/>
              </a:rPr>
              <a:t>АЦХХ-ын шалтгаан байж болох бүх үүсгэгчийн эсрэг өргөн хүрээний антибиотик хэрэглэ. Үжилтэй өвчтөнийг анх үнэлж эхэлснээс хойш 1 цагийн дотор антибиотикийг эхэл.</a:t>
            </a:r>
            <a:endParaRPr lang="en-US" sz="3800" dirty="0">
              <a:solidFill>
                <a:schemeClr val="tx1"/>
              </a:solidFill>
              <a:latin typeface="Arial" pitchFamily="34" charset="0"/>
              <a:cs typeface="Arial" pitchFamily="34" charset="0"/>
            </a:endParaRPr>
          </a:p>
          <a:p>
            <a:pPr lvl="0" algn="just"/>
            <a:r>
              <a:rPr lang="mn-MN" sz="3800" dirty="0">
                <a:solidFill>
                  <a:schemeClr val="tx1"/>
                </a:solidFill>
                <a:latin typeface="Arial" pitchFamily="34" charset="0"/>
                <a:cs typeface="Arial" pitchFamily="34" charset="0"/>
              </a:rPr>
              <a:t>Тухайн өвчтөн хэдийгээр шинэ коронавирусийн халдварын сэжигтэй байсан ч </a:t>
            </a:r>
            <a:r>
              <a:rPr lang="mn-MN" sz="3800" b="1" dirty="0">
                <a:solidFill>
                  <a:schemeClr val="tx1"/>
                </a:solidFill>
                <a:latin typeface="Arial" pitchFamily="34" charset="0"/>
                <a:cs typeface="Arial" pitchFamily="34" charset="0"/>
              </a:rPr>
              <a:t>үжил тогтоогдсон</a:t>
            </a:r>
            <a:r>
              <a:rPr lang="mn-MN" sz="3800" dirty="0">
                <a:solidFill>
                  <a:schemeClr val="tx1"/>
                </a:solidFill>
                <a:latin typeface="Arial" pitchFamily="34" charset="0"/>
                <a:cs typeface="Arial" pitchFamily="34" charset="0"/>
              </a:rPr>
              <a:t> бол түүнээс хойш </a:t>
            </a:r>
            <a:r>
              <a:rPr lang="mn-MN" sz="3800" b="1" dirty="0">
                <a:solidFill>
                  <a:schemeClr val="tx1"/>
                </a:solidFill>
                <a:latin typeface="Arial" pitchFamily="34" charset="0"/>
                <a:cs typeface="Arial" pitchFamily="34" charset="0"/>
              </a:rPr>
              <a:t>1 цагийн дотор</a:t>
            </a:r>
            <a:r>
              <a:rPr lang="mn-MN" sz="3800" dirty="0">
                <a:solidFill>
                  <a:schemeClr val="tx1"/>
                </a:solidFill>
                <a:latin typeface="Arial" pitchFamily="34" charset="0"/>
                <a:cs typeface="Arial" pitchFamily="34" charset="0"/>
              </a:rPr>
              <a:t> тохирох </a:t>
            </a:r>
            <a:r>
              <a:rPr lang="mn-MN" sz="3800" b="1" dirty="0">
                <a:solidFill>
                  <a:schemeClr val="tx1"/>
                </a:solidFill>
                <a:latin typeface="Arial" pitchFamily="34" charset="0"/>
                <a:cs typeface="Arial" pitchFamily="34" charset="0"/>
              </a:rPr>
              <a:t>антибиотикийг эхэл.</a:t>
            </a:r>
            <a:r>
              <a:rPr lang="mn-MN" sz="3800" dirty="0">
                <a:solidFill>
                  <a:schemeClr val="tx1"/>
                </a:solidFill>
                <a:latin typeface="Arial" pitchFamily="34" charset="0"/>
                <a:cs typeface="Arial" pitchFamily="34" charset="0"/>
              </a:rPr>
              <a:t> </a:t>
            </a:r>
          </a:p>
          <a:p>
            <a:pPr lvl="0" algn="just"/>
            <a:endParaRPr lang="en-US" sz="3800" dirty="0">
              <a:solidFill>
                <a:schemeClr val="tx1"/>
              </a:solidFill>
              <a:latin typeface="Arial" pitchFamily="34" charset="0"/>
              <a:cs typeface="Arial" pitchFamily="34" charset="0"/>
            </a:endParaRPr>
          </a:p>
          <a:p>
            <a:pPr lvl="0" algn="just"/>
            <a:r>
              <a:rPr lang="mn-MN" sz="3800" dirty="0">
                <a:solidFill>
                  <a:schemeClr val="tx1"/>
                </a:solidFill>
                <a:latin typeface="Arial" pitchFamily="34" charset="0"/>
                <a:cs typeface="Arial" pitchFamily="34" charset="0"/>
              </a:rPr>
              <a:t>Өргөн хүрээний антибиотик эмчилгээ нь </a:t>
            </a:r>
            <a:r>
              <a:rPr lang="mn-MN" sz="3800" b="1" dirty="0">
                <a:solidFill>
                  <a:schemeClr val="tx1"/>
                </a:solidFill>
                <a:latin typeface="Arial" pitchFamily="34" charset="0"/>
                <a:cs typeface="Arial" pitchFamily="34" charset="0"/>
              </a:rPr>
              <a:t>эмнэлзүйн онош</a:t>
            </a:r>
            <a:r>
              <a:rPr lang="mn-MN" sz="3800" dirty="0">
                <a:solidFill>
                  <a:schemeClr val="tx1"/>
                </a:solidFill>
                <a:latin typeface="Arial" pitchFamily="34" charset="0"/>
                <a:cs typeface="Arial" pitchFamily="34" charset="0"/>
              </a:rPr>
              <a:t> </a:t>
            </a:r>
            <a:r>
              <a:rPr lang="en-US" sz="3800" dirty="0">
                <a:solidFill>
                  <a:schemeClr val="tx1"/>
                </a:solidFill>
                <a:latin typeface="Arial" pitchFamily="34" charset="0"/>
                <a:cs typeface="Arial" pitchFamily="34" charset="0"/>
              </a:rPr>
              <a:t>(</a:t>
            </a:r>
            <a:r>
              <a:rPr lang="mn-MN" sz="3800" dirty="0">
                <a:solidFill>
                  <a:schemeClr val="tx1"/>
                </a:solidFill>
                <a:latin typeface="Arial" pitchFamily="34" charset="0"/>
                <a:cs typeface="Arial" pitchFamily="34" charset="0"/>
              </a:rPr>
              <a:t>эмнэлгийн бус нөхцөлд үүссэн эсвэл эрүүл мэндийн тусламжтай холбоотой уушгины үрэвсэл эсвэл үжил</a:t>
            </a:r>
            <a:r>
              <a:rPr lang="en-US" sz="3800" dirty="0">
                <a:solidFill>
                  <a:schemeClr val="tx1"/>
                </a:solidFill>
                <a:latin typeface="Arial" pitchFamily="34" charset="0"/>
                <a:cs typeface="Arial" pitchFamily="34" charset="0"/>
              </a:rPr>
              <a:t>)</a:t>
            </a:r>
            <a:r>
              <a:rPr lang="mn-MN" sz="3800" dirty="0">
                <a:solidFill>
                  <a:schemeClr val="tx1"/>
                </a:solidFill>
                <a:latin typeface="Arial" pitchFamily="34" charset="0"/>
                <a:cs typeface="Arial" pitchFamily="34" charset="0"/>
              </a:rPr>
              <a:t>, тухайн бүс нутгийн </a:t>
            </a:r>
            <a:r>
              <a:rPr lang="mn-MN" sz="3800" b="1" dirty="0">
                <a:solidFill>
                  <a:schemeClr val="tx1"/>
                </a:solidFill>
                <a:latin typeface="Arial" pitchFamily="34" charset="0"/>
                <a:cs typeface="Arial" pitchFamily="34" charset="0"/>
              </a:rPr>
              <a:t>тархварзүйн </a:t>
            </a:r>
            <a:r>
              <a:rPr lang="mn-MN" sz="3800" dirty="0">
                <a:solidFill>
                  <a:schemeClr val="tx1"/>
                </a:solidFill>
                <a:latin typeface="Arial" pitchFamily="34" charset="0"/>
                <a:cs typeface="Arial" pitchFamily="34" charset="0"/>
              </a:rPr>
              <a:t>болон </a:t>
            </a:r>
            <a:r>
              <a:rPr lang="mn-MN" sz="3800" b="1" dirty="0">
                <a:solidFill>
                  <a:schemeClr val="tx1"/>
                </a:solidFill>
                <a:latin typeface="Arial" pitchFamily="34" charset="0"/>
                <a:cs typeface="Arial" pitchFamily="34" charset="0"/>
              </a:rPr>
              <a:t>халдварын нөхцөл </a:t>
            </a:r>
            <a:r>
              <a:rPr lang="mn-MN" sz="3800" dirty="0">
                <a:solidFill>
                  <a:schemeClr val="tx1"/>
                </a:solidFill>
                <a:latin typeface="Arial" pitchFamily="34" charset="0"/>
                <a:cs typeface="Arial" pitchFamily="34" charset="0"/>
              </a:rPr>
              <a:t>байдал, </a:t>
            </a:r>
            <a:r>
              <a:rPr lang="mn-MN" sz="3800" b="1" dirty="0">
                <a:solidFill>
                  <a:schemeClr val="tx1"/>
                </a:solidFill>
                <a:latin typeface="Arial" pitchFamily="34" charset="0"/>
                <a:cs typeface="Arial" pitchFamily="34" charset="0"/>
              </a:rPr>
              <a:t>эмчилгээний удирдамж</a:t>
            </a:r>
            <a:r>
              <a:rPr lang="mn-MN" sz="3800" dirty="0">
                <a:solidFill>
                  <a:schemeClr val="tx1"/>
                </a:solidFill>
                <a:latin typeface="Arial" pitchFamily="34" charset="0"/>
                <a:cs typeface="Arial" pitchFamily="34" charset="0"/>
              </a:rPr>
              <a:t> зэрэгт үндэслэнэ.</a:t>
            </a:r>
          </a:p>
          <a:p>
            <a:pPr lvl="0" algn="just"/>
            <a:endParaRPr lang="en-US" sz="3800" dirty="0">
              <a:solidFill>
                <a:schemeClr val="tx1"/>
              </a:solidFill>
              <a:latin typeface="Arial" pitchFamily="34" charset="0"/>
              <a:cs typeface="Arial" pitchFamily="34" charset="0"/>
            </a:endParaRPr>
          </a:p>
          <a:p>
            <a:pPr lvl="0" algn="just"/>
            <a:r>
              <a:rPr lang="mn-MN" sz="3800" dirty="0">
                <a:solidFill>
                  <a:schemeClr val="tx1"/>
                </a:solidFill>
                <a:latin typeface="Arial" pitchFamily="34" charset="0"/>
                <a:cs typeface="Arial" pitchFamily="34" charset="0"/>
              </a:rPr>
              <a:t>Өргөн хүрээний эмчилгээг аажим бууруулан зогсоохдоо микробиологи ба эмнэлзүйн дүн шинжилгээнд үндэслэх нь зүйтэй.</a:t>
            </a:r>
            <a:endParaRPr lang="en-US" sz="3800" dirty="0">
              <a:solidFill>
                <a:schemeClr val="tx1"/>
              </a:solidFill>
              <a:latin typeface="Arial" pitchFamily="34" charset="0"/>
              <a:cs typeface="Arial" pitchFamily="34" charset="0"/>
            </a:endParaRPr>
          </a:p>
          <a:p>
            <a:pPr algn="just"/>
            <a:r>
              <a:rPr lang="en-US" sz="3800" b="1" dirty="0">
                <a:solidFill>
                  <a:schemeClr val="tx1"/>
                </a:solidFill>
                <a:latin typeface="Arial" pitchFamily="34" charset="0"/>
                <a:cs typeface="Arial" pitchFamily="34" charset="0"/>
              </a:rPr>
              <a:t> </a:t>
            </a:r>
            <a:endParaRPr lang="en-US" sz="3800" dirty="0">
              <a:solidFill>
                <a:schemeClr val="tx1"/>
              </a:solidFill>
              <a:latin typeface="Arial" pitchFamily="34" charset="0"/>
              <a:cs typeface="Arial" pitchFamily="34" charset="0"/>
            </a:endParaRPr>
          </a:p>
          <a:p>
            <a:endParaRPr lang="mn-Mong-CN" dirty="0"/>
          </a:p>
        </p:txBody>
      </p:sp>
    </p:spTree>
    <p:extLst>
      <p:ext uri="{BB962C8B-B14F-4D97-AF65-F5344CB8AC3E}">
        <p14:creationId xmlns:p14="http://schemas.microsoft.com/office/powerpoint/2010/main" xmlns="" val="2658630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999662024"/>
              </p:ext>
            </p:extLst>
          </p:nvPr>
        </p:nvGraphicFramePr>
        <p:xfrm>
          <a:off x="342899" y="1295399"/>
          <a:ext cx="8610602" cy="5257802"/>
        </p:xfrm>
        <a:graphic>
          <a:graphicData uri="http://schemas.openxmlformats.org/drawingml/2006/table">
            <a:tbl>
              <a:tblPr firstRow="1" bandRow="1">
                <a:tableStyleId>{5C22544A-7EE6-4342-B048-85BDC9FD1C3A}</a:tableStyleId>
              </a:tblPr>
              <a:tblGrid>
                <a:gridCol w="2524775">
                  <a:extLst>
                    <a:ext uri="{9D8B030D-6E8A-4147-A177-3AD203B41FA5}">
                      <a16:colId xmlns:a16="http://schemas.microsoft.com/office/drawing/2014/main" xmlns="" val="20000"/>
                    </a:ext>
                  </a:extLst>
                </a:gridCol>
                <a:gridCol w="2510404">
                  <a:extLst>
                    <a:ext uri="{9D8B030D-6E8A-4147-A177-3AD203B41FA5}">
                      <a16:colId xmlns:a16="http://schemas.microsoft.com/office/drawing/2014/main" xmlns="" val="20001"/>
                    </a:ext>
                  </a:extLst>
                </a:gridCol>
                <a:gridCol w="1597529">
                  <a:extLst>
                    <a:ext uri="{9D8B030D-6E8A-4147-A177-3AD203B41FA5}">
                      <a16:colId xmlns:a16="http://schemas.microsoft.com/office/drawing/2014/main" xmlns="" val="20002"/>
                    </a:ext>
                  </a:extLst>
                </a:gridCol>
                <a:gridCol w="1977894">
                  <a:extLst>
                    <a:ext uri="{9D8B030D-6E8A-4147-A177-3AD203B41FA5}">
                      <a16:colId xmlns:a16="http://schemas.microsoft.com/office/drawing/2014/main" xmlns="" val="20003"/>
                    </a:ext>
                  </a:extLst>
                </a:gridCol>
              </a:tblGrid>
              <a:tr h="737736">
                <a:tc>
                  <a:txBody>
                    <a:bodyPr/>
                    <a:lstStyle/>
                    <a:p>
                      <a:pPr algn="just">
                        <a:lnSpc>
                          <a:spcPct val="107000"/>
                        </a:lnSpc>
                        <a:spcAft>
                          <a:spcPts val="0"/>
                        </a:spcAft>
                      </a:pPr>
                      <a:r>
                        <a:rPr lang="mn-MN" sz="1600" dirty="0">
                          <a:effectLst/>
                          <a:latin typeface="Arial" pitchFamily="34" charset="0"/>
                          <a:cs typeface="Arial" pitchFamily="34" charset="0"/>
                        </a:rPr>
                        <a:t>Эмчилгээний бүлэг</a:t>
                      </a:r>
                      <a:endParaRPr lang="en-US" sz="1600" dirty="0">
                        <a:effectLst/>
                        <a:latin typeface="Arial" pitchFamily="34" charset="0"/>
                        <a:ea typeface="Calibri"/>
                        <a:cs typeface="Arial" pitchFamily="34" charset="0"/>
                      </a:endParaRPr>
                    </a:p>
                  </a:txBody>
                  <a:tcPr/>
                </a:tc>
                <a:tc>
                  <a:txBody>
                    <a:bodyPr/>
                    <a:lstStyle/>
                    <a:p>
                      <a:pPr algn="just">
                        <a:lnSpc>
                          <a:spcPct val="107000"/>
                        </a:lnSpc>
                        <a:spcAft>
                          <a:spcPts val="0"/>
                        </a:spcAft>
                      </a:pPr>
                      <a:r>
                        <a:rPr lang="mn-MN" sz="1600">
                          <a:effectLst/>
                          <a:latin typeface="Arial" pitchFamily="34" charset="0"/>
                          <a:cs typeface="Arial" pitchFamily="34" charset="0"/>
                        </a:rPr>
                        <a:t>Зонхилон тохиолдох үүсгэгч</a:t>
                      </a:r>
                      <a:endParaRPr lang="en-US" sz="1600">
                        <a:effectLst/>
                        <a:latin typeface="Arial" pitchFamily="34" charset="0"/>
                        <a:ea typeface="Calibri"/>
                        <a:cs typeface="Arial" pitchFamily="34" charset="0"/>
                      </a:endParaRPr>
                    </a:p>
                  </a:txBody>
                  <a:tcPr/>
                </a:tc>
                <a:tc>
                  <a:txBody>
                    <a:bodyPr/>
                    <a:lstStyle/>
                    <a:p>
                      <a:pPr algn="just">
                        <a:lnSpc>
                          <a:spcPct val="107000"/>
                        </a:lnSpc>
                        <a:spcAft>
                          <a:spcPts val="0"/>
                        </a:spcAft>
                      </a:pPr>
                      <a:r>
                        <a:rPr lang="mn-MN" sz="1600">
                          <a:effectLst/>
                          <a:latin typeface="Arial" pitchFamily="34" charset="0"/>
                          <a:cs typeface="Arial" pitchFamily="34" charset="0"/>
                        </a:rPr>
                        <a:t>Сонгох эмийн бэлдмэл</a:t>
                      </a:r>
                      <a:endParaRPr lang="en-US" sz="1600">
                        <a:effectLst/>
                        <a:latin typeface="Arial" pitchFamily="34" charset="0"/>
                        <a:ea typeface="Calibri"/>
                        <a:cs typeface="Arial" pitchFamily="34" charset="0"/>
                      </a:endParaRPr>
                    </a:p>
                  </a:txBody>
                  <a:tcPr/>
                </a:tc>
                <a:tc>
                  <a:txBody>
                    <a:bodyPr/>
                    <a:lstStyle/>
                    <a:p>
                      <a:pPr algn="just">
                        <a:lnSpc>
                          <a:spcPct val="107000"/>
                        </a:lnSpc>
                        <a:spcAft>
                          <a:spcPts val="0"/>
                        </a:spcAft>
                      </a:pPr>
                      <a:r>
                        <a:rPr lang="mn-MN" sz="1600">
                          <a:effectLst/>
                          <a:latin typeface="Arial" pitchFamily="34" charset="0"/>
                          <a:cs typeface="Arial" pitchFamily="34" charset="0"/>
                        </a:rPr>
                        <a:t>Алтернатив сонголт</a:t>
                      </a:r>
                      <a:endParaRPr lang="en-US" sz="1600">
                        <a:effectLst/>
                        <a:latin typeface="Arial" pitchFamily="34" charset="0"/>
                        <a:ea typeface="Calibri"/>
                        <a:cs typeface="Arial" pitchFamily="34" charset="0"/>
                      </a:endParaRPr>
                    </a:p>
                  </a:txBody>
                  <a:tcPr/>
                </a:tc>
                <a:extLst>
                  <a:ext uri="{0D108BD9-81ED-4DB2-BD59-A6C34878D82A}">
                    <a16:rowId xmlns:a16="http://schemas.microsoft.com/office/drawing/2014/main" xmlns="" val="10000"/>
                  </a:ext>
                </a:extLst>
              </a:tr>
              <a:tr h="2260033">
                <a:tc>
                  <a:txBody>
                    <a:bodyPr/>
                    <a:lstStyle/>
                    <a:p>
                      <a:pPr algn="just">
                        <a:lnSpc>
                          <a:spcPct val="107000"/>
                        </a:lnSpc>
                        <a:spcAft>
                          <a:spcPts val="0"/>
                        </a:spcAft>
                      </a:pPr>
                      <a:r>
                        <a:rPr lang="mn-MN" sz="1600" dirty="0">
                          <a:effectLst/>
                          <a:latin typeface="Arial" pitchFamily="34" charset="0"/>
                          <a:cs typeface="Arial" pitchFamily="34" charset="0"/>
                        </a:rPr>
                        <a:t>Хүнд бус хэлбэрийн уушгины үрэвсэлтэй, хавсарсан эмгэггүй.  Сүүлийн 3 сарын хугацаанд антибиотик хэрэглээгүй. Хүндрэх эрсдэл багатай бүлэг</a:t>
                      </a:r>
                      <a:endParaRPr lang="en-US" sz="1600" dirty="0">
                        <a:effectLst/>
                        <a:latin typeface="Arial" pitchFamily="34" charset="0"/>
                        <a:ea typeface="Calibri"/>
                        <a:cs typeface="Arial" pitchFamily="34" charset="0"/>
                      </a:endParaRPr>
                    </a:p>
                  </a:txBody>
                  <a:tcPr/>
                </a:tc>
                <a:tc>
                  <a:txBody>
                    <a:bodyPr/>
                    <a:lstStyle/>
                    <a:p>
                      <a:pPr algn="just">
                        <a:lnSpc>
                          <a:spcPct val="107000"/>
                        </a:lnSpc>
                        <a:spcAft>
                          <a:spcPts val="0"/>
                        </a:spcAft>
                      </a:pPr>
                      <a:r>
                        <a:rPr lang="en-US" sz="1600" dirty="0">
                          <a:effectLst/>
                          <a:latin typeface="Arial" pitchFamily="34" charset="0"/>
                          <a:cs typeface="Arial" pitchFamily="34" charset="0"/>
                        </a:rPr>
                        <a:t>S. </a:t>
                      </a:r>
                      <a:r>
                        <a:rPr lang="en-US" sz="1600" dirty="0" err="1">
                          <a:effectLst/>
                          <a:latin typeface="Arial" pitchFamily="34" charset="0"/>
                          <a:cs typeface="Arial" pitchFamily="34" charset="0"/>
                        </a:rPr>
                        <a:t>pneumoniae</a:t>
                      </a:r>
                      <a:r>
                        <a:rPr lang="en-US" sz="1600" dirty="0">
                          <a:effectLst/>
                          <a:latin typeface="Arial" pitchFamily="34" charset="0"/>
                          <a:cs typeface="Arial" pitchFamily="34" charset="0"/>
                        </a:rPr>
                        <a:t> </a:t>
                      </a:r>
                    </a:p>
                    <a:p>
                      <a:pPr algn="just">
                        <a:lnSpc>
                          <a:spcPct val="107000"/>
                        </a:lnSpc>
                        <a:spcAft>
                          <a:spcPts val="0"/>
                        </a:spcAft>
                      </a:pPr>
                      <a:r>
                        <a:rPr lang="en-US" sz="1600" dirty="0">
                          <a:effectLst/>
                          <a:latin typeface="Arial" pitchFamily="34" charset="0"/>
                          <a:cs typeface="Arial" pitchFamily="34" charset="0"/>
                        </a:rPr>
                        <a:t>M. </a:t>
                      </a:r>
                      <a:r>
                        <a:rPr lang="en-US" sz="1600" dirty="0" err="1">
                          <a:effectLst/>
                          <a:latin typeface="Arial" pitchFamily="34" charset="0"/>
                          <a:cs typeface="Arial" pitchFamily="34" charset="0"/>
                        </a:rPr>
                        <a:t>pneumoniae</a:t>
                      </a:r>
                      <a:r>
                        <a:rPr lang="en-US" sz="1600" dirty="0">
                          <a:effectLst/>
                          <a:latin typeface="Arial" pitchFamily="34" charset="0"/>
                          <a:cs typeface="Arial" pitchFamily="34" charset="0"/>
                        </a:rPr>
                        <a:t> </a:t>
                      </a:r>
                    </a:p>
                    <a:p>
                      <a:pPr algn="just">
                        <a:lnSpc>
                          <a:spcPct val="107000"/>
                        </a:lnSpc>
                        <a:spcAft>
                          <a:spcPts val="0"/>
                        </a:spcAft>
                      </a:pPr>
                      <a:r>
                        <a:rPr lang="en-US" sz="1600" dirty="0">
                          <a:effectLst/>
                          <a:latin typeface="Arial" pitchFamily="34" charset="0"/>
                          <a:cs typeface="Arial" pitchFamily="34" charset="0"/>
                        </a:rPr>
                        <a:t>C. </a:t>
                      </a:r>
                      <a:r>
                        <a:rPr lang="en-US" sz="1600" dirty="0" err="1">
                          <a:effectLst/>
                          <a:latin typeface="Arial" pitchFamily="34" charset="0"/>
                          <a:cs typeface="Arial" pitchFamily="34" charset="0"/>
                        </a:rPr>
                        <a:t>pneumoniae</a:t>
                      </a:r>
                      <a:r>
                        <a:rPr lang="en-US" sz="1600" dirty="0">
                          <a:effectLst/>
                          <a:latin typeface="Arial" pitchFamily="34" charset="0"/>
                          <a:cs typeface="Arial" pitchFamily="34" charset="0"/>
                        </a:rPr>
                        <a:t> </a:t>
                      </a:r>
                    </a:p>
                    <a:p>
                      <a:pPr algn="just">
                        <a:lnSpc>
                          <a:spcPct val="107000"/>
                        </a:lnSpc>
                        <a:spcAft>
                          <a:spcPts val="0"/>
                        </a:spcAft>
                      </a:pPr>
                      <a:r>
                        <a:rPr lang="en-US" sz="1600" dirty="0">
                          <a:effectLst/>
                          <a:latin typeface="Arial" pitchFamily="34" charset="0"/>
                          <a:cs typeface="Arial" pitchFamily="34" charset="0"/>
                        </a:rPr>
                        <a:t>H. </a:t>
                      </a:r>
                      <a:r>
                        <a:rPr lang="en-US" sz="1600" dirty="0" err="1">
                          <a:effectLst/>
                          <a:latin typeface="Arial" pitchFamily="34" charset="0"/>
                          <a:cs typeface="Arial" pitchFamily="34" charset="0"/>
                        </a:rPr>
                        <a:t>influenzae</a:t>
                      </a:r>
                      <a:r>
                        <a:rPr lang="en-US" sz="1600" dirty="0">
                          <a:effectLst/>
                          <a:latin typeface="Arial" pitchFamily="34" charset="0"/>
                          <a:cs typeface="Arial" pitchFamily="34" charset="0"/>
                        </a:rPr>
                        <a:t> </a:t>
                      </a:r>
                    </a:p>
                    <a:p>
                      <a:pPr algn="just">
                        <a:lnSpc>
                          <a:spcPct val="107000"/>
                        </a:lnSpc>
                        <a:spcAft>
                          <a:spcPts val="0"/>
                        </a:spcAft>
                      </a:pPr>
                      <a:r>
                        <a:rPr lang="mn-MN" sz="1600" dirty="0">
                          <a:effectLst/>
                          <a:latin typeface="Arial" pitchFamily="34" charset="0"/>
                          <a:cs typeface="Arial" pitchFamily="34" charset="0"/>
                        </a:rPr>
                        <a:t>Респираторные вирусы 	</a:t>
                      </a:r>
                      <a:endParaRPr lang="en-US" sz="1600" dirty="0">
                        <a:effectLst/>
                        <a:latin typeface="Arial" pitchFamily="34" charset="0"/>
                        <a:ea typeface="Calibri"/>
                        <a:cs typeface="Arial" pitchFamily="34" charset="0"/>
                      </a:endParaRPr>
                    </a:p>
                  </a:txBody>
                  <a:tcPr/>
                </a:tc>
                <a:tc>
                  <a:txBody>
                    <a:bodyPr/>
                    <a:lstStyle/>
                    <a:p>
                      <a:pPr algn="just">
                        <a:lnSpc>
                          <a:spcPct val="107000"/>
                        </a:lnSpc>
                        <a:spcAft>
                          <a:spcPts val="0"/>
                        </a:spcAft>
                      </a:pPr>
                      <a:r>
                        <a:rPr lang="mn-MN" sz="1600" dirty="0">
                          <a:effectLst/>
                          <a:latin typeface="Arial" pitchFamily="34" charset="0"/>
                          <a:cs typeface="Arial" pitchFamily="34" charset="0"/>
                        </a:rPr>
                        <a:t>Амоксициллин</a:t>
                      </a:r>
                      <a:endParaRPr lang="en-US" sz="1600" dirty="0">
                        <a:effectLst/>
                        <a:latin typeface="Arial" pitchFamily="34" charset="0"/>
                        <a:cs typeface="Arial" pitchFamily="34" charset="0"/>
                      </a:endParaRPr>
                    </a:p>
                    <a:p>
                      <a:pPr algn="just">
                        <a:lnSpc>
                          <a:spcPct val="107000"/>
                        </a:lnSpc>
                        <a:spcAft>
                          <a:spcPts val="0"/>
                        </a:spcAft>
                      </a:pPr>
                      <a:r>
                        <a:rPr lang="mn-MN" sz="1600" dirty="0">
                          <a:effectLst/>
                          <a:latin typeface="Arial" pitchFamily="34" charset="0"/>
                          <a:cs typeface="Arial" pitchFamily="34" charset="0"/>
                        </a:rPr>
                        <a:t>уухаар</a:t>
                      </a:r>
                      <a:endParaRPr lang="en-US" sz="1600" dirty="0">
                        <a:effectLst/>
                        <a:latin typeface="Arial" pitchFamily="34" charset="0"/>
                        <a:ea typeface="Calibri"/>
                        <a:cs typeface="Arial" pitchFamily="34" charset="0"/>
                      </a:endParaRPr>
                    </a:p>
                  </a:txBody>
                  <a:tcPr/>
                </a:tc>
                <a:tc>
                  <a:txBody>
                    <a:bodyPr/>
                    <a:lstStyle/>
                    <a:p>
                      <a:pPr algn="just">
                        <a:lnSpc>
                          <a:spcPct val="107000"/>
                        </a:lnSpc>
                        <a:spcAft>
                          <a:spcPts val="0"/>
                        </a:spcAft>
                      </a:pPr>
                      <a:r>
                        <a:rPr lang="mn-MN" sz="1600" dirty="0">
                          <a:effectLst/>
                          <a:latin typeface="Arial" pitchFamily="34" charset="0"/>
                          <a:cs typeface="Arial" pitchFamily="34" charset="0"/>
                        </a:rPr>
                        <a:t>Макролид </a:t>
                      </a:r>
                      <a:endParaRPr lang="en-US" sz="1600" dirty="0">
                        <a:effectLst/>
                        <a:latin typeface="Arial" pitchFamily="34" charset="0"/>
                        <a:cs typeface="Arial" pitchFamily="34" charset="0"/>
                      </a:endParaRPr>
                    </a:p>
                    <a:p>
                      <a:pPr algn="just">
                        <a:lnSpc>
                          <a:spcPct val="107000"/>
                        </a:lnSpc>
                        <a:spcAft>
                          <a:spcPts val="0"/>
                        </a:spcAft>
                      </a:pPr>
                      <a:r>
                        <a:rPr lang="mn-MN" sz="1600" dirty="0">
                          <a:effectLst/>
                          <a:latin typeface="Arial" pitchFamily="34" charset="0"/>
                          <a:cs typeface="Arial" pitchFamily="34" charset="0"/>
                        </a:rPr>
                        <a:t>уухаар</a:t>
                      </a:r>
                      <a:endParaRPr lang="en-US" sz="1600" dirty="0">
                        <a:effectLst/>
                        <a:latin typeface="Arial" pitchFamily="34" charset="0"/>
                        <a:ea typeface="Calibri"/>
                        <a:cs typeface="Arial" pitchFamily="34" charset="0"/>
                      </a:endParaRPr>
                    </a:p>
                  </a:txBody>
                  <a:tcPr/>
                </a:tc>
                <a:extLst>
                  <a:ext uri="{0D108BD9-81ED-4DB2-BD59-A6C34878D82A}">
                    <a16:rowId xmlns:a16="http://schemas.microsoft.com/office/drawing/2014/main" xmlns="" val="10001"/>
                  </a:ext>
                </a:extLst>
              </a:tr>
              <a:tr h="2260033">
                <a:tc>
                  <a:txBody>
                    <a:bodyPr/>
                    <a:lstStyle/>
                    <a:p>
                      <a:pPr algn="just">
                        <a:lnSpc>
                          <a:spcPct val="107000"/>
                        </a:lnSpc>
                        <a:spcAft>
                          <a:spcPts val="0"/>
                        </a:spcAft>
                      </a:pPr>
                      <a:r>
                        <a:rPr lang="mn-MN" sz="1600">
                          <a:effectLst/>
                          <a:latin typeface="Arial" pitchFamily="34" charset="0"/>
                          <a:cs typeface="Arial" pitchFamily="34" charset="0"/>
                        </a:rPr>
                        <a:t>Хүнд бус хэлбэрийн уушгины үрэвсэлтэй, хавсарсан эмгэгтэй Сүүлийн 3 сарын хугацаанд антибиотик хэрэглэсэн. Хүндрэх эрсдэл ихтэй бүлэг</a:t>
                      </a:r>
                      <a:endParaRPr lang="en-US" sz="1600">
                        <a:effectLst/>
                        <a:latin typeface="Arial" pitchFamily="34" charset="0"/>
                        <a:ea typeface="Calibri"/>
                        <a:cs typeface="Arial" pitchFamily="34" charset="0"/>
                      </a:endParaRPr>
                    </a:p>
                  </a:txBody>
                  <a:tcPr/>
                </a:tc>
                <a:tc>
                  <a:txBody>
                    <a:bodyPr/>
                    <a:lstStyle/>
                    <a:p>
                      <a:pPr algn="just">
                        <a:lnSpc>
                          <a:spcPct val="107000"/>
                        </a:lnSpc>
                        <a:spcAft>
                          <a:spcPts val="0"/>
                        </a:spcAft>
                      </a:pPr>
                      <a:r>
                        <a:rPr lang="en-US" sz="1600">
                          <a:effectLst/>
                          <a:latin typeface="Arial" pitchFamily="34" charset="0"/>
                          <a:cs typeface="Arial" pitchFamily="34" charset="0"/>
                        </a:rPr>
                        <a:t>S. pneumoniae </a:t>
                      </a:r>
                    </a:p>
                    <a:p>
                      <a:pPr algn="just">
                        <a:lnSpc>
                          <a:spcPct val="107000"/>
                        </a:lnSpc>
                        <a:spcAft>
                          <a:spcPts val="0"/>
                        </a:spcAft>
                      </a:pPr>
                      <a:r>
                        <a:rPr lang="en-US" sz="1600">
                          <a:effectLst/>
                          <a:latin typeface="Arial" pitchFamily="34" charset="0"/>
                          <a:cs typeface="Arial" pitchFamily="34" charset="0"/>
                        </a:rPr>
                        <a:t>H. influenzae </a:t>
                      </a:r>
                    </a:p>
                    <a:p>
                      <a:pPr algn="just">
                        <a:lnSpc>
                          <a:spcPct val="107000"/>
                        </a:lnSpc>
                        <a:spcAft>
                          <a:spcPts val="0"/>
                        </a:spcAft>
                      </a:pPr>
                      <a:r>
                        <a:rPr lang="en-US" sz="1600">
                          <a:effectLst/>
                          <a:latin typeface="Arial" pitchFamily="34" charset="0"/>
                          <a:cs typeface="Arial" pitchFamily="34" charset="0"/>
                        </a:rPr>
                        <a:t>C. pneumoniae </a:t>
                      </a:r>
                    </a:p>
                    <a:p>
                      <a:pPr algn="just">
                        <a:lnSpc>
                          <a:spcPct val="107000"/>
                        </a:lnSpc>
                        <a:spcAft>
                          <a:spcPts val="0"/>
                        </a:spcAft>
                      </a:pPr>
                      <a:r>
                        <a:rPr lang="en-US" sz="1600">
                          <a:effectLst/>
                          <a:latin typeface="Arial" pitchFamily="34" charset="0"/>
                          <a:cs typeface="Arial" pitchFamily="34" charset="0"/>
                        </a:rPr>
                        <a:t>S. aureus </a:t>
                      </a:r>
                    </a:p>
                    <a:p>
                      <a:pPr algn="just">
                        <a:lnSpc>
                          <a:spcPct val="107000"/>
                        </a:lnSpc>
                        <a:spcAft>
                          <a:spcPts val="0"/>
                        </a:spcAft>
                      </a:pPr>
                      <a:r>
                        <a:rPr lang="en-US" sz="1600">
                          <a:effectLst/>
                          <a:latin typeface="Arial" pitchFamily="34" charset="0"/>
                          <a:cs typeface="Arial" pitchFamily="34" charset="0"/>
                        </a:rPr>
                        <a:t>Enterobacterales </a:t>
                      </a:r>
                    </a:p>
                    <a:p>
                      <a:pPr algn="just">
                        <a:lnSpc>
                          <a:spcPct val="107000"/>
                        </a:lnSpc>
                        <a:spcAft>
                          <a:spcPts val="0"/>
                        </a:spcAft>
                      </a:pPr>
                      <a:r>
                        <a:rPr lang="mn-MN" sz="1600">
                          <a:effectLst/>
                          <a:latin typeface="Arial" pitchFamily="34" charset="0"/>
                          <a:cs typeface="Arial" pitchFamily="34" charset="0"/>
                        </a:rPr>
                        <a:t>Респираторные вирусы 	</a:t>
                      </a:r>
                      <a:endParaRPr lang="en-US" sz="1600">
                        <a:effectLst/>
                        <a:latin typeface="Arial" pitchFamily="34" charset="0"/>
                        <a:ea typeface="Calibri"/>
                        <a:cs typeface="Arial" pitchFamily="34" charset="0"/>
                      </a:endParaRPr>
                    </a:p>
                  </a:txBody>
                  <a:tcPr/>
                </a:tc>
                <a:tc>
                  <a:txBody>
                    <a:bodyPr/>
                    <a:lstStyle/>
                    <a:p>
                      <a:pPr algn="just">
                        <a:lnSpc>
                          <a:spcPct val="107000"/>
                        </a:lnSpc>
                        <a:spcAft>
                          <a:spcPts val="0"/>
                        </a:spcAft>
                      </a:pPr>
                      <a:r>
                        <a:rPr lang="mn-MN" sz="1600">
                          <a:effectLst/>
                          <a:latin typeface="Arial" pitchFamily="34" charset="0"/>
                          <a:cs typeface="Arial" pitchFamily="34" charset="0"/>
                        </a:rPr>
                        <a:t>амоксициллин/клавуланат, амоксициллин/сульбактам, </a:t>
                      </a:r>
                      <a:endParaRPr lang="en-US" sz="1600">
                        <a:effectLst/>
                        <a:latin typeface="Arial" pitchFamily="34" charset="0"/>
                        <a:cs typeface="Arial" pitchFamily="34" charset="0"/>
                      </a:endParaRPr>
                    </a:p>
                    <a:p>
                      <a:pPr algn="just">
                        <a:lnSpc>
                          <a:spcPct val="107000"/>
                        </a:lnSpc>
                        <a:spcAft>
                          <a:spcPts val="0"/>
                        </a:spcAft>
                      </a:pPr>
                      <a:r>
                        <a:rPr lang="mn-MN" sz="1600">
                          <a:effectLst/>
                          <a:latin typeface="Arial" pitchFamily="34" charset="0"/>
                          <a:cs typeface="Arial" pitchFamily="34" charset="0"/>
                        </a:rPr>
                        <a:t>ампициллин/сульбактам) уухаар	</a:t>
                      </a:r>
                      <a:endParaRPr lang="en-US" sz="1600">
                        <a:effectLst/>
                        <a:latin typeface="Arial" pitchFamily="34" charset="0"/>
                        <a:ea typeface="Calibri"/>
                        <a:cs typeface="Arial" pitchFamily="34" charset="0"/>
                      </a:endParaRPr>
                    </a:p>
                  </a:txBody>
                  <a:tcPr/>
                </a:tc>
                <a:tc>
                  <a:txBody>
                    <a:bodyPr/>
                    <a:lstStyle/>
                    <a:p>
                      <a:pPr algn="just">
                        <a:lnSpc>
                          <a:spcPct val="107000"/>
                        </a:lnSpc>
                        <a:spcAft>
                          <a:spcPts val="0"/>
                        </a:spcAft>
                      </a:pPr>
                      <a:r>
                        <a:rPr lang="mn-MN" sz="1600" dirty="0">
                          <a:effectLst/>
                          <a:latin typeface="Arial" pitchFamily="34" charset="0"/>
                          <a:cs typeface="Arial" pitchFamily="34" charset="0"/>
                        </a:rPr>
                        <a:t>Левофлоксацин, моксифлоксацин, гемифлоксацин уухаар </a:t>
                      </a:r>
                      <a:endParaRPr lang="en-US" sz="1600" dirty="0">
                        <a:effectLst/>
                        <a:latin typeface="Arial" pitchFamily="34" charset="0"/>
                        <a:cs typeface="Arial" pitchFamily="34" charset="0"/>
                      </a:endParaRPr>
                    </a:p>
                    <a:p>
                      <a:pPr algn="just">
                        <a:lnSpc>
                          <a:spcPct val="107000"/>
                        </a:lnSpc>
                        <a:spcAft>
                          <a:spcPts val="0"/>
                        </a:spcAft>
                      </a:pPr>
                      <a:r>
                        <a:rPr lang="mn-MN" sz="1600" dirty="0">
                          <a:effectLst/>
                          <a:latin typeface="Arial" pitchFamily="34" charset="0"/>
                          <a:cs typeface="Arial" pitchFamily="34" charset="0"/>
                        </a:rPr>
                        <a:t>эсвэл</a:t>
                      </a:r>
                      <a:endParaRPr lang="en-US" sz="1600" dirty="0">
                        <a:effectLst/>
                        <a:latin typeface="Arial" pitchFamily="34" charset="0"/>
                        <a:cs typeface="Arial" pitchFamily="34" charset="0"/>
                      </a:endParaRPr>
                    </a:p>
                    <a:p>
                      <a:pPr algn="just">
                        <a:lnSpc>
                          <a:spcPct val="107000"/>
                        </a:lnSpc>
                        <a:spcAft>
                          <a:spcPts val="0"/>
                        </a:spcAft>
                      </a:pPr>
                      <a:r>
                        <a:rPr lang="mn-MN" sz="1600" dirty="0">
                          <a:effectLst/>
                          <a:latin typeface="Arial" pitchFamily="34" charset="0"/>
                          <a:cs typeface="Arial" pitchFamily="34" charset="0"/>
                        </a:rPr>
                        <a:t>Цефалоспорин </a:t>
                      </a:r>
                      <a:r>
                        <a:rPr lang="en-US" sz="1600" dirty="0">
                          <a:effectLst/>
                          <a:latin typeface="Arial" pitchFamily="34" charset="0"/>
                          <a:cs typeface="Arial" pitchFamily="34" charset="0"/>
                        </a:rPr>
                        <a:t>III</a:t>
                      </a:r>
                      <a:r>
                        <a:rPr lang="mn-MN" sz="1600" dirty="0">
                          <a:effectLst/>
                          <a:latin typeface="Arial" pitchFamily="34" charset="0"/>
                          <a:cs typeface="Arial" pitchFamily="34" charset="0"/>
                        </a:rPr>
                        <a:t> уух 	</a:t>
                      </a:r>
                      <a:endParaRPr lang="en-US" sz="1600" dirty="0">
                        <a:effectLst/>
                        <a:latin typeface="Arial" pitchFamily="34" charset="0"/>
                        <a:ea typeface="Calibri"/>
                        <a:cs typeface="Arial" pitchFamily="34" charset="0"/>
                      </a:endParaRPr>
                    </a:p>
                  </a:txBody>
                  <a:tcPr/>
                </a:tc>
                <a:extLst>
                  <a:ext uri="{0D108BD9-81ED-4DB2-BD59-A6C34878D82A}">
                    <a16:rowId xmlns:a16="http://schemas.microsoft.com/office/drawing/2014/main" xmlns="" val="10002"/>
                  </a:ext>
                </a:extLst>
              </a:tr>
            </a:tbl>
          </a:graphicData>
        </a:graphic>
      </p:graphicFrame>
      <p:sp>
        <p:nvSpPr>
          <p:cNvPr id="5" name="Title 1"/>
          <p:cNvSpPr txBox="1">
            <a:spLocks/>
          </p:cNvSpPr>
          <p:nvPr/>
        </p:nvSpPr>
        <p:spPr>
          <a:xfrm>
            <a:off x="533400" y="381000"/>
            <a:ext cx="8229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b="1" dirty="0">
              <a:latin typeface="Arial" pitchFamily="34" charset="0"/>
              <a:cs typeface="Arial" pitchFamily="34" charset="0"/>
            </a:endParaRPr>
          </a:p>
        </p:txBody>
      </p:sp>
      <p:sp>
        <p:nvSpPr>
          <p:cNvPr id="6" name="Rectangle 5"/>
          <p:cNvSpPr/>
          <p:nvPr/>
        </p:nvSpPr>
        <p:spPr>
          <a:xfrm>
            <a:off x="533400" y="112693"/>
            <a:ext cx="8229600" cy="954107"/>
          </a:xfrm>
          <a:prstGeom prst="rect">
            <a:avLst/>
          </a:prstGeom>
        </p:spPr>
        <p:txBody>
          <a:bodyPr wrap="square">
            <a:spAutoFit/>
          </a:bodyPr>
          <a:lstStyle/>
          <a:p>
            <a:pPr algn="ctr"/>
            <a:r>
              <a:rPr lang="mn-MN" sz="2800" u="sng" dirty="0">
                <a:latin typeface="Arial" pitchFamily="34" charset="0"/>
                <a:cs typeface="Arial" pitchFamily="34" charset="0"/>
              </a:rPr>
              <a:t>Антибиотик эмчилгээний сонголт: </a:t>
            </a:r>
            <a:r>
              <a:rPr lang="en-US" sz="2800" u="sng" dirty="0">
                <a:latin typeface="Arial" pitchFamily="34" charset="0"/>
                <a:cs typeface="Arial" pitchFamily="34" charset="0"/>
              </a:rPr>
              <a:t>(</a:t>
            </a:r>
            <a:r>
              <a:rPr lang="mn-MN" sz="2800" u="sng" dirty="0">
                <a:latin typeface="Arial" pitchFamily="34" charset="0"/>
                <a:cs typeface="Arial" pitchFamily="34" charset="0"/>
              </a:rPr>
              <a:t>Амбулаторид</a:t>
            </a:r>
            <a:r>
              <a:rPr lang="en-US" sz="2800" u="sng" dirty="0">
                <a:latin typeface="Arial" pitchFamily="34" charset="0"/>
                <a:cs typeface="Arial" pitchFamily="34" charset="0"/>
              </a:rPr>
              <a:t>)</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xmlns="" val="2983854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33400" y="381000"/>
            <a:ext cx="8229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b="1" dirty="0">
              <a:latin typeface="Arial" pitchFamily="34" charset="0"/>
              <a:cs typeface="Arial" pitchFamily="34" charset="0"/>
            </a:endParaRPr>
          </a:p>
        </p:txBody>
      </p:sp>
      <p:sp>
        <p:nvSpPr>
          <p:cNvPr id="6" name="Rectangle 5"/>
          <p:cNvSpPr/>
          <p:nvPr/>
        </p:nvSpPr>
        <p:spPr>
          <a:xfrm>
            <a:off x="533400" y="112693"/>
            <a:ext cx="8229600" cy="954107"/>
          </a:xfrm>
          <a:prstGeom prst="rect">
            <a:avLst/>
          </a:prstGeom>
        </p:spPr>
        <p:txBody>
          <a:bodyPr wrap="square">
            <a:spAutoFit/>
          </a:bodyPr>
          <a:lstStyle/>
          <a:p>
            <a:pPr algn="ctr"/>
            <a:r>
              <a:rPr lang="mn-MN" sz="2800" u="sng" dirty="0">
                <a:latin typeface="Arial" pitchFamily="34" charset="0"/>
                <a:cs typeface="Arial" pitchFamily="34" charset="0"/>
              </a:rPr>
              <a:t>Антибиотик эмчилгээний сонголт: </a:t>
            </a:r>
            <a:r>
              <a:rPr lang="en-US" sz="2800" u="sng" dirty="0">
                <a:latin typeface="Arial" pitchFamily="34" charset="0"/>
                <a:cs typeface="Arial" pitchFamily="34" charset="0"/>
              </a:rPr>
              <a:t>(</a:t>
            </a:r>
            <a:r>
              <a:rPr lang="mn-MN" sz="2800" u="sng" dirty="0">
                <a:latin typeface="Arial" pitchFamily="34" charset="0"/>
                <a:cs typeface="Arial" pitchFamily="34" charset="0"/>
              </a:rPr>
              <a:t>Хэвтэн эмчлүүлэгч</a:t>
            </a:r>
            <a:r>
              <a:rPr lang="en-US" sz="2800" u="sng" dirty="0">
                <a:latin typeface="Arial" pitchFamily="34" charset="0"/>
                <a:cs typeface="Arial" pitchFamily="34" charset="0"/>
              </a:rPr>
              <a:t>)</a:t>
            </a:r>
            <a:endParaRPr lang="en-US" sz="2800"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834934069"/>
              </p:ext>
            </p:extLst>
          </p:nvPr>
        </p:nvGraphicFramePr>
        <p:xfrm>
          <a:off x="266699" y="1100919"/>
          <a:ext cx="8763001" cy="5519681"/>
        </p:xfrm>
        <a:graphic>
          <a:graphicData uri="http://schemas.openxmlformats.org/drawingml/2006/table">
            <a:tbl>
              <a:tblPr firstRow="1" bandRow="1">
                <a:tableStyleId>{5C22544A-7EE6-4342-B048-85BDC9FD1C3A}</a:tableStyleId>
              </a:tblPr>
              <a:tblGrid>
                <a:gridCol w="2684470">
                  <a:extLst>
                    <a:ext uri="{9D8B030D-6E8A-4147-A177-3AD203B41FA5}">
                      <a16:colId xmlns:a16="http://schemas.microsoft.com/office/drawing/2014/main" xmlns="" val="20000"/>
                    </a:ext>
                  </a:extLst>
                </a:gridCol>
                <a:gridCol w="1773231">
                  <a:extLst>
                    <a:ext uri="{9D8B030D-6E8A-4147-A177-3AD203B41FA5}">
                      <a16:colId xmlns:a16="http://schemas.microsoft.com/office/drawing/2014/main" xmlns="" val="20001"/>
                    </a:ext>
                  </a:extLst>
                </a:gridCol>
                <a:gridCol w="1458393">
                  <a:extLst>
                    <a:ext uri="{9D8B030D-6E8A-4147-A177-3AD203B41FA5}">
                      <a16:colId xmlns:a16="http://schemas.microsoft.com/office/drawing/2014/main" xmlns="" val="20002"/>
                    </a:ext>
                  </a:extLst>
                </a:gridCol>
                <a:gridCol w="2846907">
                  <a:extLst>
                    <a:ext uri="{9D8B030D-6E8A-4147-A177-3AD203B41FA5}">
                      <a16:colId xmlns:a16="http://schemas.microsoft.com/office/drawing/2014/main" xmlns="" val="20003"/>
                    </a:ext>
                  </a:extLst>
                </a:gridCol>
              </a:tblGrid>
              <a:tr h="791496">
                <a:tc>
                  <a:txBody>
                    <a:bodyPr/>
                    <a:lstStyle/>
                    <a:p>
                      <a:pPr marL="16510" algn="just">
                        <a:lnSpc>
                          <a:spcPct val="107000"/>
                        </a:lnSpc>
                        <a:spcAft>
                          <a:spcPts val="0"/>
                        </a:spcAft>
                      </a:pPr>
                      <a:r>
                        <a:rPr lang="mn-MN" sz="1600" dirty="0">
                          <a:effectLst/>
                          <a:latin typeface="Arial" pitchFamily="34" charset="0"/>
                          <a:cs typeface="Arial" pitchFamily="34" charset="0"/>
                        </a:rPr>
                        <a:t>Эмчилгээний бүлэг</a:t>
                      </a:r>
                      <a:endParaRPr lang="en-US" sz="1600" dirty="0">
                        <a:effectLst/>
                        <a:latin typeface="Arial" pitchFamily="34" charset="0"/>
                        <a:ea typeface="Calibri"/>
                        <a:cs typeface="Arial" pitchFamily="34" charset="0"/>
                      </a:endParaRPr>
                    </a:p>
                  </a:txBody>
                  <a:tcPr/>
                </a:tc>
                <a:tc>
                  <a:txBody>
                    <a:bodyPr/>
                    <a:lstStyle/>
                    <a:p>
                      <a:pPr marL="137160" algn="just">
                        <a:lnSpc>
                          <a:spcPct val="107000"/>
                        </a:lnSpc>
                        <a:spcAft>
                          <a:spcPts val="0"/>
                        </a:spcAft>
                      </a:pPr>
                      <a:r>
                        <a:rPr lang="mn-MN" sz="1600">
                          <a:effectLst/>
                          <a:latin typeface="Arial" pitchFamily="34" charset="0"/>
                          <a:cs typeface="Arial" pitchFamily="34" charset="0"/>
                        </a:rPr>
                        <a:t>Зонхилон тохиолдох үүсгэгч</a:t>
                      </a:r>
                      <a:endParaRPr lang="en-US" sz="1600">
                        <a:effectLst/>
                        <a:latin typeface="Arial" pitchFamily="34" charset="0"/>
                        <a:ea typeface="Calibri"/>
                        <a:cs typeface="Arial" pitchFamily="34" charset="0"/>
                      </a:endParaRPr>
                    </a:p>
                  </a:txBody>
                  <a:tcPr/>
                </a:tc>
                <a:tc>
                  <a:txBody>
                    <a:bodyPr/>
                    <a:lstStyle/>
                    <a:p>
                      <a:pPr marL="173355" indent="-57150" algn="just">
                        <a:lnSpc>
                          <a:spcPct val="107000"/>
                        </a:lnSpc>
                        <a:spcAft>
                          <a:spcPts val="0"/>
                        </a:spcAft>
                      </a:pPr>
                      <a:r>
                        <a:rPr lang="mn-MN" sz="1600">
                          <a:effectLst/>
                          <a:latin typeface="Arial" pitchFamily="34" charset="0"/>
                          <a:cs typeface="Arial" pitchFamily="34" charset="0"/>
                        </a:rPr>
                        <a:t>Сонгох эмийн бэлдмэл</a:t>
                      </a:r>
                      <a:endParaRPr lang="en-US" sz="1600">
                        <a:effectLst/>
                        <a:latin typeface="Arial" pitchFamily="34" charset="0"/>
                        <a:ea typeface="Calibri"/>
                        <a:cs typeface="Arial" pitchFamily="34" charset="0"/>
                      </a:endParaRPr>
                    </a:p>
                  </a:txBody>
                  <a:tcPr/>
                </a:tc>
                <a:tc>
                  <a:txBody>
                    <a:bodyPr/>
                    <a:lstStyle/>
                    <a:p>
                      <a:pPr marL="80010" algn="just">
                        <a:lnSpc>
                          <a:spcPct val="107000"/>
                        </a:lnSpc>
                        <a:spcAft>
                          <a:spcPts val="0"/>
                        </a:spcAft>
                      </a:pPr>
                      <a:r>
                        <a:rPr lang="mn-MN" sz="1600">
                          <a:effectLst/>
                          <a:latin typeface="Arial" pitchFamily="34" charset="0"/>
                          <a:cs typeface="Arial" pitchFamily="34" charset="0"/>
                        </a:rPr>
                        <a:t>Алтернатив сонголт</a:t>
                      </a:r>
                      <a:endParaRPr lang="en-US" sz="1600">
                        <a:effectLst/>
                        <a:latin typeface="Arial" pitchFamily="34" charset="0"/>
                        <a:ea typeface="Calibri"/>
                        <a:cs typeface="Arial" pitchFamily="34" charset="0"/>
                      </a:endParaRPr>
                    </a:p>
                  </a:txBody>
                  <a:tcPr/>
                </a:tc>
                <a:extLst>
                  <a:ext uri="{0D108BD9-81ED-4DB2-BD59-A6C34878D82A}">
                    <a16:rowId xmlns:a16="http://schemas.microsoft.com/office/drawing/2014/main" xmlns="" val="10000"/>
                  </a:ext>
                </a:extLst>
              </a:tr>
              <a:tr h="2445283">
                <a:tc>
                  <a:txBody>
                    <a:bodyPr/>
                    <a:lstStyle/>
                    <a:p>
                      <a:pPr marL="16510" algn="just">
                        <a:lnSpc>
                          <a:spcPct val="107000"/>
                        </a:lnSpc>
                        <a:spcAft>
                          <a:spcPts val="0"/>
                        </a:spcAft>
                      </a:pPr>
                      <a:r>
                        <a:rPr lang="mn-MN" sz="1600">
                          <a:effectLst/>
                          <a:latin typeface="Arial" pitchFamily="34" charset="0"/>
                          <a:cs typeface="Arial" pitchFamily="34" charset="0"/>
                        </a:rPr>
                        <a:t>Хүнд бус хэлбэрийн уушгины үрэвсэлтэй, хавсарсан эмгэггүй.  Сүүлийн 3 сарын хугацаанд антибиотик хэрэглээгүй. Хүндрэх эрсдэл багатай бүлэг</a:t>
                      </a:r>
                      <a:endParaRPr lang="en-US" sz="1600">
                        <a:effectLst/>
                        <a:latin typeface="Arial" pitchFamily="34" charset="0"/>
                        <a:ea typeface="Calibri"/>
                        <a:cs typeface="Arial" pitchFamily="34" charset="0"/>
                      </a:endParaRPr>
                    </a:p>
                  </a:txBody>
                  <a:tcPr/>
                </a:tc>
                <a:tc>
                  <a:txBody>
                    <a:bodyPr/>
                    <a:lstStyle/>
                    <a:p>
                      <a:pPr marL="137160" algn="just">
                        <a:lnSpc>
                          <a:spcPct val="107000"/>
                        </a:lnSpc>
                        <a:spcAft>
                          <a:spcPts val="0"/>
                        </a:spcAft>
                      </a:pPr>
                      <a:r>
                        <a:rPr lang="en-US" sz="1600" dirty="0" err="1">
                          <a:effectLst/>
                          <a:latin typeface="Arial" pitchFamily="34" charset="0"/>
                          <a:cs typeface="Arial" pitchFamily="34" charset="0"/>
                        </a:rPr>
                        <a:t>S.pneumoniae</a:t>
                      </a:r>
                      <a:r>
                        <a:rPr lang="en-US" sz="1600" dirty="0">
                          <a:effectLst/>
                          <a:latin typeface="Arial" pitchFamily="34" charset="0"/>
                          <a:cs typeface="Arial" pitchFamily="34" charset="0"/>
                        </a:rPr>
                        <a:t> </a:t>
                      </a:r>
                    </a:p>
                    <a:p>
                      <a:pPr marL="137160" algn="just">
                        <a:lnSpc>
                          <a:spcPct val="107000"/>
                        </a:lnSpc>
                        <a:spcAft>
                          <a:spcPts val="0"/>
                        </a:spcAft>
                      </a:pPr>
                      <a:r>
                        <a:rPr lang="en-US" sz="1600" dirty="0" err="1">
                          <a:effectLst/>
                          <a:latin typeface="Arial" pitchFamily="34" charset="0"/>
                          <a:cs typeface="Arial" pitchFamily="34" charset="0"/>
                        </a:rPr>
                        <a:t>M.pneumoniae</a:t>
                      </a:r>
                      <a:r>
                        <a:rPr lang="en-US" sz="1600" dirty="0">
                          <a:effectLst/>
                          <a:latin typeface="Arial" pitchFamily="34" charset="0"/>
                          <a:cs typeface="Arial" pitchFamily="34" charset="0"/>
                        </a:rPr>
                        <a:t> </a:t>
                      </a:r>
                    </a:p>
                    <a:p>
                      <a:pPr marL="137160" algn="just">
                        <a:lnSpc>
                          <a:spcPct val="107000"/>
                        </a:lnSpc>
                        <a:spcAft>
                          <a:spcPts val="0"/>
                        </a:spcAft>
                      </a:pPr>
                      <a:r>
                        <a:rPr lang="en-US" sz="1600" dirty="0" err="1">
                          <a:effectLst/>
                          <a:latin typeface="Arial" pitchFamily="34" charset="0"/>
                          <a:cs typeface="Arial" pitchFamily="34" charset="0"/>
                        </a:rPr>
                        <a:t>C.pneumoniae</a:t>
                      </a:r>
                      <a:r>
                        <a:rPr lang="en-US" sz="1600" dirty="0">
                          <a:effectLst/>
                          <a:latin typeface="Arial" pitchFamily="34" charset="0"/>
                          <a:cs typeface="Arial" pitchFamily="34" charset="0"/>
                        </a:rPr>
                        <a:t> </a:t>
                      </a:r>
                    </a:p>
                    <a:p>
                      <a:pPr marL="137160" algn="just">
                        <a:lnSpc>
                          <a:spcPct val="107000"/>
                        </a:lnSpc>
                        <a:spcAft>
                          <a:spcPts val="0"/>
                        </a:spcAft>
                      </a:pPr>
                      <a:r>
                        <a:rPr lang="en-US" sz="1600" dirty="0">
                          <a:effectLst/>
                          <a:latin typeface="Arial" pitchFamily="34" charset="0"/>
                          <a:cs typeface="Arial" pitchFamily="34" charset="0"/>
                        </a:rPr>
                        <a:t>H. </a:t>
                      </a:r>
                      <a:r>
                        <a:rPr lang="en-US" sz="1600" dirty="0" err="1">
                          <a:effectLst/>
                          <a:latin typeface="Arial" pitchFamily="34" charset="0"/>
                          <a:cs typeface="Arial" pitchFamily="34" charset="0"/>
                        </a:rPr>
                        <a:t>influenzae</a:t>
                      </a:r>
                      <a:r>
                        <a:rPr lang="en-US" sz="1600" dirty="0">
                          <a:effectLst/>
                          <a:latin typeface="Arial" pitchFamily="34" charset="0"/>
                          <a:cs typeface="Arial" pitchFamily="34" charset="0"/>
                        </a:rPr>
                        <a:t> </a:t>
                      </a:r>
                      <a:endParaRPr lang="en-US" sz="1600" dirty="0">
                        <a:effectLst/>
                        <a:latin typeface="Arial" pitchFamily="34" charset="0"/>
                        <a:ea typeface="Calibri"/>
                        <a:cs typeface="Arial" pitchFamily="34" charset="0"/>
                      </a:endParaRPr>
                    </a:p>
                  </a:txBody>
                  <a:tcPr/>
                </a:tc>
                <a:tc>
                  <a:txBody>
                    <a:bodyPr/>
                    <a:lstStyle/>
                    <a:p>
                      <a:pPr marL="173355" indent="-57150" algn="just">
                        <a:lnSpc>
                          <a:spcPct val="107000"/>
                        </a:lnSpc>
                        <a:spcAft>
                          <a:spcPts val="0"/>
                        </a:spcAft>
                      </a:pPr>
                      <a:r>
                        <a:rPr lang="mn-MN" sz="1600">
                          <a:effectLst/>
                          <a:latin typeface="Arial" pitchFamily="34" charset="0"/>
                          <a:cs typeface="Arial" pitchFamily="34" charset="0"/>
                        </a:rPr>
                        <a:t>Ампициллин булчинд болон судсанд тарих	</a:t>
                      </a:r>
                      <a:endParaRPr lang="en-US" sz="1600">
                        <a:effectLst/>
                        <a:latin typeface="Arial" pitchFamily="34" charset="0"/>
                        <a:ea typeface="Calibri"/>
                        <a:cs typeface="Arial" pitchFamily="34" charset="0"/>
                      </a:endParaRPr>
                    </a:p>
                  </a:txBody>
                  <a:tcPr/>
                </a:tc>
                <a:tc>
                  <a:txBody>
                    <a:bodyPr/>
                    <a:lstStyle/>
                    <a:p>
                      <a:pPr marL="80010" algn="just">
                        <a:lnSpc>
                          <a:spcPct val="107000"/>
                        </a:lnSpc>
                        <a:spcAft>
                          <a:spcPts val="0"/>
                        </a:spcAft>
                      </a:pPr>
                      <a:r>
                        <a:rPr lang="mn-MN" sz="1600">
                          <a:effectLst/>
                          <a:latin typeface="Arial" pitchFamily="34" charset="0"/>
                          <a:cs typeface="Arial" pitchFamily="34" charset="0"/>
                        </a:rPr>
                        <a:t>А</a:t>
                      </a:r>
                      <a:r>
                        <a:rPr lang="ru-RU" sz="1600">
                          <a:effectLst/>
                          <a:latin typeface="Arial" pitchFamily="34" charset="0"/>
                          <a:cs typeface="Arial" pitchFamily="34" charset="0"/>
                        </a:rPr>
                        <a:t>моксициллин/ клавуланат, амоксициллин/сульбактам, ампициллин/сульбактам) </a:t>
                      </a:r>
                      <a:r>
                        <a:rPr lang="mn-MN" sz="1600">
                          <a:effectLst/>
                          <a:latin typeface="Arial" pitchFamily="34" charset="0"/>
                          <a:cs typeface="Arial" pitchFamily="34" charset="0"/>
                        </a:rPr>
                        <a:t>булчинд болон судсанд тарих</a:t>
                      </a:r>
                      <a:endParaRPr lang="en-US" sz="1600">
                        <a:effectLst/>
                        <a:latin typeface="Arial" pitchFamily="34" charset="0"/>
                        <a:cs typeface="Arial" pitchFamily="34" charset="0"/>
                      </a:endParaRPr>
                    </a:p>
                    <a:p>
                      <a:pPr marL="80010" algn="just">
                        <a:lnSpc>
                          <a:spcPct val="107000"/>
                        </a:lnSpc>
                        <a:spcAft>
                          <a:spcPts val="0"/>
                        </a:spcAft>
                      </a:pPr>
                      <a:r>
                        <a:rPr lang="mn-MN" sz="1600">
                          <a:effectLst/>
                          <a:latin typeface="Arial" pitchFamily="34" charset="0"/>
                          <a:cs typeface="Arial" pitchFamily="34" charset="0"/>
                        </a:rPr>
                        <a:t>эсвэл</a:t>
                      </a:r>
                      <a:endParaRPr lang="en-US" sz="1600">
                        <a:effectLst/>
                        <a:latin typeface="Arial" pitchFamily="34" charset="0"/>
                        <a:cs typeface="Arial" pitchFamily="34" charset="0"/>
                      </a:endParaRPr>
                    </a:p>
                    <a:p>
                      <a:pPr marL="80010" algn="just">
                        <a:lnSpc>
                          <a:spcPct val="107000"/>
                        </a:lnSpc>
                        <a:spcAft>
                          <a:spcPts val="0"/>
                        </a:spcAft>
                      </a:pPr>
                      <a:r>
                        <a:rPr lang="mn-MN" sz="1600">
                          <a:effectLst/>
                          <a:latin typeface="Arial" pitchFamily="34" charset="0"/>
                          <a:cs typeface="Arial" pitchFamily="34" charset="0"/>
                        </a:rPr>
                        <a:t>Левофлоксацин, моксифлоксацин судсанд дуслаар</a:t>
                      </a:r>
                      <a:endParaRPr lang="en-US" sz="1600">
                        <a:effectLst/>
                        <a:latin typeface="Arial" pitchFamily="34" charset="0"/>
                        <a:ea typeface="Calibri"/>
                        <a:cs typeface="Arial" pitchFamily="34" charset="0"/>
                      </a:endParaRPr>
                    </a:p>
                  </a:txBody>
                  <a:tcPr/>
                </a:tc>
                <a:extLst>
                  <a:ext uri="{0D108BD9-81ED-4DB2-BD59-A6C34878D82A}">
                    <a16:rowId xmlns:a16="http://schemas.microsoft.com/office/drawing/2014/main" xmlns="" val="10001"/>
                  </a:ext>
                </a:extLst>
              </a:tr>
              <a:tr h="1944821">
                <a:tc>
                  <a:txBody>
                    <a:bodyPr/>
                    <a:lstStyle/>
                    <a:p>
                      <a:pPr marL="187960" algn="just">
                        <a:lnSpc>
                          <a:spcPct val="107000"/>
                        </a:lnSpc>
                        <a:spcAft>
                          <a:spcPts val="0"/>
                        </a:spcAft>
                      </a:pPr>
                      <a:r>
                        <a:rPr lang="mn-MN" sz="1600">
                          <a:effectLst/>
                          <a:latin typeface="Arial" pitchFamily="34" charset="0"/>
                          <a:cs typeface="Arial" pitchFamily="34" charset="0"/>
                        </a:rPr>
                        <a:t>Хүнд бус хэлбэрийн уушгины үрэвсэлтэй, хавсарсан эмгэгтэй Сүүлийн 3 сарын хугацаанд антибиотик хэрэглэсэн. Хүндрэх эрсдэл ихтэй бүлэг</a:t>
                      </a:r>
                      <a:endParaRPr lang="en-US" sz="1600">
                        <a:effectLst/>
                        <a:latin typeface="Arial" pitchFamily="34" charset="0"/>
                        <a:ea typeface="Calibri"/>
                        <a:cs typeface="Arial" pitchFamily="34" charset="0"/>
                      </a:endParaRPr>
                    </a:p>
                  </a:txBody>
                  <a:tcPr/>
                </a:tc>
                <a:tc>
                  <a:txBody>
                    <a:bodyPr/>
                    <a:lstStyle/>
                    <a:p>
                      <a:pPr marL="80010" algn="just">
                        <a:lnSpc>
                          <a:spcPct val="107000"/>
                        </a:lnSpc>
                        <a:spcAft>
                          <a:spcPts val="0"/>
                        </a:spcAft>
                      </a:pPr>
                      <a:r>
                        <a:rPr lang="en-US" sz="1600" dirty="0" err="1">
                          <a:effectLst/>
                          <a:latin typeface="Arial" pitchFamily="34" charset="0"/>
                          <a:cs typeface="Arial" pitchFamily="34" charset="0"/>
                        </a:rPr>
                        <a:t>S.pneumoniae</a:t>
                      </a:r>
                      <a:r>
                        <a:rPr lang="en-US" sz="1600" dirty="0">
                          <a:effectLst/>
                          <a:latin typeface="Arial" pitchFamily="34" charset="0"/>
                          <a:cs typeface="Arial" pitchFamily="34" charset="0"/>
                        </a:rPr>
                        <a:t> </a:t>
                      </a:r>
                    </a:p>
                    <a:p>
                      <a:pPr marL="80010" algn="just">
                        <a:lnSpc>
                          <a:spcPct val="107000"/>
                        </a:lnSpc>
                        <a:spcAft>
                          <a:spcPts val="0"/>
                        </a:spcAft>
                      </a:pPr>
                      <a:r>
                        <a:rPr lang="en-US" sz="1600" dirty="0">
                          <a:effectLst/>
                          <a:latin typeface="Arial" pitchFamily="34" charset="0"/>
                          <a:cs typeface="Arial" pitchFamily="34" charset="0"/>
                        </a:rPr>
                        <a:t>H. </a:t>
                      </a:r>
                      <a:r>
                        <a:rPr lang="en-US" sz="1600" dirty="0" err="1">
                          <a:effectLst/>
                          <a:latin typeface="Arial" pitchFamily="34" charset="0"/>
                          <a:cs typeface="Arial" pitchFamily="34" charset="0"/>
                        </a:rPr>
                        <a:t>influenzae</a:t>
                      </a:r>
                      <a:r>
                        <a:rPr lang="en-US" sz="1600" dirty="0">
                          <a:effectLst/>
                          <a:latin typeface="Arial" pitchFamily="34" charset="0"/>
                          <a:cs typeface="Arial" pitchFamily="34" charset="0"/>
                        </a:rPr>
                        <a:t> </a:t>
                      </a:r>
                    </a:p>
                    <a:p>
                      <a:pPr marL="80010" algn="just">
                        <a:lnSpc>
                          <a:spcPct val="107000"/>
                        </a:lnSpc>
                        <a:spcAft>
                          <a:spcPts val="0"/>
                        </a:spcAft>
                      </a:pPr>
                      <a:r>
                        <a:rPr lang="en-US" sz="1600" dirty="0" err="1">
                          <a:effectLst/>
                          <a:latin typeface="Arial" pitchFamily="34" charset="0"/>
                          <a:cs typeface="Arial" pitchFamily="34" charset="0"/>
                        </a:rPr>
                        <a:t>C.pneumoniae</a:t>
                      </a:r>
                      <a:r>
                        <a:rPr lang="en-US" sz="1600" dirty="0">
                          <a:effectLst/>
                          <a:latin typeface="Arial" pitchFamily="34" charset="0"/>
                          <a:cs typeface="Arial" pitchFamily="34" charset="0"/>
                        </a:rPr>
                        <a:t> </a:t>
                      </a:r>
                    </a:p>
                    <a:p>
                      <a:pPr marL="80010" algn="just">
                        <a:lnSpc>
                          <a:spcPct val="107000"/>
                        </a:lnSpc>
                        <a:spcAft>
                          <a:spcPts val="0"/>
                        </a:spcAft>
                      </a:pPr>
                      <a:r>
                        <a:rPr lang="en-US" sz="1600" dirty="0">
                          <a:effectLst/>
                          <a:latin typeface="Arial" pitchFamily="34" charset="0"/>
                          <a:cs typeface="Arial" pitchFamily="34" charset="0"/>
                        </a:rPr>
                        <a:t>S. </a:t>
                      </a:r>
                      <a:r>
                        <a:rPr lang="en-US" sz="1600" dirty="0" err="1">
                          <a:effectLst/>
                          <a:latin typeface="Arial" pitchFamily="34" charset="0"/>
                          <a:cs typeface="Arial" pitchFamily="34" charset="0"/>
                        </a:rPr>
                        <a:t>aureus</a:t>
                      </a:r>
                      <a:r>
                        <a:rPr lang="en-US" sz="1600" dirty="0">
                          <a:effectLst/>
                          <a:latin typeface="Arial" pitchFamily="34" charset="0"/>
                          <a:cs typeface="Arial" pitchFamily="34" charset="0"/>
                        </a:rPr>
                        <a:t> </a:t>
                      </a:r>
                    </a:p>
                    <a:p>
                      <a:pPr marL="80010" algn="just">
                        <a:lnSpc>
                          <a:spcPct val="107000"/>
                        </a:lnSpc>
                        <a:spcAft>
                          <a:spcPts val="0"/>
                        </a:spcAft>
                      </a:pPr>
                      <a:r>
                        <a:rPr lang="en-US" sz="1600" dirty="0" err="1">
                          <a:effectLst/>
                          <a:latin typeface="Arial" pitchFamily="34" charset="0"/>
                          <a:cs typeface="Arial" pitchFamily="34" charset="0"/>
                        </a:rPr>
                        <a:t>Enterobacterales</a:t>
                      </a:r>
                      <a:r>
                        <a:rPr lang="en-US" sz="1600" dirty="0">
                          <a:effectLst/>
                          <a:latin typeface="Arial" pitchFamily="34" charset="0"/>
                          <a:cs typeface="Arial" pitchFamily="34" charset="0"/>
                        </a:rPr>
                        <a:t> 	</a:t>
                      </a:r>
                      <a:endParaRPr lang="en-US" sz="1600" dirty="0">
                        <a:effectLst/>
                        <a:latin typeface="Arial" pitchFamily="34" charset="0"/>
                        <a:ea typeface="Calibri"/>
                        <a:cs typeface="Arial" pitchFamily="34" charset="0"/>
                      </a:endParaRPr>
                    </a:p>
                  </a:txBody>
                  <a:tcPr/>
                </a:tc>
                <a:tc gridSpan="2">
                  <a:txBody>
                    <a:bodyPr/>
                    <a:lstStyle/>
                    <a:p>
                      <a:pPr marL="194310" algn="just">
                        <a:lnSpc>
                          <a:spcPct val="107000"/>
                        </a:lnSpc>
                        <a:spcAft>
                          <a:spcPts val="0"/>
                        </a:spcAft>
                      </a:pPr>
                      <a:r>
                        <a:rPr lang="mn-MN" sz="1600" dirty="0">
                          <a:effectLst/>
                          <a:latin typeface="Arial" pitchFamily="34" charset="0"/>
                          <a:cs typeface="Arial" pitchFamily="34" charset="0"/>
                        </a:rPr>
                        <a:t>А</a:t>
                      </a:r>
                      <a:r>
                        <a:rPr lang="ru-RU" sz="1600" dirty="0">
                          <a:effectLst/>
                          <a:latin typeface="Arial" pitchFamily="34" charset="0"/>
                          <a:cs typeface="Arial" pitchFamily="34" charset="0"/>
                        </a:rPr>
                        <a:t>моксициллин/ клавуланат, амоксициллин/сульбактам, ампициллин/сульбактам </a:t>
                      </a:r>
                      <a:r>
                        <a:rPr lang="mn-MN" sz="1600" dirty="0">
                          <a:effectLst/>
                          <a:latin typeface="Arial" pitchFamily="34" charset="0"/>
                          <a:cs typeface="Arial" pitchFamily="34" charset="0"/>
                        </a:rPr>
                        <a:t>бул чин болон судсаар</a:t>
                      </a:r>
                      <a:r>
                        <a:rPr lang="mn-MN" sz="1600" baseline="0" dirty="0">
                          <a:effectLst/>
                          <a:latin typeface="Arial" pitchFamily="34" charset="0"/>
                          <a:cs typeface="Arial" pitchFamily="34" charset="0"/>
                        </a:rPr>
                        <a:t> </a:t>
                      </a:r>
                      <a:r>
                        <a:rPr lang="mn-MN" sz="1600" dirty="0">
                          <a:effectLst/>
                          <a:latin typeface="Arial" pitchFamily="34" charset="0"/>
                          <a:cs typeface="Arial" pitchFamily="34" charset="0"/>
                        </a:rPr>
                        <a:t>эсвэл </a:t>
                      </a:r>
                      <a:r>
                        <a:rPr lang="ru-RU" sz="1600" dirty="0">
                          <a:effectLst/>
                          <a:latin typeface="Arial" pitchFamily="34" charset="0"/>
                          <a:cs typeface="Arial" pitchFamily="34" charset="0"/>
                        </a:rPr>
                        <a:t>ЦС III </a:t>
                      </a:r>
                      <a:r>
                        <a:rPr lang="mn-MN" sz="1600" dirty="0">
                          <a:effectLst/>
                          <a:latin typeface="Arial" pitchFamily="34" charset="0"/>
                          <a:cs typeface="Arial" pitchFamily="34" charset="0"/>
                        </a:rPr>
                        <a:t>эгнээ</a:t>
                      </a:r>
                      <a:r>
                        <a:rPr lang="ru-RU" sz="1600" dirty="0">
                          <a:effectLst/>
                          <a:latin typeface="Arial" pitchFamily="34" charset="0"/>
                          <a:cs typeface="Arial" pitchFamily="34" charset="0"/>
                        </a:rPr>
                        <a:t> (цефотаксим, цефтриаксон) </a:t>
                      </a:r>
                      <a:r>
                        <a:rPr lang="mn-MN" sz="1600" dirty="0">
                          <a:effectLst/>
                          <a:latin typeface="Arial" pitchFamily="34" charset="0"/>
                          <a:cs typeface="Arial" pitchFamily="34" charset="0"/>
                        </a:rPr>
                        <a:t>бул чин болон судсаар</a:t>
                      </a:r>
                      <a:endParaRPr lang="en-US" sz="1600" dirty="0">
                        <a:effectLst/>
                        <a:latin typeface="Arial" pitchFamily="34" charset="0"/>
                        <a:cs typeface="Arial" pitchFamily="34" charset="0"/>
                      </a:endParaRPr>
                    </a:p>
                    <a:p>
                      <a:pPr marL="194310" algn="just">
                        <a:lnSpc>
                          <a:spcPct val="107000"/>
                        </a:lnSpc>
                        <a:spcAft>
                          <a:spcPts val="0"/>
                        </a:spcAft>
                      </a:pPr>
                      <a:r>
                        <a:rPr lang="mn-MN" sz="1600" dirty="0">
                          <a:effectLst/>
                          <a:latin typeface="Arial" pitchFamily="34" charset="0"/>
                          <a:cs typeface="Arial" pitchFamily="34" charset="0"/>
                        </a:rPr>
                        <a:t>эсвэл РХ (левофлоксацин, моксифлоксацин) в/в </a:t>
                      </a:r>
                      <a:endParaRPr lang="en-US" sz="1600" dirty="0">
                        <a:effectLst/>
                        <a:latin typeface="Arial" pitchFamily="34" charset="0"/>
                        <a:ea typeface="Calibri"/>
                        <a:cs typeface="Arial" pitchFamily="34" charset="0"/>
                      </a:endParaRPr>
                    </a:p>
                  </a:txBody>
                  <a:tcPr/>
                </a:tc>
                <a:tc hMerge="1">
                  <a:txBody>
                    <a:bodyPr/>
                    <a:lstStyle/>
                    <a:p>
                      <a:endParaRPr lang="mn-Mong-CN"/>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623867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762000"/>
            <a:ext cx="8382000" cy="5791200"/>
          </a:xfrm>
        </p:spPr>
        <p:txBody>
          <a:bodyPr>
            <a:normAutofit lnSpcReduction="10000"/>
          </a:bodyPr>
          <a:lstStyle/>
          <a:p>
            <a:pPr marL="514350" indent="-514350" algn="just" eaLnBrk="1" hangingPunct="1">
              <a:buFont typeface="Arial" charset="0"/>
              <a:buNone/>
              <a:defRPr/>
            </a:pPr>
            <a:r>
              <a:rPr lang="mn-MN" sz="2800" dirty="0">
                <a:solidFill>
                  <a:schemeClr val="tx1"/>
                </a:solidFill>
                <a:latin typeface="Arial" pitchFamily="34" charset="0"/>
                <a:cs typeface="Arial" pitchFamily="34" charset="0"/>
              </a:rPr>
              <a:t>Хүмүүст өвчлөл үүсгэгч 7 төрлийн вирүсийг илрүүлээд байна.   </a:t>
            </a:r>
          </a:p>
          <a:p>
            <a:pPr marL="514350" indent="-514350" algn="just" eaLnBrk="1" hangingPunct="1">
              <a:buFont typeface="Arial" charset="0"/>
              <a:buAutoNum type="arabicPeriod"/>
              <a:defRPr/>
            </a:pPr>
            <a:r>
              <a:rPr lang="mn-MN" sz="2800" dirty="0">
                <a:solidFill>
                  <a:schemeClr val="tx1"/>
                </a:solidFill>
                <a:latin typeface="Arial" pitchFamily="34" charset="0"/>
                <a:cs typeface="Arial" pitchFamily="34" charset="0"/>
              </a:rPr>
              <a:t>Н</a:t>
            </a:r>
            <a:r>
              <a:rPr lang="en-US" sz="2800" dirty="0" err="1">
                <a:solidFill>
                  <a:schemeClr val="tx1"/>
                </a:solidFill>
                <a:latin typeface="Arial" pitchFamily="34" charset="0"/>
                <a:cs typeface="Arial" pitchFamily="34" charset="0"/>
              </a:rPr>
              <a:t>uman</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coronavirus</a:t>
            </a:r>
            <a:r>
              <a:rPr lang="en-US" sz="2800" dirty="0">
                <a:solidFill>
                  <a:schemeClr val="tx1"/>
                </a:solidFill>
                <a:latin typeface="Arial" pitchFamily="34" charset="0"/>
                <a:cs typeface="Arial" pitchFamily="34" charset="0"/>
              </a:rPr>
              <a:t> 229E</a:t>
            </a:r>
            <a:r>
              <a:rPr lang="mn-MN" sz="2800" dirty="0">
                <a:solidFill>
                  <a:schemeClr val="tx1"/>
                </a:solidFill>
                <a:latin typeface="Arial" pitchFamily="34" charset="0"/>
                <a:cs typeface="Arial" pitchFamily="34" charset="0"/>
              </a:rPr>
              <a:t> - </a:t>
            </a:r>
            <a:r>
              <a:rPr lang="en-US" sz="2800" dirty="0">
                <a:solidFill>
                  <a:schemeClr val="tx1"/>
                </a:solidFill>
                <a:latin typeface="Arial" pitchFamily="34" charset="0"/>
                <a:cs typeface="Arial" pitchFamily="34" charset="0"/>
              </a:rPr>
              <a:t>HCoV-229E</a:t>
            </a:r>
            <a:r>
              <a:rPr lang="mn-MN"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a:t>
            </a:r>
            <a:r>
              <a:rPr lang="mn-MN" sz="2800" dirty="0">
                <a:solidFill>
                  <a:schemeClr val="tx1"/>
                </a:solidFill>
                <a:latin typeface="Arial" pitchFamily="34" charset="0"/>
                <a:cs typeface="Arial" pitchFamily="34" charset="0"/>
              </a:rPr>
              <a:t>1960он</a:t>
            </a:r>
            <a:r>
              <a:rPr lang="en-US" sz="2800" dirty="0">
                <a:solidFill>
                  <a:schemeClr val="tx1"/>
                </a:solidFill>
                <a:latin typeface="Arial" pitchFamily="34" charset="0"/>
                <a:cs typeface="Arial" pitchFamily="34" charset="0"/>
              </a:rPr>
              <a:t>)</a:t>
            </a:r>
            <a:endParaRPr lang="mn-MN" sz="2800" dirty="0">
              <a:solidFill>
                <a:schemeClr val="tx1"/>
              </a:solidFill>
              <a:latin typeface="Arial" pitchFamily="34" charset="0"/>
              <a:cs typeface="Arial" pitchFamily="34" charset="0"/>
            </a:endParaRPr>
          </a:p>
          <a:p>
            <a:pPr marL="514350" indent="-514350" algn="just" eaLnBrk="1" hangingPunct="1">
              <a:buFont typeface="Arial" charset="0"/>
              <a:buAutoNum type="arabicPeriod"/>
              <a:defRPr/>
            </a:pPr>
            <a:r>
              <a:rPr lang="mn-MN" sz="2800" dirty="0">
                <a:solidFill>
                  <a:schemeClr val="tx1"/>
                </a:solidFill>
                <a:latin typeface="Arial" pitchFamily="34" charset="0"/>
                <a:cs typeface="Arial" pitchFamily="34" charset="0"/>
              </a:rPr>
              <a:t>Н</a:t>
            </a:r>
            <a:r>
              <a:rPr lang="en-US" sz="2800" dirty="0" err="1">
                <a:solidFill>
                  <a:schemeClr val="tx1"/>
                </a:solidFill>
                <a:latin typeface="Arial" pitchFamily="34" charset="0"/>
                <a:cs typeface="Arial" pitchFamily="34" charset="0"/>
              </a:rPr>
              <a:t>uman</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coronavirus</a:t>
            </a:r>
            <a:r>
              <a:rPr lang="en-US" sz="2800" dirty="0">
                <a:solidFill>
                  <a:schemeClr val="tx1"/>
                </a:solidFill>
                <a:latin typeface="Arial" pitchFamily="34" charset="0"/>
                <a:cs typeface="Arial" pitchFamily="34" charset="0"/>
              </a:rPr>
              <a:t> OC43</a:t>
            </a:r>
            <a:r>
              <a:rPr lang="mn-MN"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HCoV-OC43</a:t>
            </a:r>
            <a:r>
              <a:rPr lang="mn-MN"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a:t>
            </a:r>
            <a:r>
              <a:rPr lang="mn-MN" sz="2800" dirty="0">
                <a:solidFill>
                  <a:schemeClr val="tx1"/>
                </a:solidFill>
                <a:latin typeface="Arial" pitchFamily="34" charset="0"/>
                <a:cs typeface="Arial" pitchFamily="34" charset="0"/>
              </a:rPr>
              <a:t>1960он</a:t>
            </a:r>
            <a:r>
              <a:rPr lang="en-US" sz="2800" dirty="0">
                <a:solidFill>
                  <a:schemeClr val="tx1"/>
                </a:solidFill>
                <a:latin typeface="Arial" pitchFamily="34" charset="0"/>
                <a:cs typeface="Arial" pitchFamily="34" charset="0"/>
              </a:rPr>
              <a:t>)</a:t>
            </a:r>
            <a:endParaRPr lang="mn-MN" sz="2800" dirty="0">
              <a:solidFill>
                <a:schemeClr val="tx1"/>
              </a:solidFill>
              <a:latin typeface="Arial" pitchFamily="34" charset="0"/>
              <a:cs typeface="Arial" pitchFamily="34" charset="0"/>
            </a:endParaRPr>
          </a:p>
          <a:p>
            <a:pPr marL="514350" indent="-514350" algn="just" eaLnBrk="1" hangingPunct="1">
              <a:buFont typeface="Arial" charset="0"/>
              <a:buAutoNum type="arabicPeriod"/>
              <a:defRPr/>
            </a:pPr>
            <a:r>
              <a:rPr lang="en-US" sz="2800" dirty="0">
                <a:solidFill>
                  <a:schemeClr val="tx1"/>
                </a:solidFill>
                <a:latin typeface="Arial" pitchFamily="34" charset="0"/>
                <a:cs typeface="Arial" pitchFamily="34" charset="0"/>
                <a:hlinkClick r:id="rId2" tooltip="SARS-CoV"/>
              </a:rPr>
              <a:t>SARS-</a:t>
            </a:r>
            <a:r>
              <a:rPr lang="en-US" sz="2800" dirty="0" err="1">
                <a:solidFill>
                  <a:schemeClr val="tx1"/>
                </a:solidFill>
                <a:latin typeface="Arial" pitchFamily="34" charset="0"/>
                <a:cs typeface="Arial" pitchFamily="34" charset="0"/>
                <a:hlinkClick r:id="rId2" tooltip="SARS-CoV"/>
              </a:rPr>
              <a:t>CoV</a:t>
            </a:r>
            <a:r>
              <a:rPr lang="mn-MN"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a:t>
            </a:r>
            <a:r>
              <a:rPr lang="mn-MN" sz="2800" dirty="0">
                <a:solidFill>
                  <a:schemeClr val="tx1"/>
                </a:solidFill>
                <a:latin typeface="Arial" pitchFamily="34" charset="0"/>
                <a:cs typeface="Arial" pitchFamily="34" charset="0"/>
              </a:rPr>
              <a:t>2002</a:t>
            </a:r>
            <a:r>
              <a:rPr lang="en-US" sz="2800" dirty="0">
                <a:solidFill>
                  <a:schemeClr val="tx1"/>
                </a:solidFill>
                <a:latin typeface="Arial" pitchFamily="34" charset="0"/>
                <a:cs typeface="Arial" pitchFamily="34" charset="0"/>
              </a:rPr>
              <a:t>) </a:t>
            </a:r>
            <a:r>
              <a:rPr lang="mn-MN" sz="2800" dirty="0">
                <a:solidFill>
                  <a:schemeClr val="tx1"/>
                </a:solidFill>
                <a:latin typeface="Arial" pitchFamily="34" charset="0"/>
                <a:cs typeface="Arial" pitchFamily="34" charset="0"/>
              </a:rPr>
              <a:t>АЦХаХ</a:t>
            </a:r>
          </a:p>
          <a:p>
            <a:pPr marL="514350" indent="-514350" algn="just" eaLnBrk="1" hangingPunct="1">
              <a:buFont typeface="Arial" charset="0"/>
              <a:buAutoNum type="arabicPeriod"/>
              <a:defRPr/>
            </a:pPr>
            <a:r>
              <a:rPr lang="en-US" sz="2800" dirty="0">
                <a:solidFill>
                  <a:schemeClr val="tx1"/>
                </a:solidFill>
                <a:latin typeface="Arial" pitchFamily="34" charset="0"/>
                <a:cs typeface="Arial" pitchFamily="34" charset="0"/>
              </a:rPr>
              <a:t>NL63, NL, </a:t>
            </a:r>
            <a:r>
              <a:rPr lang="mn-MN" sz="2800" dirty="0">
                <a:solidFill>
                  <a:schemeClr val="tx1"/>
                </a:solidFill>
                <a:latin typeface="Arial" pitchFamily="34" charset="0"/>
                <a:cs typeface="Arial" pitchFamily="34" charset="0"/>
              </a:rPr>
              <a:t> буюу </a:t>
            </a:r>
            <a:r>
              <a:rPr lang="en-US" sz="2800" dirty="0">
                <a:solidFill>
                  <a:schemeClr val="tx1"/>
                </a:solidFill>
                <a:latin typeface="Arial" pitchFamily="34" charset="0"/>
                <a:cs typeface="Arial" pitchFamily="34" charset="0"/>
              </a:rPr>
              <a:t>New Haven </a:t>
            </a:r>
            <a:r>
              <a:rPr lang="en-US" sz="2800" dirty="0" err="1">
                <a:solidFill>
                  <a:schemeClr val="tx1"/>
                </a:solidFill>
                <a:latin typeface="Arial" pitchFamily="34" charset="0"/>
                <a:cs typeface="Arial" pitchFamily="34" charset="0"/>
              </a:rPr>
              <a:t>coronavirus</a:t>
            </a:r>
            <a:r>
              <a:rPr lang="mn-MN"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a:t>
            </a:r>
            <a:r>
              <a:rPr lang="mn-MN" sz="2800" dirty="0">
                <a:solidFill>
                  <a:schemeClr val="tx1"/>
                </a:solidFill>
                <a:latin typeface="Arial" pitchFamily="34" charset="0"/>
                <a:cs typeface="Arial" pitchFamily="34" charset="0"/>
              </a:rPr>
              <a:t>2004</a:t>
            </a:r>
            <a:r>
              <a:rPr lang="en-US" sz="2800" dirty="0">
                <a:solidFill>
                  <a:schemeClr val="tx1"/>
                </a:solidFill>
                <a:latin typeface="Arial" pitchFamily="34" charset="0"/>
                <a:cs typeface="Arial" pitchFamily="34" charset="0"/>
              </a:rPr>
              <a:t>)</a:t>
            </a:r>
            <a:endParaRPr lang="mn-MN" sz="2800" dirty="0">
              <a:solidFill>
                <a:schemeClr val="tx1"/>
              </a:solidFill>
              <a:latin typeface="Arial" pitchFamily="34" charset="0"/>
              <a:cs typeface="Arial" pitchFamily="34" charset="0"/>
            </a:endParaRPr>
          </a:p>
          <a:p>
            <a:pPr marL="514350" indent="-514350" algn="just" eaLnBrk="1" hangingPunct="1">
              <a:buFont typeface="Arial" charset="0"/>
              <a:buAutoNum type="arabicPeriod"/>
              <a:defRPr/>
            </a:pPr>
            <a:r>
              <a:rPr lang="en-US" sz="2800" dirty="0">
                <a:solidFill>
                  <a:schemeClr val="tx1"/>
                </a:solidFill>
                <a:latin typeface="Arial" pitchFamily="34" charset="0"/>
                <a:cs typeface="Arial" pitchFamily="34" charset="0"/>
              </a:rPr>
              <a:t>Human </a:t>
            </a:r>
            <a:r>
              <a:rPr lang="en-US" sz="2800" dirty="0" err="1">
                <a:solidFill>
                  <a:schemeClr val="tx1"/>
                </a:solidFill>
                <a:latin typeface="Arial" pitchFamily="34" charset="0"/>
                <a:cs typeface="Arial" pitchFamily="34" charset="0"/>
              </a:rPr>
              <a:t>coronavirus</a:t>
            </a:r>
            <a:r>
              <a:rPr lang="en-US" sz="2800" dirty="0">
                <a:solidFill>
                  <a:schemeClr val="tx1"/>
                </a:solidFill>
                <a:latin typeface="Arial" pitchFamily="34" charset="0"/>
                <a:cs typeface="Arial" pitchFamily="34" charset="0"/>
              </a:rPr>
              <a:t> HKU1 (HCoV-HKU1)</a:t>
            </a:r>
            <a:r>
              <a:rPr lang="mn-MN"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a:t>
            </a:r>
            <a:r>
              <a:rPr lang="mn-MN" sz="2800" dirty="0">
                <a:solidFill>
                  <a:schemeClr val="tx1"/>
                </a:solidFill>
                <a:latin typeface="Arial" pitchFamily="34" charset="0"/>
                <a:cs typeface="Arial" pitchFamily="34" charset="0"/>
              </a:rPr>
              <a:t>2005</a:t>
            </a:r>
            <a:r>
              <a:rPr lang="en-US" sz="2800" dirty="0">
                <a:solidFill>
                  <a:schemeClr val="tx1"/>
                </a:solidFill>
                <a:latin typeface="Arial" pitchFamily="34" charset="0"/>
                <a:cs typeface="Arial" pitchFamily="34" charset="0"/>
              </a:rPr>
              <a:t>, Hong Kong)</a:t>
            </a:r>
          </a:p>
          <a:p>
            <a:pPr marL="514350" indent="-514350" algn="just" eaLnBrk="1" hangingPunct="1">
              <a:buFont typeface="Arial" charset="0"/>
              <a:buAutoNum type="arabicPeriod"/>
              <a:defRPr/>
            </a:pPr>
            <a:r>
              <a:rPr lang="en-US" sz="2800" dirty="0">
                <a:solidFill>
                  <a:schemeClr val="tx1"/>
                </a:solidFill>
                <a:latin typeface="Arial" pitchFamily="34" charset="0"/>
                <a:cs typeface="Arial" pitchFamily="34" charset="0"/>
                <a:hlinkClick r:id="rId3" tooltip="Middle East respiratory syndrome coronavirus"/>
              </a:rPr>
              <a:t>Middle East respiratory syndrome coronavirus</a:t>
            </a:r>
            <a:r>
              <a:rPr lang="en-US" sz="2800" dirty="0">
                <a:solidFill>
                  <a:schemeClr val="tx1"/>
                </a:solidFill>
                <a:latin typeface="Arial" pitchFamily="34" charset="0"/>
                <a:cs typeface="Arial" pitchFamily="34" charset="0"/>
              </a:rPr>
              <a:t> (MERS-</a:t>
            </a:r>
            <a:r>
              <a:rPr lang="en-US" sz="2800" dirty="0" err="1">
                <a:solidFill>
                  <a:schemeClr val="tx1"/>
                </a:solidFill>
                <a:latin typeface="Arial" pitchFamily="34" charset="0"/>
                <a:cs typeface="Arial" pitchFamily="34" charset="0"/>
              </a:rPr>
              <a:t>CoV</a:t>
            </a:r>
            <a:r>
              <a:rPr lang="en-US" sz="2800" dirty="0">
                <a:solidFill>
                  <a:schemeClr val="tx1"/>
                </a:solidFill>
                <a:latin typeface="Arial" pitchFamily="34" charset="0"/>
                <a:cs typeface="Arial" pitchFamily="34" charset="0"/>
              </a:rPr>
              <a:t>) 2012-</a:t>
            </a:r>
          </a:p>
          <a:p>
            <a:pPr marL="514350" indent="-514350" algn="just" eaLnBrk="1" hangingPunct="1">
              <a:buFont typeface="Arial" charset="0"/>
              <a:buAutoNum type="arabicPeriod"/>
              <a:defRPr/>
            </a:pPr>
            <a:r>
              <a:rPr lang="en-US" sz="2800" dirty="0">
                <a:solidFill>
                  <a:schemeClr val="tx1"/>
                </a:solidFill>
                <a:latin typeface="Arial" pitchFamily="34" charset="0"/>
                <a:cs typeface="Arial" pitchFamily="34" charset="0"/>
              </a:rPr>
              <a:t>2019 Novel Coronavirus (COVID-19)</a:t>
            </a:r>
          </a:p>
          <a:p>
            <a:pPr marL="514350" indent="-514350" algn="just" eaLnBrk="1" hangingPunct="1">
              <a:buFont typeface="Arial" charset="0"/>
              <a:buAutoNum type="arabicPeriod"/>
              <a:defRPr/>
            </a:pPr>
            <a:endParaRPr lang="en-US" sz="2800" dirty="0">
              <a:solidFill>
                <a:schemeClr val="tx1"/>
              </a:solidFill>
              <a:latin typeface="Arial" pitchFamily="34" charset="0"/>
              <a:cs typeface="Arial" pitchFamily="34" charset="0"/>
            </a:endParaRPr>
          </a:p>
          <a:p>
            <a:pPr marL="514350" indent="-514350" algn="just" eaLnBrk="1" hangingPunct="1">
              <a:buFont typeface="Arial" charset="0"/>
              <a:buAutoNum type="arabicPeriod"/>
              <a:defRPr/>
            </a:pPr>
            <a:endParaRPr lang="mn-MN" sz="2800" dirty="0">
              <a:solidFill>
                <a:schemeClr val="tx1"/>
              </a:solidFill>
              <a:latin typeface="Arial" pitchFamily="34" charset="0"/>
              <a:cs typeface="Arial" pitchFamily="34" charset="0"/>
            </a:endParaRPr>
          </a:p>
          <a:p>
            <a:pPr marL="514350" indent="-514350" algn="just" eaLnBrk="1" hangingPunct="1">
              <a:buFont typeface="Arial" charset="0"/>
              <a:buAutoNum type="arabicPeriod"/>
              <a:defRPr/>
            </a:pPr>
            <a:endParaRPr lang="mn-MN" sz="2800" dirty="0">
              <a:solidFill>
                <a:schemeClr val="tx1"/>
              </a:solidFill>
              <a:latin typeface="Arial" pitchFamily="34" charset="0"/>
              <a:cs typeface="Arial" pitchFamily="34" charset="0"/>
            </a:endParaRPr>
          </a:p>
          <a:p>
            <a:pPr eaLnBrk="1" hangingPunct="1">
              <a:buFont typeface="Arial" charset="0"/>
              <a:buNone/>
              <a:defRPr/>
            </a:pPr>
            <a:endParaRPr lang="mn-MN" sz="2800" dirty="0">
              <a:solidFill>
                <a:schemeClr val="tx1"/>
              </a:solidFill>
              <a:latin typeface="Arial" pitchFamily="34" charset="0"/>
              <a:cs typeface="Arial" pitchFamily="34" charset="0"/>
            </a:endParaRPr>
          </a:p>
          <a:p>
            <a:pPr eaLnBrk="1" hangingPunct="1">
              <a:buFont typeface="Arial" charset="0"/>
              <a:buNone/>
              <a:defRPr/>
            </a:pPr>
            <a:endParaRPr lang="mn-MN" sz="2800" dirty="0">
              <a:solidFill>
                <a:schemeClr val="tx1"/>
              </a:solidFill>
              <a:latin typeface="Arial" pitchFamily="34" charset="0"/>
              <a:cs typeface="Arial" pitchFamily="34" charset="0"/>
            </a:endParaRPr>
          </a:p>
          <a:p>
            <a:pPr eaLnBrk="1" hangingPunct="1">
              <a:buFont typeface="Arial" charset="0"/>
              <a:buNone/>
              <a:defRPr/>
            </a:pPr>
            <a:endParaRPr lang="mn-MN" sz="2800" dirty="0">
              <a:solidFill>
                <a:schemeClr val="tx1"/>
              </a:solidFill>
              <a:latin typeface="Arial" pitchFamily="34" charset="0"/>
              <a:cs typeface="Arial" pitchFamily="34" charset="0"/>
            </a:endParaRPr>
          </a:p>
          <a:p>
            <a:pPr eaLnBrk="1" hangingPunct="1">
              <a:buFont typeface="Arial" charset="0"/>
              <a:buNone/>
              <a:defRPr/>
            </a:pPr>
            <a:endParaRPr lang="en-US"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4150473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1"/>
            <a:ext cx="7924800" cy="457200"/>
          </a:xfrm>
        </p:spPr>
        <p:txBody>
          <a:bodyPr>
            <a:noAutofit/>
          </a:bodyPr>
          <a:lstStyle/>
          <a:p>
            <a:r>
              <a:rPr lang="mn-MN" sz="2000" u="sng" dirty="0">
                <a:latin typeface="Arial" pitchFamily="34" charset="0"/>
                <a:cs typeface="Arial" pitchFamily="34" charset="0"/>
              </a:rPr>
              <a:t>Үүсгэгч нянг тодорхойлсон тохиолдолд сонгох антибиотик эмчилгээ:</a:t>
            </a:r>
            <a:r>
              <a:rPr lang="en-US" sz="2000" dirty="0">
                <a:latin typeface="Arial" pitchFamily="34" charset="0"/>
                <a:cs typeface="Arial" pitchFamily="34" charset="0"/>
              </a:rPr>
              <a:t/>
            </a:r>
            <a:br>
              <a:rPr lang="en-US" sz="2000" dirty="0">
                <a:latin typeface="Arial" pitchFamily="34" charset="0"/>
                <a:cs typeface="Arial" pitchFamily="34" charset="0"/>
              </a:rPr>
            </a:br>
            <a:endParaRPr lang="mn-Mong-CN" sz="2000" dirty="0">
              <a:latin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536368209"/>
              </p:ext>
            </p:extLst>
          </p:nvPr>
        </p:nvGraphicFramePr>
        <p:xfrm>
          <a:off x="304800" y="838200"/>
          <a:ext cx="8610599" cy="5871798"/>
        </p:xfrm>
        <a:graphic>
          <a:graphicData uri="http://schemas.openxmlformats.org/drawingml/2006/table">
            <a:tbl>
              <a:tblPr firstRow="1" bandRow="1">
                <a:tableStyleId>{5C22544A-7EE6-4342-B048-85BDC9FD1C3A}</a:tableStyleId>
              </a:tblPr>
              <a:tblGrid>
                <a:gridCol w="2190415">
                  <a:extLst>
                    <a:ext uri="{9D8B030D-6E8A-4147-A177-3AD203B41FA5}">
                      <a16:colId xmlns:a16="http://schemas.microsoft.com/office/drawing/2014/main" xmlns="" val="20000"/>
                    </a:ext>
                  </a:extLst>
                </a:gridCol>
                <a:gridCol w="3676985">
                  <a:extLst>
                    <a:ext uri="{9D8B030D-6E8A-4147-A177-3AD203B41FA5}">
                      <a16:colId xmlns:a16="http://schemas.microsoft.com/office/drawing/2014/main" xmlns="" val="20001"/>
                    </a:ext>
                  </a:extLst>
                </a:gridCol>
                <a:gridCol w="2743199">
                  <a:extLst>
                    <a:ext uri="{9D8B030D-6E8A-4147-A177-3AD203B41FA5}">
                      <a16:colId xmlns:a16="http://schemas.microsoft.com/office/drawing/2014/main" xmlns="" val="20002"/>
                    </a:ext>
                  </a:extLst>
                </a:gridCol>
              </a:tblGrid>
              <a:tr h="387819">
                <a:tc>
                  <a:txBody>
                    <a:bodyPr/>
                    <a:lstStyle/>
                    <a:p>
                      <a:pPr marL="137160" algn="just">
                        <a:lnSpc>
                          <a:spcPct val="107000"/>
                        </a:lnSpc>
                        <a:spcAft>
                          <a:spcPts val="0"/>
                        </a:spcAft>
                      </a:pPr>
                      <a:r>
                        <a:rPr lang="mn-MN" sz="1200" dirty="0">
                          <a:effectLst/>
                          <a:latin typeface="Arial" pitchFamily="34" charset="0"/>
                          <a:cs typeface="Arial" pitchFamily="34" charset="0"/>
                        </a:rPr>
                        <a:t>Үүсгэгч</a:t>
                      </a:r>
                      <a:endParaRPr lang="en-US" sz="1200" dirty="0">
                        <a:effectLst/>
                        <a:latin typeface="Arial" pitchFamily="34" charset="0"/>
                        <a:ea typeface="Calibri"/>
                        <a:cs typeface="Arial" pitchFamily="34" charset="0"/>
                      </a:endParaRPr>
                    </a:p>
                  </a:txBody>
                  <a:tcPr marL="66629" marR="66629" marT="33315" marB="33315"/>
                </a:tc>
                <a:tc>
                  <a:txBody>
                    <a:bodyPr/>
                    <a:lstStyle/>
                    <a:p>
                      <a:pPr marL="137160" algn="just">
                        <a:lnSpc>
                          <a:spcPct val="107000"/>
                        </a:lnSpc>
                        <a:spcAft>
                          <a:spcPts val="0"/>
                        </a:spcAft>
                      </a:pPr>
                      <a:r>
                        <a:rPr lang="mn-MN" sz="1200">
                          <a:effectLst/>
                          <a:latin typeface="Arial" pitchFamily="34" charset="0"/>
                          <a:cs typeface="Arial" pitchFamily="34" charset="0"/>
                        </a:rPr>
                        <a:t>Эхний сонголт</a:t>
                      </a:r>
                      <a:endParaRPr lang="en-US" sz="1200">
                        <a:effectLst/>
                        <a:latin typeface="Arial" pitchFamily="34" charset="0"/>
                        <a:ea typeface="Calibri"/>
                        <a:cs typeface="Arial" pitchFamily="34" charset="0"/>
                      </a:endParaRPr>
                    </a:p>
                  </a:txBody>
                  <a:tcPr marL="66629" marR="66629" marT="33315" marB="33315"/>
                </a:tc>
                <a:tc>
                  <a:txBody>
                    <a:bodyPr/>
                    <a:lstStyle/>
                    <a:p>
                      <a:pPr marL="137160" algn="just">
                        <a:lnSpc>
                          <a:spcPct val="107000"/>
                        </a:lnSpc>
                        <a:spcAft>
                          <a:spcPts val="0"/>
                        </a:spcAft>
                      </a:pPr>
                      <a:r>
                        <a:rPr lang="mn-MN" sz="1200">
                          <a:effectLst/>
                          <a:latin typeface="Arial" pitchFamily="34" charset="0"/>
                          <a:cs typeface="Arial" pitchFamily="34" charset="0"/>
                        </a:rPr>
                        <a:t>Нөөц сонголт</a:t>
                      </a:r>
                      <a:endParaRPr lang="en-US" sz="1200">
                        <a:effectLst/>
                        <a:latin typeface="Arial" pitchFamily="34" charset="0"/>
                        <a:ea typeface="Calibri"/>
                        <a:cs typeface="Arial" pitchFamily="34" charset="0"/>
                      </a:endParaRPr>
                    </a:p>
                  </a:txBody>
                  <a:tcPr marL="66629" marR="66629" marT="33315" marB="33315"/>
                </a:tc>
                <a:extLst>
                  <a:ext uri="{0D108BD9-81ED-4DB2-BD59-A6C34878D82A}">
                    <a16:rowId xmlns:a16="http://schemas.microsoft.com/office/drawing/2014/main" xmlns="" val="10000"/>
                  </a:ext>
                </a:extLst>
              </a:tr>
              <a:tr h="1444223">
                <a:tc>
                  <a:txBody>
                    <a:bodyPr/>
                    <a:lstStyle/>
                    <a:p>
                      <a:pPr marL="137160" algn="just">
                        <a:lnSpc>
                          <a:spcPct val="107000"/>
                        </a:lnSpc>
                        <a:spcAft>
                          <a:spcPts val="0"/>
                        </a:spcAft>
                      </a:pPr>
                      <a:r>
                        <a:rPr lang="en-US" sz="1200" dirty="0">
                          <a:effectLst/>
                          <a:latin typeface="Arial" pitchFamily="34" charset="0"/>
                          <a:cs typeface="Arial" pitchFamily="34" charset="0"/>
                        </a:rPr>
                        <a:t>S. </a:t>
                      </a:r>
                      <a:r>
                        <a:rPr lang="en-US" sz="1200" dirty="0" err="1">
                          <a:effectLst/>
                          <a:latin typeface="Arial" pitchFamily="34" charset="0"/>
                          <a:cs typeface="Arial" pitchFamily="34" charset="0"/>
                        </a:rPr>
                        <a:t>pneumoniae</a:t>
                      </a:r>
                      <a:r>
                        <a:rPr lang="en-US" sz="1200" dirty="0">
                          <a:effectLst/>
                          <a:latin typeface="Arial" pitchFamily="34" charset="0"/>
                          <a:cs typeface="Arial" pitchFamily="34" charset="0"/>
                        </a:rPr>
                        <a:t> </a:t>
                      </a:r>
                    </a:p>
                    <a:p>
                      <a:pPr marL="137160" algn="just">
                        <a:lnSpc>
                          <a:spcPct val="107000"/>
                        </a:lnSpc>
                        <a:spcAft>
                          <a:spcPts val="0"/>
                        </a:spcAft>
                      </a:pPr>
                      <a:r>
                        <a:rPr lang="mn-MN" sz="1200" dirty="0">
                          <a:effectLst/>
                          <a:latin typeface="Arial" pitchFamily="34" charset="0"/>
                          <a:cs typeface="Arial" pitchFamily="34" charset="0"/>
                        </a:rPr>
                        <a:t>Пенициллинд мэдрэг омог</a:t>
                      </a:r>
                      <a:endParaRPr lang="en-US" sz="1200" dirty="0">
                        <a:effectLst/>
                        <a:latin typeface="Arial" pitchFamily="34" charset="0"/>
                        <a:ea typeface="Calibri"/>
                        <a:cs typeface="Arial" pitchFamily="34" charset="0"/>
                      </a:endParaRPr>
                    </a:p>
                  </a:txBody>
                  <a:tcPr marL="66629" marR="66629" marT="33315" marB="33315"/>
                </a:tc>
                <a:tc>
                  <a:txBody>
                    <a:bodyPr/>
                    <a:lstStyle/>
                    <a:p>
                      <a:pPr marL="137160" algn="just">
                        <a:lnSpc>
                          <a:spcPct val="107000"/>
                        </a:lnSpc>
                        <a:spcAft>
                          <a:spcPts val="0"/>
                        </a:spcAft>
                      </a:pPr>
                      <a:r>
                        <a:rPr lang="mn-MN" sz="1200" dirty="0">
                          <a:effectLst/>
                          <a:latin typeface="Arial" pitchFamily="34" charset="0"/>
                          <a:cs typeface="Arial" pitchFamily="34" charset="0"/>
                        </a:rPr>
                        <a:t>Амоксициллин </a:t>
                      </a:r>
                      <a:endParaRPr lang="en-US" sz="1200" dirty="0">
                        <a:effectLst/>
                        <a:latin typeface="Arial" pitchFamily="34" charset="0"/>
                        <a:cs typeface="Arial" pitchFamily="34" charset="0"/>
                      </a:endParaRPr>
                    </a:p>
                    <a:p>
                      <a:pPr marL="137160" algn="just">
                        <a:lnSpc>
                          <a:spcPct val="107000"/>
                        </a:lnSpc>
                        <a:spcAft>
                          <a:spcPts val="0"/>
                        </a:spcAft>
                      </a:pPr>
                      <a:r>
                        <a:rPr lang="mn-MN" sz="1200" dirty="0">
                          <a:effectLst/>
                          <a:latin typeface="Arial" pitchFamily="34" charset="0"/>
                          <a:cs typeface="Arial" pitchFamily="34" charset="0"/>
                        </a:rPr>
                        <a:t>Ампициллин 	</a:t>
                      </a:r>
                      <a:endParaRPr lang="en-US" sz="1200" dirty="0">
                        <a:effectLst/>
                        <a:latin typeface="Arial" pitchFamily="34" charset="0"/>
                        <a:ea typeface="Calibri"/>
                        <a:cs typeface="Arial" pitchFamily="34" charset="0"/>
                      </a:endParaRPr>
                    </a:p>
                  </a:txBody>
                  <a:tcPr marL="66629" marR="66629" marT="33315" marB="33315"/>
                </a:tc>
                <a:tc>
                  <a:txBody>
                    <a:bodyPr/>
                    <a:lstStyle/>
                    <a:p>
                      <a:pPr marL="137160" algn="just">
                        <a:lnSpc>
                          <a:spcPct val="107000"/>
                        </a:lnSpc>
                        <a:spcAft>
                          <a:spcPts val="0"/>
                        </a:spcAft>
                      </a:pPr>
                      <a:r>
                        <a:rPr lang="mn-MN" sz="1200">
                          <a:effectLst/>
                          <a:latin typeface="Arial" pitchFamily="34" charset="0"/>
                          <a:cs typeface="Arial" pitchFamily="34" charset="0"/>
                        </a:rPr>
                        <a:t>ЦС: </a:t>
                      </a:r>
                      <a:endParaRPr lang="en-US" sz="1200">
                        <a:effectLst/>
                        <a:latin typeface="Arial" pitchFamily="34" charset="0"/>
                        <a:cs typeface="Arial" pitchFamily="34" charset="0"/>
                      </a:endParaRPr>
                    </a:p>
                    <a:p>
                      <a:pPr marL="342900" lvl="0" indent="-342900">
                        <a:lnSpc>
                          <a:spcPct val="107000"/>
                        </a:lnSpc>
                        <a:spcAft>
                          <a:spcPts val="0"/>
                        </a:spcAft>
                        <a:buFont typeface="Symbol"/>
                        <a:buChar char=""/>
                      </a:pPr>
                      <a:r>
                        <a:rPr lang="mn-MN" sz="1200">
                          <a:effectLst/>
                          <a:latin typeface="Arial" pitchFamily="34" charset="0"/>
                          <a:cs typeface="Arial" pitchFamily="34" charset="0"/>
                        </a:rPr>
                        <a:t>Цефотаксим</a:t>
                      </a:r>
                      <a:endParaRPr lang="en-US" sz="1200">
                        <a:effectLst/>
                        <a:latin typeface="Arial" pitchFamily="34" charset="0"/>
                        <a:cs typeface="Arial" pitchFamily="34" charset="0"/>
                      </a:endParaRPr>
                    </a:p>
                    <a:p>
                      <a:pPr marL="342900" lvl="0" indent="-342900">
                        <a:lnSpc>
                          <a:spcPct val="107000"/>
                        </a:lnSpc>
                        <a:spcAft>
                          <a:spcPts val="0"/>
                        </a:spcAft>
                        <a:buFont typeface="Symbol"/>
                        <a:buChar char=""/>
                      </a:pPr>
                      <a:r>
                        <a:rPr lang="mn-MN" sz="1200">
                          <a:effectLst/>
                          <a:latin typeface="Arial" pitchFamily="34" charset="0"/>
                          <a:cs typeface="Arial" pitchFamily="34" charset="0"/>
                        </a:rPr>
                        <a:t>Цефтаролин</a:t>
                      </a:r>
                      <a:endParaRPr lang="en-US" sz="1200">
                        <a:effectLst/>
                        <a:latin typeface="Arial" pitchFamily="34" charset="0"/>
                        <a:cs typeface="Arial" pitchFamily="34" charset="0"/>
                      </a:endParaRPr>
                    </a:p>
                    <a:p>
                      <a:pPr marL="342900" lvl="0" indent="-342900">
                        <a:lnSpc>
                          <a:spcPct val="107000"/>
                        </a:lnSpc>
                        <a:spcAft>
                          <a:spcPts val="0"/>
                        </a:spcAft>
                        <a:buFont typeface="Symbol"/>
                        <a:buChar char=""/>
                      </a:pPr>
                      <a:r>
                        <a:rPr lang="mn-MN" sz="1200">
                          <a:effectLst/>
                          <a:latin typeface="Arial" pitchFamily="34" charset="0"/>
                          <a:cs typeface="Arial" pitchFamily="34" charset="0"/>
                        </a:rPr>
                        <a:t>Цефтриаксон </a:t>
                      </a:r>
                      <a:endParaRPr lang="en-US" sz="1200">
                        <a:effectLst/>
                        <a:latin typeface="Arial" pitchFamily="34" charset="0"/>
                        <a:cs typeface="Arial" pitchFamily="34" charset="0"/>
                      </a:endParaRPr>
                    </a:p>
                    <a:p>
                      <a:pPr marL="137160" algn="just">
                        <a:lnSpc>
                          <a:spcPct val="107000"/>
                        </a:lnSpc>
                        <a:spcAft>
                          <a:spcPts val="0"/>
                        </a:spcAft>
                      </a:pPr>
                      <a:r>
                        <a:rPr lang="mn-MN" sz="1200">
                          <a:effectLst/>
                          <a:latin typeface="Arial" pitchFamily="34" charset="0"/>
                          <a:cs typeface="Arial" pitchFamily="34" charset="0"/>
                        </a:rPr>
                        <a:t>ФХ: </a:t>
                      </a:r>
                      <a:endParaRPr lang="en-US" sz="1200">
                        <a:effectLst/>
                        <a:latin typeface="Arial" pitchFamily="34" charset="0"/>
                        <a:cs typeface="Arial" pitchFamily="34" charset="0"/>
                      </a:endParaRPr>
                    </a:p>
                    <a:p>
                      <a:pPr marL="342900" lvl="0" indent="-342900" algn="just">
                        <a:lnSpc>
                          <a:spcPct val="107000"/>
                        </a:lnSpc>
                        <a:spcAft>
                          <a:spcPts val="0"/>
                        </a:spcAft>
                        <a:buFont typeface="Symbol"/>
                        <a:buChar char=""/>
                      </a:pPr>
                      <a:r>
                        <a:rPr lang="mn-MN" sz="1200">
                          <a:effectLst/>
                          <a:latin typeface="Arial" pitchFamily="34" charset="0"/>
                          <a:cs typeface="Arial" pitchFamily="34" charset="0"/>
                        </a:rPr>
                        <a:t>Левофлоксацин</a:t>
                      </a:r>
                      <a:endParaRPr lang="en-US" sz="1200">
                        <a:effectLst/>
                        <a:latin typeface="Arial" pitchFamily="34" charset="0"/>
                        <a:cs typeface="Arial" pitchFamily="34" charset="0"/>
                      </a:endParaRPr>
                    </a:p>
                    <a:p>
                      <a:pPr marL="342900" lvl="0" indent="-342900" algn="just">
                        <a:lnSpc>
                          <a:spcPct val="107000"/>
                        </a:lnSpc>
                        <a:spcAft>
                          <a:spcPts val="0"/>
                        </a:spcAft>
                        <a:buFont typeface="Symbol"/>
                        <a:buChar char=""/>
                      </a:pPr>
                      <a:r>
                        <a:rPr lang="mn-MN" sz="1200">
                          <a:effectLst/>
                          <a:latin typeface="Arial" pitchFamily="34" charset="0"/>
                          <a:cs typeface="Arial" pitchFamily="34" charset="0"/>
                        </a:rPr>
                        <a:t>Моксифлоксацин</a:t>
                      </a:r>
                      <a:endParaRPr lang="en-US" sz="1200">
                        <a:effectLst/>
                        <a:latin typeface="Arial" pitchFamily="34" charset="0"/>
                        <a:cs typeface="Arial" pitchFamily="34" charset="0"/>
                      </a:endParaRPr>
                    </a:p>
                    <a:p>
                      <a:pPr marL="342900" lvl="0" indent="-342900" algn="just">
                        <a:lnSpc>
                          <a:spcPct val="107000"/>
                        </a:lnSpc>
                        <a:spcAft>
                          <a:spcPts val="0"/>
                        </a:spcAft>
                        <a:buFont typeface="Symbol"/>
                        <a:buChar char=""/>
                      </a:pPr>
                      <a:r>
                        <a:rPr lang="mn-MN" sz="1200">
                          <a:effectLst/>
                          <a:latin typeface="Arial" pitchFamily="34" charset="0"/>
                          <a:cs typeface="Arial" pitchFamily="34" charset="0"/>
                        </a:rPr>
                        <a:t>Гемифлоксацин </a:t>
                      </a:r>
                      <a:endParaRPr lang="en-US" sz="1200">
                        <a:effectLst/>
                        <a:latin typeface="Arial" pitchFamily="34" charset="0"/>
                        <a:ea typeface="Calibri"/>
                        <a:cs typeface="Arial" pitchFamily="34" charset="0"/>
                      </a:endParaRPr>
                    </a:p>
                  </a:txBody>
                  <a:tcPr marL="66629" marR="66629" marT="33315" marB="33315"/>
                </a:tc>
                <a:extLst>
                  <a:ext uri="{0D108BD9-81ED-4DB2-BD59-A6C34878D82A}">
                    <a16:rowId xmlns:a16="http://schemas.microsoft.com/office/drawing/2014/main" xmlns="" val="10001"/>
                  </a:ext>
                </a:extLst>
              </a:tr>
              <a:tr h="2235673">
                <a:tc>
                  <a:txBody>
                    <a:bodyPr/>
                    <a:lstStyle/>
                    <a:p>
                      <a:pPr marL="137160" algn="just">
                        <a:lnSpc>
                          <a:spcPct val="107000"/>
                        </a:lnSpc>
                        <a:spcAft>
                          <a:spcPts val="0"/>
                        </a:spcAft>
                      </a:pPr>
                      <a:r>
                        <a:rPr lang="en-US" sz="1200">
                          <a:effectLst/>
                          <a:latin typeface="Arial" pitchFamily="34" charset="0"/>
                          <a:cs typeface="Arial" pitchFamily="34" charset="0"/>
                        </a:rPr>
                        <a:t>H. influenzae</a:t>
                      </a:r>
                      <a:endParaRPr lang="en-US" sz="1200">
                        <a:effectLst/>
                        <a:latin typeface="Arial" pitchFamily="34" charset="0"/>
                        <a:ea typeface="Calibri"/>
                        <a:cs typeface="Arial" pitchFamily="34" charset="0"/>
                      </a:endParaRPr>
                    </a:p>
                  </a:txBody>
                  <a:tcPr marL="66629" marR="66629" marT="33315" marB="33315"/>
                </a:tc>
                <a:tc>
                  <a:txBody>
                    <a:bodyPr/>
                    <a:lstStyle/>
                    <a:p>
                      <a:pPr marL="137160" algn="just">
                        <a:lnSpc>
                          <a:spcPct val="107000"/>
                        </a:lnSpc>
                        <a:spcAft>
                          <a:spcPts val="0"/>
                        </a:spcAft>
                      </a:pPr>
                      <a:r>
                        <a:rPr lang="mn-MN" sz="1200" dirty="0">
                          <a:effectLst/>
                          <a:latin typeface="Arial" pitchFamily="34" charset="0"/>
                          <a:cs typeface="Arial" pitchFamily="34" charset="0"/>
                        </a:rPr>
                        <a:t>Беталактамазийн эсрэг хамгаалалт бүхи	</a:t>
                      </a:r>
                      <a:endParaRPr lang="en-US" sz="1200" dirty="0">
                        <a:effectLst/>
                        <a:latin typeface="Arial" pitchFamily="34" charset="0"/>
                        <a:cs typeface="Arial" pitchFamily="34" charset="0"/>
                      </a:endParaRPr>
                    </a:p>
                    <a:p>
                      <a:pPr marL="137160" algn="just">
                        <a:lnSpc>
                          <a:spcPct val="107000"/>
                        </a:lnSpc>
                        <a:spcAft>
                          <a:spcPts val="0"/>
                        </a:spcAft>
                      </a:pPr>
                      <a:r>
                        <a:rPr lang="mn-MN" sz="1200" dirty="0">
                          <a:effectLst/>
                          <a:latin typeface="Arial" pitchFamily="34" charset="0"/>
                          <a:cs typeface="Arial" pitchFamily="34" charset="0"/>
                        </a:rPr>
                        <a:t>-Амоксициллин/клавуланат </a:t>
                      </a:r>
                      <a:endParaRPr lang="en-US" sz="1200" dirty="0">
                        <a:effectLst/>
                        <a:latin typeface="Arial" pitchFamily="34" charset="0"/>
                        <a:cs typeface="Arial" pitchFamily="34" charset="0"/>
                      </a:endParaRPr>
                    </a:p>
                    <a:p>
                      <a:pPr marL="137160" algn="just">
                        <a:lnSpc>
                          <a:spcPct val="107000"/>
                        </a:lnSpc>
                        <a:spcAft>
                          <a:spcPts val="0"/>
                        </a:spcAft>
                      </a:pPr>
                      <a:r>
                        <a:rPr lang="mn-MN" sz="1200" dirty="0">
                          <a:effectLst/>
                          <a:latin typeface="Arial" pitchFamily="34" charset="0"/>
                          <a:cs typeface="Arial" pitchFamily="34" charset="0"/>
                        </a:rPr>
                        <a:t>- Ампициллин/сульбактам </a:t>
                      </a:r>
                      <a:endParaRPr lang="en-US" sz="1200" dirty="0">
                        <a:effectLst/>
                        <a:latin typeface="Arial" pitchFamily="34" charset="0"/>
                        <a:cs typeface="Arial" pitchFamily="34" charset="0"/>
                      </a:endParaRPr>
                    </a:p>
                    <a:p>
                      <a:pPr marL="137160" algn="just">
                        <a:lnSpc>
                          <a:spcPct val="107000"/>
                        </a:lnSpc>
                        <a:spcAft>
                          <a:spcPts val="0"/>
                        </a:spcAft>
                      </a:pPr>
                      <a:r>
                        <a:rPr lang="mn-MN" sz="1200" dirty="0">
                          <a:effectLst/>
                          <a:latin typeface="Arial" pitchFamily="34" charset="0"/>
                          <a:cs typeface="Arial" pitchFamily="34" charset="0"/>
                        </a:rPr>
                        <a:t>ЦС: </a:t>
                      </a:r>
                      <a:endParaRPr lang="en-US" sz="1200" dirty="0">
                        <a:effectLst/>
                        <a:latin typeface="Arial" pitchFamily="34" charset="0"/>
                        <a:cs typeface="Arial" pitchFamily="34" charset="0"/>
                      </a:endParaRPr>
                    </a:p>
                    <a:p>
                      <a:pPr marL="402590" algn="just">
                        <a:lnSpc>
                          <a:spcPct val="107000"/>
                        </a:lnSpc>
                        <a:spcAft>
                          <a:spcPts val="0"/>
                        </a:spcAft>
                      </a:pPr>
                      <a:r>
                        <a:rPr lang="mn-MN" sz="1200" dirty="0">
                          <a:effectLst/>
                          <a:latin typeface="Arial" pitchFamily="34" charset="0"/>
                          <a:cs typeface="Arial" pitchFamily="34" charset="0"/>
                        </a:rPr>
                        <a:t>- Цефепим</a:t>
                      </a:r>
                      <a:endParaRPr lang="en-US" sz="1200" dirty="0">
                        <a:effectLst/>
                        <a:latin typeface="Arial" pitchFamily="34" charset="0"/>
                        <a:cs typeface="Arial" pitchFamily="34" charset="0"/>
                      </a:endParaRPr>
                    </a:p>
                    <a:p>
                      <a:pPr marL="402590" algn="just">
                        <a:lnSpc>
                          <a:spcPct val="107000"/>
                        </a:lnSpc>
                        <a:spcAft>
                          <a:spcPts val="0"/>
                        </a:spcAft>
                      </a:pPr>
                      <a:r>
                        <a:rPr lang="mn-MN" sz="1200" dirty="0">
                          <a:effectLst/>
                          <a:latin typeface="Arial" pitchFamily="34" charset="0"/>
                          <a:cs typeface="Arial" pitchFamily="34" charset="0"/>
                        </a:rPr>
                        <a:t> - Цефотаксим </a:t>
                      </a:r>
                      <a:endParaRPr lang="en-US" sz="1200" dirty="0">
                        <a:effectLst/>
                        <a:latin typeface="Arial" pitchFamily="34" charset="0"/>
                        <a:cs typeface="Arial" pitchFamily="34" charset="0"/>
                      </a:endParaRPr>
                    </a:p>
                    <a:p>
                      <a:pPr marL="402590" algn="just">
                        <a:lnSpc>
                          <a:spcPct val="107000"/>
                        </a:lnSpc>
                        <a:spcAft>
                          <a:spcPts val="0"/>
                        </a:spcAft>
                      </a:pPr>
                      <a:r>
                        <a:rPr lang="mn-MN" sz="1200" dirty="0">
                          <a:effectLst/>
                          <a:latin typeface="Arial" pitchFamily="34" charset="0"/>
                          <a:cs typeface="Arial" pitchFamily="34" charset="0"/>
                        </a:rPr>
                        <a:t>-Цефтаролин </a:t>
                      </a:r>
                      <a:endParaRPr lang="en-US" sz="1200" dirty="0">
                        <a:effectLst/>
                        <a:latin typeface="Arial" pitchFamily="34" charset="0"/>
                        <a:cs typeface="Arial" pitchFamily="34" charset="0"/>
                      </a:endParaRPr>
                    </a:p>
                    <a:p>
                      <a:pPr marL="402590" algn="just">
                        <a:lnSpc>
                          <a:spcPct val="107000"/>
                        </a:lnSpc>
                        <a:spcAft>
                          <a:spcPts val="0"/>
                        </a:spcAft>
                      </a:pPr>
                      <a:r>
                        <a:rPr lang="mn-MN" sz="1200" dirty="0">
                          <a:effectLst/>
                          <a:latin typeface="Arial" pitchFamily="34" charset="0"/>
                          <a:cs typeface="Arial" pitchFamily="34" charset="0"/>
                        </a:rPr>
                        <a:t>-Цефтриаксон </a:t>
                      </a:r>
                      <a:endParaRPr lang="en-US" sz="1200" dirty="0">
                        <a:effectLst/>
                        <a:latin typeface="Arial" pitchFamily="34" charset="0"/>
                        <a:cs typeface="Arial" pitchFamily="34" charset="0"/>
                      </a:endParaRPr>
                    </a:p>
                    <a:p>
                      <a:pPr marL="137160" algn="just">
                        <a:lnSpc>
                          <a:spcPct val="107000"/>
                        </a:lnSpc>
                        <a:spcAft>
                          <a:spcPts val="0"/>
                        </a:spcAft>
                      </a:pPr>
                      <a:r>
                        <a:rPr lang="mn-MN" sz="1200" dirty="0">
                          <a:effectLst/>
                          <a:latin typeface="Arial" pitchFamily="34" charset="0"/>
                          <a:cs typeface="Arial" pitchFamily="34" charset="0"/>
                        </a:rPr>
                        <a:t>ФХ: </a:t>
                      </a:r>
                      <a:endParaRPr lang="en-US" sz="1200" dirty="0">
                        <a:effectLst/>
                        <a:latin typeface="Arial" pitchFamily="34" charset="0"/>
                        <a:cs typeface="Arial" pitchFamily="34" charset="0"/>
                      </a:endParaRPr>
                    </a:p>
                    <a:p>
                      <a:pPr marL="402590" algn="just">
                        <a:lnSpc>
                          <a:spcPct val="107000"/>
                        </a:lnSpc>
                        <a:spcAft>
                          <a:spcPts val="0"/>
                        </a:spcAft>
                      </a:pPr>
                      <a:r>
                        <a:rPr lang="mn-MN" sz="1200" dirty="0">
                          <a:effectLst/>
                          <a:latin typeface="Arial" pitchFamily="34" charset="0"/>
                          <a:cs typeface="Arial" pitchFamily="34" charset="0"/>
                        </a:rPr>
                        <a:t>- Левофлоксацин </a:t>
                      </a:r>
                      <a:endParaRPr lang="en-US" sz="1200" dirty="0">
                        <a:effectLst/>
                        <a:latin typeface="Arial" pitchFamily="34" charset="0"/>
                        <a:cs typeface="Arial" pitchFamily="34" charset="0"/>
                      </a:endParaRPr>
                    </a:p>
                    <a:p>
                      <a:pPr marL="402590" algn="just">
                        <a:lnSpc>
                          <a:spcPct val="107000"/>
                        </a:lnSpc>
                        <a:spcAft>
                          <a:spcPts val="0"/>
                        </a:spcAft>
                      </a:pPr>
                      <a:r>
                        <a:rPr lang="mn-MN" sz="1200" dirty="0">
                          <a:effectLst/>
                          <a:latin typeface="Arial" pitchFamily="34" charset="0"/>
                          <a:cs typeface="Arial" pitchFamily="34" charset="0"/>
                        </a:rPr>
                        <a:t>- Моксифлоксацин </a:t>
                      </a:r>
                      <a:endParaRPr lang="en-US" sz="1200" dirty="0">
                        <a:effectLst/>
                        <a:latin typeface="Arial" pitchFamily="34" charset="0"/>
                        <a:cs typeface="Arial" pitchFamily="34" charset="0"/>
                      </a:endParaRPr>
                    </a:p>
                    <a:p>
                      <a:pPr marL="402590" algn="just">
                        <a:lnSpc>
                          <a:spcPct val="107000"/>
                        </a:lnSpc>
                        <a:spcAft>
                          <a:spcPts val="0"/>
                        </a:spcAft>
                      </a:pPr>
                      <a:r>
                        <a:rPr lang="mn-MN" sz="1200" dirty="0">
                          <a:effectLst/>
                          <a:latin typeface="Arial" pitchFamily="34" charset="0"/>
                          <a:cs typeface="Arial" pitchFamily="34" charset="0"/>
                        </a:rPr>
                        <a:t>- Гемифлоксацин</a:t>
                      </a:r>
                      <a:endParaRPr lang="en-US" sz="1200" dirty="0">
                        <a:effectLst/>
                        <a:latin typeface="Arial" pitchFamily="34" charset="0"/>
                        <a:ea typeface="Calibri"/>
                        <a:cs typeface="Arial" pitchFamily="34" charset="0"/>
                      </a:endParaRPr>
                    </a:p>
                  </a:txBody>
                  <a:tcPr marL="66629" marR="66629" marT="33315" marB="33315"/>
                </a:tc>
                <a:tc>
                  <a:txBody>
                    <a:bodyPr/>
                    <a:lstStyle/>
                    <a:p>
                      <a:pPr marL="137160" algn="just">
                        <a:lnSpc>
                          <a:spcPct val="107000"/>
                        </a:lnSpc>
                        <a:spcAft>
                          <a:spcPts val="0"/>
                        </a:spcAft>
                      </a:pPr>
                      <a:r>
                        <a:rPr lang="mn-MN" sz="1200" dirty="0">
                          <a:effectLst/>
                          <a:latin typeface="Arial" pitchFamily="34" charset="0"/>
                          <a:cs typeface="Arial" pitchFamily="34" charset="0"/>
                        </a:rPr>
                        <a:t>Карбапенемы:</a:t>
                      </a:r>
                      <a:endParaRPr lang="en-US" sz="1200" dirty="0">
                        <a:effectLst/>
                        <a:latin typeface="Arial" pitchFamily="34" charset="0"/>
                        <a:cs typeface="Arial" pitchFamily="34" charset="0"/>
                      </a:endParaRPr>
                    </a:p>
                    <a:p>
                      <a:pPr marL="137160" algn="just">
                        <a:lnSpc>
                          <a:spcPct val="107000"/>
                        </a:lnSpc>
                        <a:spcAft>
                          <a:spcPts val="0"/>
                        </a:spcAft>
                      </a:pPr>
                      <a:r>
                        <a:rPr lang="mn-MN" sz="1200" dirty="0">
                          <a:effectLst/>
                          <a:latin typeface="Arial" pitchFamily="34" charset="0"/>
                          <a:cs typeface="Arial" pitchFamily="34" charset="0"/>
                        </a:rPr>
                        <a:t>- Имипенем </a:t>
                      </a:r>
                      <a:endParaRPr lang="en-US" sz="1200" dirty="0">
                        <a:effectLst/>
                        <a:latin typeface="Arial" pitchFamily="34" charset="0"/>
                        <a:cs typeface="Arial" pitchFamily="34" charset="0"/>
                      </a:endParaRPr>
                    </a:p>
                    <a:p>
                      <a:pPr marL="137160" algn="just">
                        <a:lnSpc>
                          <a:spcPct val="107000"/>
                        </a:lnSpc>
                        <a:spcAft>
                          <a:spcPts val="0"/>
                        </a:spcAft>
                      </a:pPr>
                      <a:r>
                        <a:rPr lang="mn-MN" sz="1200" dirty="0">
                          <a:effectLst/>
                          <a:latin typeface="Arial" pitchFamily="34" charset="0"/>
                          <a:cs typeface="Arial" pitchFamily="34" charset="0"/>
                        </a:rPr>
                        <a:t>- Меропенем </a:t>
                      </a:r>
                      <a:endParaRPr lang="en-US" sz="1200" dirty="0">
                        <a:effectLst/>
                        <a:latin typeface="Arial" pitchFamily="34" charset="0"/>
                        <a:cs typeface="Arial" pitchFamily="34" charset="0"/>
                      </a:endParaRPr>
                    </a:p>
                    <a:p>
                      <a:pPr marL="137160" algn="just">
                        <a:lnSpc>
                          <a:spcPct val="107000"/>
                        </a:lnSpc>
                        <a:spcAft>
                          <a:spcPts val="0"/>
                        </a:spcAft>
                      </a:pPr>
                      <a:r>
                        <a:rPr lang="mn-MN" sz="1200" dirty="0">
                          <a:effectLst/>
                          <a:latin typeface="Arial" pitchFamily="34" charset="0"/>
                          <a:cs typeface="Arial" pitchFamily="34" charset="0"/>
                        </a:rPr>
                        <a:t>- Эртапенем</a:t>
                      </a:r>
                      <a:endParaRPr lang="en-US" sz="1200" dirty="0">
                        <a:effectLst/>
                        <a:latin typeface="Arial" pitchFamily="34" charset="0"/>
                        <a:ea typeface="Calibri"/>
                        <a:cs typeface="Arial" pitchFamily="34" charset="0"/>
                      </a:endParaRPr>
                    </a:p>
                  </a:txBody>
                  <a:tcPr marL="66629" marR="66629" marT="33315" marB="33315"/>
                </a:tc>
                <a:extLst>
                  <a:ext uri="{0D108BD9-81ED-4DB2-BD59-A6C34878D82A}">
                    <a16:rowId xmlns:a16="http://schemas.microsoft.com/office/drawing/2014/main" xmlns="" val="10002"/>
                  </a:ext>
                </a:extLst>
              </a:tr>
              <a:tr h="1239623">
                <a:tc>
                  <a:txBody>
                    <a:bodyPr/>
                    <a:lstStyle/>
                    <a:p>
                      <a:pPr marL="137160" algn="just">
                        <a:lnSpc>
                          <a:spcPct val="107000"/>
                        </a:lnSpc>
                        <a:spcAft>
                          <a:spcPts val="0"/>
                        </a:spcAft>
                      </a:pPr>
                      <a:r>
                        <a:rPr lang="en-US" sz="1200">
                          <a:effectLst/>
                          <a:latin typeface="Arial" pitchFamily="34" charset="0"/>
                          <a:cs typeface="Arial" pitchFamily="34" charset="0"/>
                        </a:rPr>
                        <a:t>S.aureus </a:t>
                      </a:r>
                      <a:r>
                        <a:rPr lang="mn-MN" sz="1200">
                          <a:effectLst/>
                          <a:latin typeface="Arial" pitchFamily="34" charset="0"/>
                          <a:cs typeface="Arial" pitchFamily="34" charset="0"/>
                        </a:rPr>
                        <a:t>метициллинд мэдрэг омог</a:t>
                      </a:r>
                      <a:endParaRPr lang="en-US" sz="1200">
                        <a:effectLst/>
                        <a:latin typeface="Arial" pitchFamily="34" charset="0"/>
                        <a:ea typeface="Calibri"/>
                        <a:cs typeface="Arial" pitchFamily="34" charset="0"/>
                      </a:endParaRPr>
                    </a:p>
                  </a:txBody>
                  <a:tcPr marL="66629" marR="66629" marT="33315" marB="33315"/>
                </a:tc>
                <a:tc>
                  <a:txBody>
                    <a:bodyPr/>
                    <a:lstStyle/>
                    <a:p>
                      <a:pPr marL="137160" algn="just">
                        <a:lnSpc>
                          <a:spcPct val="107000"/>
                        </a:lnSpc>
                        <a:spcAft>
                          <a:spcPts val="0"/>
                        </a:spcAft>
                      </a:pPr>
                      <a:r>
                        <a:rPr lang="mn-MN" sz="1200">
                          <a:effectLst/>
                          <a:latin typeface="Arial" pitchFamily="34" charset="0"/>
                          <a:cs typeface="Arial" pitchFamily="34" charset="0"/>
                        </a:rPr>
                        <a:t>Оксациллин </a:t>
                      </a:r>
                      <a:endParaRPr lang="en-US" sz="1200">
                        <a:effectLst/>
                        <a:latin typeface="Arial" pitchFamily="34" charset="0"/>
                        <a:cs typeface="Arial" pitchFamily="34" charset="0"/>
                      </a:endParaRPr>
                    </a:p>
                    <a:p>
                      <a:pPr marL="137160" algn="just">
                        <a:lnSpc>
                          <a:spcPct val="107000"/>
                        </a:lnSpc>
                        <a:spcAft>
                          <a:spcPts val="0"/>
                        </a:spcAft>
                      </a:pPr>
                      <a:r>
                        <a:rPr lang="mn-MN" sz="1200">
                          <a:effectLst/>
                          <a:latin typeface="Arial" pitchFamily="34" charset="0"/>
                          <a:cs typeface="Arial" pitchFamily="34" charset="0"/>
                        </a:rPr>
                        <a:t>Цефазолин </a:t>
                      </a:r>
                      <a:endParaRPr lang="en-US" sz="1200">
                        <a:effectLst/>
                        <a:latin typeface="Arial" pitchFamily="34" charset="0"/>
                        <a:cs typeface="Arial" pitchFamily="34" charset="0"/>
                      </a:endParaRPr>
                    </a:p>
                    <a:p>
                      <a:pPr marL="137160">
                        <a:lnSpc>
                          <a:spcPct val="107000"/>
                        </a:lnSpc>
                        <a:spcAft>
                          <a:spcPts val="0"/>
                        </a:spcAft>
                      </a:pPr>
                      <a:r>
                        <a:rPr lang="mn-MN" sz="1200">
                          <a:effectLst/>
                          <a:latin typeface="Arial" pitchFamily="34" charset="0"/>
                          <a:cs typeface="Arial" pitchFamily="34" charset="0"/>
                        </a:rPr>
                        <a:t>Беталактамазийн эсрэг хамгаалалт бүхий: </a:t>
                      </a:r>
                      <a:endParaRPr lang="en-US" sz="1200">
                        <a:effectLst/>
                        <a:latin typeface="Arial" pitchFamily="34" charset="0"/>
                        <a:cs typeface="Arial" pitchFamily="34" charset="0"/>
                      </a:endParaRPr>
                    </a:p>
                    <a:p>
                      <a:pPr marL="137160" algn="just">
                        <a:lnSpc>
                          <a:spcPct val="107000"/>
                        </a:lnSpc>
                        <a:spcAft>
                          <a:spcPts val="0"/>
                        </a:spcAft>
                      </a:pPr>
                      <a:r>
                        <a:rPr lang="mn-MN" sz="1200">
                          <a:effectLst/>
                          <a:latin typeface="Arial" pitchFamily="34" charset="0"/>
                          <a:cs typeface="Arial" pitchFamily="34" charset="0"/>
                        </a:rPr>
                        <a:t>- Амоксициллин/клавуланат </a:t>
                      </a:r>
                      <a:endParaRPr lang="en-US" sz="1200">
                        <a:effectLst/>
                        <a:latin typeface="Arial" pitchFamily="34" charset="0"/>
                        <a:cs typeface="Arial" pitchFamily="34" charset="0"/>
                      </a:endParaRPr>
                    </a:p>
                    <a:p>
                      <a:pPr marL="137160" algn="just">
                        <a:lnSpc>
                          <a:spcPct val="107000"/>
                        </a:lnSpc>
                        <a:spcAft>
                          <a:spcPts val="0"/>
                        </a:spcAft>
                      </a:pPr>
                      <a:r>
                        <a:rPr lang="mn-MN" sz="1200">
                          <a:effectLst/>
                          <a:latin typeface="Arial" pitchFamily="34" charset="0"/>
                          <a:cs typeface="Arial" pitchFamily="34" charset="0"/>
                        </a:rPr>
                        <a:t>- Ампициллин/сульбактам </a:t>
                      </a:r>
                      <a:endParaRPr lang="en-US" sz="1200">
                        <a:effectLst/>
                        <a:latin typeface="Arial" pitchFamily="34" charset="0"/>
                        <a:cs typeface="Arial" pitchFamily="34" charset="0"/>
                      </a:endParaRPr>
                    </a:p>
                    <a:p>
                      <a:pPr marL="137160" algn="just">
                        <a:lnSpc>
                          <a:spcPct val="107000"/>
                        </a:lnSpc>
                        <a:spcAft>
                          <a:spcPts val="0"/>
                        </a:spcAft>
                      </a:pPr>
                      <a:r>
                        <a:rPr lang="mn-MN" sz="1200">
                          <a:effectLst/>
                          <a:latin typeface="Arial" pitchFamily="34" charset="0"/>
                          <a:cs typeface="Arial" pitchFamily="34" charset="0"/>
                        </a:rPr>
                        <a:t>- Амоксициллин/сульбактам</a:t>
                      </a:r>
                      <a:endParaRPr lang="en-US" sz="1200">
                        <a:effectLst/>
                        <a:latin typeface="Arial" pitchFamily="34" charset="0"/>
                        <a:ea typeface="Calibri"/>
                        <a:cs typeface="Arial" pitchFamily="34" charset="0"/>
                      </a:endParaRPr>
                    </a:p>
                  </a:txBody>
                  <a:tcPr marL="66629" marR="66629" marT="33315" marB="33315"/>
                </a:tc>
                <a:tc>
                  <a:txBody>
                    <a:bodyPr/>
                    <a:lstStyle/>
                    <a:p>
                      <a:pPr marL="137160" algn="just">
                        <a:lnSpc>
                          <a:spcPct val="107000"/>
                        </a:lnSpc>
                        <a:spcAft>
                          <a:spcPts val="0"/>
                        </a:spcAft>
                      </a:pPr>
                      <a:r>
                        <a:rPr lang="mn-MN" sz="1200" dirty="0">
                          <a:effectLst/>
                          <a:latin typeface="Arial" pitchFamily="34" charset="0"/>
                          <a:cs typeface="Arial" pitchFamily="34" charset="0"/>
                        </a:rPr>
                        <a:t>ФХ:</a:t>
                      </a:r>
                      <a:endParaRPr lang="en-US" sz="1200" dirty="0">
                        <a:effectLst/>
                        <a:latin typeface="Arial" pitchFamily="34" charset="0"/>
                        <a:cs typeface="Arial" pitchFamily="34" charset="0"/>
                      </a:endParaRPr>
                    </a:p>
                    <a:p>
                      <a:pPr marL="137160" algn="just">
                        <a:lnSpc>
                          <a:spcPct val="107000"/>
                        </a:lnSpc>
                        <a:spcAft>
                          <a:spcPts val="0"/>
                        </a:spcAft>
                      </a:pPr>
                      <a:r>
                        <a:rPr lang="mn-MN" sz="1200" dirty="0">
                          <a:effectLst/>
                          <a:latin typeface="Arial" pitchFamily="34" charset="0"/>
                          <a:cs typeface="Arial" pitchFamily="34" charset="0"/>
                        </a:rPr>
                        <a:t> - Левофлоксацин </a:t>
                      </a:r>
                      <a:endParaRPr lang="en-US" sz="1200" dirty="0">
                        <a:effectLst/>
                        <a:latin typeface="Arial" pitchFamily="34" charset="0"/>
                        <a:cs typeface="Arial" pitchFamily="34" charset="0"/>
                      </a:endParaRPr>
                    </a:p>
                    <a:p>
                      <a:pPr marL="137160" algn="just">
                        <a:lnSpc>
                          <a:spcPct val="107000"/>
                        </a:lnSpc>
                        <a:spcAft>
                          <a:spcPts val="0"/>
                        </a:spcAft>
                      </a:pPr>
                      <a:r>
                        <a:rPr lang="mn-MN" sz="1200" dirty="0">
                          <a:effectLst/>
                          <a:latin typeface="Arial" pitchFamily="34" charset="0"/>
                          <a:cs typeface="Arial" pitchFamily="34" charset="0"/>
                        </a:rPr>
                        <a:t>- Моксифлоксацин </a:t>
                      </a:r>
                      <a:endParaRPr lang="en-US" sz="1200" dirty="0">
                        <a:effectLst/>
                        <a:latin typeface="Arial" pitchFamily="34" charset="0"/>
                        <a:cs typeface="Arial" pitchFamily="34" charset="0"/>
                      </a:endParaRPr>
                    </a:p>
                    <a:p>
                      <a:pPr marL="137160" algn="just">
                        <a:lnSpc>
                          <a:spcPct val="107000"/>
                        </a:lnSpc>
                        <a:spcAft>
                          <a:spcPts val="0"/>
                        </a:spcAft>
                      </a:pPr>
                      <a:r>
                        <a:rPr lang="mn-MN" sz="1200" dirty="0">
                          <a:effectLst/>
                          <a:latin typeface="Arial" pitchFamily="34" charset="0"/>
                          <a:cs typeface="Arial" pitchFamily="34" charset="0"/>
                        </a:rPr>
                        <a:t>- Гемифлоксацин </a:t>
                      </a:r>
                      <a:endParaRPr lang="en-US" sz="1200" dirty="0">
                        <a:effectLst/>
                        <a:latin typeface="Arial" pitchFamily="34" charset="0"/>
                        <a:cs typeface="Arial" pitchFamily="34" charset="0"/>
                      </a:endParaRPr>
                    </a:p>
                    <a:p>
                      <a:pPr marL="137160" algn="just">
                        <a:lnSpc>
                          <a:spcPct val="107000"/>
                        </a:lnSpc>
                        <a:spcAft>
                          <a:spcPts val="0"/>
                        </a:spcAft>
                      </a:pPr>
                      <a:r>
                        <a:rPr lang="mn-MN" sz="1200" dirty="0">
                          <a:effectLst/>
                          <a:latin typeface="Arial" pitchFamily="34" charset="0"/>
                          <a:cs typeface="Arial" pitchFamily="34" charset="0"/>
                        </a:rPr>
                        <a:t>Линезолид</a:t>
                      </a:r>
                      <a:endParaRPr lang="en-US" sz="1200" dirty="0">
                        <a:effectLst/>
                        <a:latin typeface="Arial" pitchFamily="34" charset="0"/>
                        <a:ea typeface="Calibri"/>
                        <a:cs typeface="Arial" pitchFamily="34" charset="0"/>
                      </a:endParaRPr>
                    </a:p>
                  </a:txBody>
                  <a:tcPr marL="66629" marR="66629" marT="33315" marB="33315"/>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3885338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mn-MN" b="1" dirty="0">
                <a:latin typeface="Arial" pitchFamily="34" charset="0"/>
                <a:cs typeface="Arial" pitchFamily="34" charset="0"/>
              </a:rPr>
              <a:t>Хүчилтөрөгч эмчилгээ</a:t>
            </a:r>
            <a:endParaRPr lang="en-US" b="1" dirty="0">
              <a:latin typeface="Arial" pitchFamily="34" charset="0"/>
              <a:cs typeface="Arial" pitchFamily="34" charset="0"/>
            </a:endParaRPr>
          </a:p>
          <a:p>
            <a:endParaRPr lang="en-US" dirty="0">
              <a:latin typeface="Arial" pitchFamily="34" charset="0"/>
              <a:cs typeface="Arial" pitchFamily="34" charset="0"/>
            </a:endParaRPr>
          </a:p>
          <a:p>
            <a:pPr marL="0" indent="0">
              <a:buNone/>
            </a:pPr>
            <a:r>
              <a:rPr lang="en-US" dirty="0">
                <a:latin typeface="Arial" pitchFamily="34" charset="0"/>
                <a:cs typeface="Arial" pitchFamily="34" charset="0"/>
              </a:rPr>
              <a:t>   SARI </a:t>
            </a:r>
            <a:r>
              <a:rPr lang="mn-MN" dirty="0">
                <a:latin typeface="Arial" pitchFamily="34" charset="0"/>
                <a:cs typeface="Arial" pitchFamily="34" charset="0"/>
              </a:rPr>
              <a:t>ба УЦГХШ, гипоксеми, шоктой өвчтөнүүдэд нэн даруй хүчилтөрөгчийн эмчилгээг даруй эхлүүлэх.</a:t>
            </a:r>
          </a:p>
          <a:p>
            <a:endParaRPr lang="en-US" dirty="0"/>
          </a:p>
        </p:txBody>
      </p:sp>
    </p:spTree>
    <p:extLst>
      <p:ext uri="{BB962C8B-B14F-4D97-AF65-F5344CB8AC3E}">
        <p14:creationId xmlns:p14="http://schemas.microsoft.com/office/powerpoint/2010/main" xmlns="" val="40380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371600"/>
            <a:ext cx="8382000" cy="4876800"/>
          </a:xfrm>
        </p:spPr>
        <p:txBody>
          <a:bodyPr>
            <a:normAutofit fontScale="77500" lnSpcReduction="20000"/>
          </a:bodyPr>
          <a:lstStyle/>
          <a:p>
            <a:pPr algn="just"/>
            <a:r>
              <a:rPr lang="mn-MN" b="1" dirty="0">
                <a:solidFill>
                  <a:schemeClr val="tx1"/>
                </a:solidFill>
                <a:latin typeface="Arial" pitchFamily="34" charset="0"/>
                <a:cs typeface="Arial" pitchFamily="34" charset="0"/>
              </a:rPr>
              <a:t>Амьсгалын Цочмог Хүнд Халдвар </a:t>
            </a:r>
            <a:r>
              <a:rPr lang="en-US" b="1" dirty="0">
                <a:solidFill>
                  <a:schemeClr val="tx1"/>
                </a:solidFill>
                <a:latin typeface="Arial" pitchFamily="34" charset="0"/>
                <a:cs typeface="Arial" pitchFamily="34" charset="0"/>
              </a:rPr>
              <a:t>(</a:t>
            </a:r>
            <a:r>
              <a:rPr lang="mn-MN" b="1" dirty="0">
                <a:solidFill>
                  <a:schemeClr val="tx1"/>
                </a:solidFill>
                <a:latin typeface="Arial" pitchFamily="34" charset="0"/>
                <a:cs typeface="Arial" pitchFamily="34" charset="0"/>
              </a:rPr>
              <a:t>АЦХХ</a:t>
            </a:r>
            <a:r>
              <a:rPr lang="en-US" b="1" dirty="0">
                <a:solidFill>
                  <a:schemeClr val="tx1"/>
                </a:solidFill>
                <a:latin typeface="Arial" pitchFamily="34" charset="0"/>
                <a:cs typeface="Arial" pitchFamily="34" charset="0"/>
              </a:rPr>
              <a:t>)</a:t>
            </a:r>
            <a:r>
              <a:rPr lang="mn-MN" b="1" dirty="0">
                <a:solidFill>
                  <a:schemeClr val="tx1"/>
                </a:solidFill>
                <a:latin typeface="Arial" pitchFamily="34" charset="0"/>
                <a:cs typeface="Arial" pitchFamily="34" charset="0"/>
              </a:rPr>
              <a:t>, амьсгалын дистресс, гипоксеми эсвэл шоктой өвчтөнд нэмэлт хүчилтөрөгч эмчилгээг нэн даруй өгч эхэл.</a:t>
            </a:r>
            <a:endParaRPr lang="en-US" dirty="0">
              <a:solidFill>
                <a:schemeClr val="tx1"/>
              </a:solidFill>
              <a:latin typeface="Arial" pitchFamily="34" charset="0"/>
              <a:cs typeface="Arial" pitchFamily="34" charset="0"/>
            </a:endParaRPr>
          </a:p>
          <a:p>
            <a:pPr lvl="0" algn="just"/>
            <a:r>
              <a:rPr lang="mn-MN" b="1" dirty="0">
                <a:solidFill>
                  <a:schemeClr val="tx1"/>
                </a:solidFill>
                <a:latin typeface="Arial" pitchFamily="34" charset="0"/>
                <a:cs typeface="Arial" pitchFamily="34" charset="0"/>
              </a:rPr>
              <a:t>Том хүнд</a:t>
            </a:r>
            <a:r>
              <a:rPr lang="mn-MN" dirty="0">
                <a:solidFill>
                  <a:schemeClr val="tx1"/>
                </a:solidFill>
                <a:latin typeface="Arial" pitchFamily="34" charset="0"/>
                <a:cs typeface="Arial" pitchFamily="34" charset="0"/>
              </a:rPr>
              <a:t> хүчилтөрөгч эмчилгээг </a:t>
            </a:r>
            <a:r>
              <a:rPr lang="mn-MN" b="1" dirty="0">
                <a:solidFill>
                  <a:schemeClr val="tx1"/>
                </a:solidFill>
                <a:latin typeface="Arial" pitchFamily="34" charset="0"/>
                <a:cs typeface="Arial" pitchFamily="34" charset="0"/>
              </a:rPr>
              <a:t>5 л</a:t>
            </a:r>
            <a:r>
              <a:rPr lang="en-US" b="1" dirty="0">
                <a:solidFill>
                  <a:schemeClr val="tx1"/>
                </a:solidFill>
                <a:latin typeface="Arial" pitchFamily="34" charset="0"/>
                <a:cs typeface="Arial" pitchFamily="34" charset="0"/>
              </a:rPr>
              <a:t>/</a:t>
            </a:r>
            <a:r>
              <a:rPr lang="mn-MN" b="1" dirty="0">
                <a:solidFill>
                  <a:schemeClr val="tx1"/>
                </a:solidFill>
                <a:latin typeface="Arial" pitchFamily="34" charset="0"/>
                <a:cs typeface="Arial" pitchFamily="34" charset="0"/>
              </a:rPr>
              <a:t>мин</a:t>
            </a:r>
            <a:r>
              <a:rPr lang="mn-MN" dirty="0">
                <a:solidFill>
                  <a:schemeClr val="tx1"/>
                </a:solidFill>
                <a:latin typeface="Arial" pitchFamily="34" charset="0"/>
                <a:cs typeface="Arial" pitchFamily="34" charset="0"/>
              </a:rPr>
              <a:t>-аар эхэлж урсгалын хурдыг </a:t>
            </a:r>
            <a:r>
              <a:rPr lang="mn-MN" b="1" dirty="0">
                <a:solidFill>
                  <a:schemeClr val="tx1"/>
                </a:solidFill>
                <a:latin typeface="Arial" pitchFamily="34" charset="0"/>
                <a:cs typeface="Arial" pitchFamily="34" charset="0"/>
              </a:rPr>
              <a:t>титрлэн </a:t>
            </a:r>
            <a:r>
              <a:rPr lang="en-US" b="1" dirty="0">
                <a:solidFill>
                  <a:schemeClr val="tx1"/>
                </a:solidFill>
                <a:latin typeface="Arial" pitchFamily="34" charset="0"/>
                <a:cs typeface="Arial" pitchFamily="34" charset="0"/>
              </a:rPr>
              <a:t>SpO</a:t>
            </a:r>
            <a:r>
              <a:rPr lang="en-US" b="1" baseline="-25000" dirty="0">
                <a:solidFill>
                  <a:schemeClr val="tx1"/>
                </a:solidFill>
                <a:latin typeface="Arial" pitchFamily="34" charset="0"/>
                <a:cs typeface="Arial" pitchFamily="34" charset="0"/>
              </a:rPr>
              <a:t>2</a:t>
            </a:r>
            <a:r>
              <a:rPr lang="en-US" b="1" dirty="0">
                <a:solidFill>
                  <a:schemeClr val="tx1"/>
                </a:solidFill>
                <a:latin typeface="Arial" pitchFamily="34" charset="0"/>
                <a:cs typeface="Arial" pitchFamily="34" charset="0"/>
              </a:rPr>
              <a:t> ≥ </a:t>
            </a:r>
            <a:r>
              <a:rPr lang="mn-MN" b="1" dirty="0">
                <a:solidFill>
                  <a:schemeClr val="tx1"/>
                </a:solidFill>
                <a:latin typeface="Arial" pitchFamily="34" charset="0"/>
                <a:cs typeface="Arial" pitchFamily="34" charset="0"/>
              </a:rPr>
              <a:t>90</a:t>
            </a:r>
            <a:r>
              <a:rPr lang="en-US" b="1" dirty="0">
                <a:solidFill>
                  <a:schemeClr val="tx1"/>
                </a:solidFill>
                <a:latin typeface="Arial" pitchFamily="34" charset="0"/>
                <a:cs typeface="Arial" pitchFamily="34" charset="0"/>
              </a:rPr>
              <a:t>%</a:t>
            </a:r>
            <a:r>
              <a:rPr lang="mn-MN" dirty="0">
                <a:solidFill>
                  <a:schemeClr val="tx1"/>
                </a:solidFill>
                <a:latin typeface="Arial" pitchFamily="34" charset="0"/>
                <a:cs typeface="Arial" pitchFamily="34" charset="0"/>
              </a:rPr>
              <a:t> түвшинд хүргэх, </a:t>
            </a:r>
            <a:r>
              <a:rPr lang="mn-MN" b="1" dirty="0">
                <a:solidFill>
                  <a:schemeClr val="tx1"/>
                </a:solidFill>
                <a:latin typeface="Arial" pitchFamily="34" charset="0"/>
                <a:cs typeface="Arial" pitchFamily="34" charset="0"/>
              </a:rPr>
              <a:t>жирэмсэн эмэгтэйд </a:t>
            </a:r>
            <a:r>
              <a:rPr lang="en-US" b="1" dirty="0">
                <a:solidFill>
                  <a:schemeClr val="tx1"/>
                </a:solidFill>
                <a:latin typeface="Arial" pitchFamily="34" charset="0"/>
                <a:cs typeface="Arial" pitchFamily="34" charset="0"/>
              </a:rPr>
              <a:t>SpO</a:t>
            </a:r>
            <a:r>
              <a:rPr lang="en-US" b="1" baseline="-25000" dirty="0">
                <a:solidFill>
                  <a:schemeClr val="tx1"/>
                </a:solidFill>
                <a:latin typeface="Arial" pitchFamily="34" charset="0"/>
                <a:cs typeface="Arial" pitchFamily="34" charset="0"/>
              </a:rPr>
              <a:t>2</a:t>
            </a:r>
            <a:r>
              <a:rPr lang="en-US" b="1" dirty="0">
                <a:solidFill>
                  <a:schemeClr val="tx1"/>
                </a:solidFill>
                <a:latin typeface="Arial" pitchFamily="34" charset="0"/>
                <a:cs typeface="Arial" pitchFamily="34" charset="0"/>
              </a:rPr>
              <a:t> ≥ </a:t>
            </a:r>
            <a:r>
              <a:rPr lang="mn-MN" b="1" dirty="0">
                <a:solidFill>
                  <a:schemeClr val="tx1"/>
                </a:solidFill>
                <a:latin typeface="Arial" pitchFamily="34" charset="0"/>
                <a:cs typeface="Arial" pitchFamily="34" charset="0"/>
              </a:rPr>
              <a:t>92 – 95</a:t>
            </a:r>
            <a:r>
              <a:rPr lang="en-US" b="1" dirty="0">
                <a:solidFill>
                  <a:schemeClr val="tx1"/>
                </a:solidFill>
                <a:latin typeface="Arial" pitchFamily="34" charset="0"/>
                <a:cs typeface="Arial" pitchFamily="34" charset="0"/>
              </a:rPr>
              <a:t>%</a:t>
            </a:r>
            <a:r>
              <a:rPr lang="mn-MN" dirty="0">
                <a:solidFill>
                  <a:schemeClr val="tx1"/>
                </a:solidFill>
                <a:latin typeface="Arial" pitchFamily="34" charset="0"/>
                <a:cs typeface="Arial" pitchFamily="34" charset="0"/>
              </a:rPr>
              <a:t> түвшинд хүргэхийг зорих </a:t>
            </a:r>
            <a:r>
              <a:rPr lang="en-US" dirty="0">
                <a:solidFill>
                  <a:schemeClr val="tx1"/>
                </a:solidFill>
                <a:latin typeface="Arial" pitchFamily="34" charset="0"/>
                <a:cs typeface="Arial" pitchFamily="34" charset="0"/>
              </a:rPr>
              <a:t>(target)</a:t>
            </a:r>
            <a:r>
              <a:rPr lang="mn-MN" dirty="0">
                <a:solidFill>
                  <a:schemeClr val="tx1"/>
                </a:solidFill>
                <a:latin typeface="Arial" pitchFamily="34" charset="0"/>
                <a:cs typeface="Arial" pitchFamily="34" charset="0"/>
              </a:rPr>
              <a:t>. </a:t>
            </a:r>
            <a:endParaRPr lang="en-US" dirty="0">
              <a:solidFill>
                <a:schemeClr val="tx1"/>
              </a:solidFill>
              <a:latin typeface="Arial" pitchFamily="34" charset="0"/>
              <a:cs typeface="Arial" pitchFamily="34" charset="0"/>
            </a:endParaRPr>
          </a:p>
          <a:p>
            <a:pPr lvl="0" algn="just"/>
            <a:r>
              <a:rPr lang="mn-MN" b="1" dirty="0">
                <a:solidFill>
                  <a:schemeClr val="tx1"/>
                </a:solidFill>
                <a:latin typeface="Arial" pitchFamily="34" charset="0"/>
                <a:cs typeface="Arial" pitchFamily="34" charset="0"/>
              </a:rPr>
              <a:t>Хүүхэд:</a:t>
            </a:r>
            <a:r>
              <a:rPr lang="mn-MN" dirty="0">
                <a:solidFill>
                  <a:schemeClr val="tx1"/>
                </a:solidFill>
                <a:latin typeface="Arial" pitchFamily="34" charset="0"/>
                <a:cs typeface="Arial" pitchFamily="34" charset="0"/>
              </a:rPr>
              <a:t> Яаралтай шинжтэй </a:t>
            </a:r>
            <a:r>
              <a:rPr lang="en-US" dirty="0">
                <a:solidFill>
                  <a:schemeClr val="tx1"/>
                </a:solidFill>
                <a:latin typeface="Arial" pitchFamily="34" charset="0"/>
                <a:cs typeface="Arial" pitchFamily="34" charset="0"/>
              </a:rPr>
              <a:t>(</a:t>
            </a:r>
            <a:r>
              <a:rPr lang="mn-MN" dirty="0">
                <a:solidFill>
                  <a:schemeClr val="tx1"/>
                </a:solidFill>
                <a:latin typeface="Arial" pitchFamily="34" charset="0"/>
                <a:cs typeface="Arial" pitchFamily="34" charset="0"/>
              </a:rPr>
              <a:t>амьсгал бөглөршсөн эсвэл амьсгалахгүй байгаа, амьсгалын хүнд дистресс, төвийн хөхрөлт, шок, ком эсвэл таталт г.м</a:t>
            </a:r>
            <a:r>
              <a:rPr lang="en-US" dirty="0">
                <a:solidFill>
                  <a:schemeClr val="tx1"/>
                </a:solidFill>
                <a:latin typeface="Arial" pitchFamily="34" charset="0"/>
                <a:cs typeface="Arial" pitchFamily="34" charset="0"/>
              </a:rPr>
              <a:t>) </a:t>
            </a:r>
            <a:r>
              <a:rPr lang="mn-MN" dirty="0">
                <a:solidFill>
                  <a:schemeClr val="tx1"/>
                </a:solidFill>
                <a:latin typeface="Arial" pitchFamily="34" charset="0"/>
                <a:cs typeface="Arial" pitchFamily="34" charset="0"/>
              </a:rPr>
              <a:t>хүүхдийг</a:t>
            </a:r>
            <a:r>
              <a:rPr lang="mn-MN" b="1" dirty="0">
                <a:solidFill>
                  <a:schemeClr val="tx1"/>
                </a:solidFill>
                <a:latin typeface="Arial" pitchFamily="34" charset="0"/>
                <a:cs typeface="Arial" pitchFamily="34" charset="0"/>
              </a:rPr>
              <a:t>  сэхээн амьдруулах явцад </a:t>
            </a:r>
            <a:r>
              <a:rPr lang="en-US" b="1" dirty="0">
                <a:solidFill>
                  <a:schemeClr val="tx1"/>
                </a:solidFill>
                <a:latin typeface="Arial" pitchFamily="34" charset="0"/>
                <a:cs typeface="Arial" pitchFamily="34" charset="0"/>
              </a:rPr>
              <a:t>SpO</a:t>
            </a:r>
            <a:r>
              <a:rPr lang="en-US" b="1" baseline="-25000" dirty="0">
                <a:solidFill>
                  <a:schemeClr val="tx1"/>
                </a:solidFill>
                <a:latin typeface="Arial" pitchFamily="34" charset="0"/>
                <a:cs typeface="Arial" pitchFamily="34" charset="0"/>
              </a:rPr>
              <a:t>2</a:t>
            </a:r>
            <a:r>
              <a:rPr lang="en-US" b="1" dirty="0">
                <a:solidFill>
                  <a:schemeClr val="tx1"/>
                </a:solidFill>
                <a:latin typeface="Arial" pitchFamily="34" charset="0"/>
                <a:cs typeface="Arial" pitchFamily="34" charset="0"/>
              </a:rPr>
              <a:t> ≥ </a:t>
            </a:r>
            <a:r>
              <a:rPr lang="mn-MN" b="1" dirty="0">
                <a:solidFill>
                  <a:schemeClr val="tx1"/>
                </a:solidFill>
                <a:latin typeface="Arial" pitchFamily="34" charset="0"/>
                <a:cs typeface="Arial" pitchFamily="34" charset="0"/>
              </a:rPr>
              <a:t>94</a:t>
            </a:r>
            <a:r>
              <a:rPr lang="en-US" b="1" dirty="0">
                <a:solidFill>
                  <a:schemeClr val="tx1"/>
                </a:solidFill>
                <a:latin typeface="Arial" pitchFamily="34" charset="0"/>
                <a:cs typeface="Arial" pitchFamily="34" charset="0"/>
              </a:rPr>
              <a:t>%</a:t>
            </a:r>
            <a:r>
              <a:rPr lang="mn-MN" dirty="0">
                <a:solidFill>
                  <a:schemeClr val="tx1"/>
                </a:solidFill>
                <a:latin typeface="Arial" pitchFamily="34" charset="0"/>
                <a:cs typeface="Arial" pitchFamily="34" charset="0"/>
              </a:rPr>
              <a:t> түвшинд хүргэхийн тулд хүчилтөрөгч эмчилгээ хийх хэрэгтэй бөгөөд </a:t>
            </a:r>
            <a:r>
              <a:rPr lang="mn-MN" b="1" dirty="0">
                <a:solidFill>
                  <a:schemeClr val="tx1"/>
                </a:solidFill>
                <a:latin typeface="Arial" pitchFamily="34" charset="0"/>
                <a:cs typeface="Arial" pitchFamily="34" charset="0"/>
              </a:rPr>
              <a:t>бусад тохиолдолд</a:t>
            </a:r>
            <a:r>
              <a:rPr lang="en-US" b="1" dirty="0">
                <a:solidFill>
                  <a:schemeClr val="tx1"/>
                </a:solidFill>
                <a:latin typeface="Arial" pitchFamily="34" charset="0"/>
                <a:cs typeface="Arial" pitchFamily="34" charset="0"/>
              </a:rPr>
              <a:t> SpO</a:t>
            </a:r>
            <a:r>
              <a:rPr lang="en-US" b="1" baseline="-25000" dirty="0">
                <a:solidFill>
                  <a:schemeClr val="tx1"/>
                </a:solidFill>
                <a:latin typeface="Arial" pitchFamily="34" charset="0"/>
                <a:cs typeface="Arial" pitchFamily="34" charset="0"/>
              </a:rPr>
              <a:t>2</a:t>
            </a:r>
            <a:r>
              <a:rPr lang="en-US" b="1" dirty="0">
                <a:solidFill>
                  <a:schemeClr val="tx1"/>
                </a:solidFill>
                <a:latin typeface="Arial" pitchFamily="34" charset="0"/>
                <a:cs typeface="Arial" pitchFamily="34" charset="0"/>
              </a:rPr>
              <a:t> ≥ </a:t>
            </a:r>
            <a:r>
              <a:rPr lang="mn-MN" b="1" dirty="0">
                <a:solidFill>
                  <a:schemeClr val="tx1"/>
                </a:solidFill>
                <a:latin typeface="Arial" pitchFamily="34" charset="0"/>
                <a:cs typeface="Arial" pitchFamily="34" charset="0"/>
              </a:rPr>
              <a:t>90</a:t>
            </a:r>
            <a:r>
              <a:rPr lang="en-US" b="1" dirty="0">
                <a:solidFill>
                  <a:schemeClr val="tx1"/>
                </a:solidFill>
                <a:latin typeface="Arial" pitchFamily="34" charset="0"/>
                <a:cs typeface="Arial" pitchFamily="34" charset="0"/>
              </a:rPr>
              <a:t>%</a:t>
            </a:r>
            <a:r>
              <a:rPr lang="mn-MN" dirty="0">
                <a:solidFill>
                  <a:schemeClr val="tx1"/>
                </a:solidFill>
                <a:latin typeface="Arial" pitchFamily="34" charset="0"/>
                <a:cs typeface="Arial" pitchFamily="34" charset="0"/>
              </a:rPr>
              <a:t> түвшинд байлгахыг зорих</a:t>
            </a:r>
            <a:r>
              <a:rPr lang="mn-MN" dirty="0"/>
              <a:t>.</a:t>
            </a:r>
            <a:endParaRPr lang="en-US" dirty="0"/>
          </a:p>
          <a:p>
            <a:pPr algn="l"/>
            <a:endParaRPr lang="mn-Mong-CN" dirty="0"/>
          </a:p>
        </p:txBody>
      </p:sp>
    </p:spTree>
    <p:extLst>
      <p:ext uri="{BB962C8B-B14F-4D97-AF65-F5344CB8AC3E}">
        <p14:creationId xmlns:p14="http://schemas.microsoft.com/office/powerpoint/2010/main" xmlns="" val="1882229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GB" dirty="0"/>
              <a:t>Oxygen titration</a:t>
            </a:r>
            <a:endParaRPr lang="en-US" dirty="0"/>
          </a:p>
        </p:txBody>
      </p:sp>
      <p:sp>
        <p:nvSpPr>
          <p:cNvPr id="18434" name="Rectangle 3"/>
          <p:cNvSpPr>
            <a:spLocks noGrp="1" noChangeArrowheads="1"/>
          </p:cNvSpPr>
          <p:nvPr>
            <p:ph type="body" idx="1"/>
          </p:nvPr>
        </p:nvSpPr>
        <p:spPr>
          <a:xfrm>
            <a:off x="457472" y="1573756"/>
            <a:ext cx="5450291" cy="4603196"/>
          </a:xfrm>
        </p:spPr>
        <p:txBody>
          <a:bodyPr>
            <a:normAutofit/>
          </a:bodyPr>
          <a:lstStyle/>
          <a:p>
            <a:pPr>
              <a:lnSpc>
                <a:spcPct val="90000"/>
              </a:lnSpc>
            </a:pPr>
            <a:r>
              <a:rPr lang="en-GB" sz="2500" dirty="0"/>
              <a:t>Target oxygen levels are </a:t>
            </a:r>
          </a:p>
          <a:p>
            <a:pPr lvl="1">
              <a:lnSpc>
                <a:spcPct val="90000"/>
              </a:lnSpc>
            </a:pPr>
            <a:r>
              <a:rPr lang="en-GB" sz="2100" dirty="0"/>
              <a:t>SpO</a:t>
            </a:r>
            <a:r>
              <a:rPr lang="en-GB" sz="2100" baseline="-25000" dirty="0"/>
              <a:t>2</a:t>
            </a:r>
            <a:r>
              <a:rPr lang="en-GB" sz="2100" dirty="0"/>
              <a:t> ≥90% in adults and children</a:t>
            </a:r>
          </a:p>
          <a:p>
            <a:pPr lvl="1">
              <a:lnSpc>
                <a:spcPct val="90000"/>
              </a:lnSpc>
            </a:pPr>
            <a:r>
              <a:rPr lang="en-GB" sz="2100" dirty="0"/>
              <a:t>SpO</a:t>
            </a:r>
            <a:r>
              <a:rPr lang="en-GB" sz="2100" baseline="-25000" dirty="0"/>
              <a:t>2</a:t>
            </a:r>
            <a:r>
              <a:rPr lang="en-GB" sz="2100" dirty="0"/>
              <a:t> ≥92-95% in </a:t>
            </a:r>
            <a:r>
              <a:rPr lang="en-GB" sz="2100" u="sng" dirty="0"/>
              <a:t>pregnant </a:t>
            </a:r>
            <a:r>
              <a:rPr lang="en-GB" sz="2100" dirty="0"/>
              <a:t>patients</a:t>
            </a:r>
          </a:p>
          <a:p>
            <a:pPr lvl="1">
              <a:lnSpc>
                <a:spcPct val="90000"/>
              </a:lnSpc>
            </a:pPr>
            <a:endParaRPr lang="en-GB" sz="2100" dirty="0"/>
          </a:p>
          <a:p>
            <a:pPr>
              <a:lnSpc>
                <a:spcPct val="90000"/>
              </a:lnSpc>
            </a:pPr>
            <a:r>
              <a:rPr lang="en-GB" sz="2500" dirty="0"/>
              <a:t>When needing to deliver higher flows to reach target SpO</a:t>
            </a:r>
            <a:r>
              <a:rPr lang="en-GB" sz="2500" baseline="-25000" dirty="0"/>
              <a:t>2</a:t>
            </a:r>
            <a:r>
              <a:rPr lang="en-GB" sz="2500" dirty="0"/>
              <a:t>, switch to appropriate delivery device</a:t>
            </a:r>
          </a:p>
          <a:p>
            <a:pPr lvl="1">
              <a:lnSpc>
                <a:spcPct val="90000"/>
              </a:lnSpc>
            </a:pPr>
            <a:r>
              <a:rPr lang="en-GB" sz="2100" dirty="0"/>
              <a:t>nasopharyngeal catheter (1-2 l/min)</a:t>
            </a:r>
          </a:p>
          <a:p>
            <a:pPr lvl="1">
              <a:lnSpc>
                <a:spcPct val="90000"/>
              </a:lnSpc>
            </a:pPr>
            <a:r>
              <a:rPr lang="en-GB" sz="2100" dirty="0"/>
              <a:t>simple facemask (6-10 l/min)</a:t>
            </a:r>
          </a:p>
          <a:p>
            <a:pPr lvl="1">
              <a:lnSpc>
                <a:spcPct val="90000"/>
              </a:lnSpc>
            </a:pPr>
            <a:r>
              <a:rPr lang="en-GB" sz="2100" dirty="0"/>
              <a:t>facemask with reservoir (10-15 l/min)</a:t>
            </a:r>
          </a:p>
          <a:p>
            <a:pPr lvl="1">
              <a:lnSpc>
                <a:spcPct val="90000"/>
              </a:lnSpc>
              <a:buFont typeface="Arial" pitchFamily="34" charset="0"/>
              <a:buNone/>
            </a:pPr>
            <a:endParaRPr lang="en-GB" sz="2100" dirty="0"/>
          </a:p>
          <a:p>
            <a:pPr marL="457200" lvl="1" indent="0">
              <a:lnSpc>
                <a:spcPct val="90000"/>
              </a:lnSpc>
              <a:buNone/>
            </a:pPr>
            <a:endParaRPr lang="en-GB" sz="2100" dirty="0"/>
          </a:p>
          <a:p>
            <a:pPr>
              <a:lnSpc>
                <a:spcPct val="90000"/>
              </a:lnSpc>
            </a:pPr>
            <a:endParaRPr lang="en-GB" sz="2500" dirty="0"/>
          </a:p>
        </p:txBody>
      </p:sp>
      <p:sp>
        <p:nvSpPr>
          <p:cNvPr id="18435" name="Text Box 15"/>
          <p:cNvSpPr txBox="1">
            <a:spLocks noChangeArrowheads="1"/>
          </p:cNvSpPr>
          <p:nvPr/>
        </p:nvSpPr>
        <p:spPr bwMode="auto">
          <a:xfrm>
            <a:off x="6196907" y="5094186"/>
            <a:ext cx="2614511" cy="418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147" tIns="40074" rIns="80147" bIns="40074">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defTabSz="801472" eaLnBrk="1" hangingPunct="1">
              <a:spcBef>
                <a:spcPct val="50000"/>
              </a:spcBef>
            </a:pPr>
            <a:r>
              <a:rPr lang="en-US" sz="1100">
                <a:solidFill>
                  <a:srgbClr val="000066"/>
                </a:solidFill>
              </a:rPr>
              <a:t>Medical Illustration, Leicester Royal Infirmary</a:t>
            </a:r>
            <a:r>
              <a:rPr lang="en-CA" sz="1100">
                <a:solidFill>
                  <a:srgbClr val="000066"/>
                </a:solidFill>
              </a:rPr>
              <a:t>, </a:t>
            </a:r>
            <a:r>
              <a:rPr lang="en-US" altLang="ja-JP" sz="1100">
                <a:solidFill>
                  <a:srgbClr val="000066"/>
                </a:solidFill>
              </a:rPr>
              <a:t>Leicester, UK </a:t>
            </a:r>
            <a:endParaRPr lang="en-US" sz="1100">
              <a:solidFill>
                <a:srgbClr val="000066"/>
              </a:solidFill>
            </a:endParaRPr>
          </a:p>
        </p:txBody>
      </p:sp>
      <p:pic>
        <p:nvPicPr>
          <p:cNvPr id="18436" name="Picture 4" descr="b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0191" y="3835757"/>
            <a:ext cx="514486" cy="338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5"/>
          <p:cNvPicPr>
            <a:picLocks noChangeAspect="1" noChangeArrowheads="1"/>
          </p:cNvPicPr>
          <p:nvPr/>
        </p:nvPicPr>
        <p:blipFill>
          <a:blip r:embed="rId4">
            <a:extLst>
              <a:ext uri="{28A0092B-C50C-407E-A947-70E740481C1C}">
                <a14:useLocalDpi xmlns:a14="http://schemas.microsoft.com/office/drawing/2010/main" xmlns="" val="0"/>
              </a:ext>
            </a:extLst>
          </a:blip>
          <a:srcRect r="6233" b="3793"/>
          <a:stretch>
            <a:fillRect/>
          </a:stretch>
        </p:blipFill>
        <p:spPr bwMode="auto">
          <a:xfrm>
            <a:off x="7504162" y="1579515"/>
            <a:ext cx="1221734" cy="2410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8" name="Picture 6"/>
          <p:cNvPicPr>
            <a:picLocks noChangeAspect="1" noChangeArrowheads="1"/>
          </p:cNvPicPr>
          <p:nvPr/>
        </p:nvPicPr>
        <p:blipFill>
          <a:blip r:embed="rId5">
            <a:extLst>
              <a:ext uri="{28A0092B-C50C-407E-A947-70E740481C1C}">
                <a14:useLocalDpi xmlns:a14="http://schemas.microsoft.com/office/drawing/2010/main" xmlns="" val="0"/>
              </a:ext>
            </a:extLst>
          </a:blip>
          <a:srcRect l="5646" t="687" r="5336" b="3493"/>
          <a:stretch>
            <a:fillRect/>
          </a:stretch>
        </p:blipFill>
        <p:spPr bwMode="auto">
          <a:xfrm>
            <a:off x="5799164" y="1579515"/>
            <a:ext cx="1276033" cy="2410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9" name="Text Box 10"/>
          <p:cNvSpPr txBox="1">
            <a:spLocks noChangeArrowheads="1"/>
          </p:cNvSpPr>
          <p:nvPr/>
        </p:nvSpPr>
        <p:spPr bwMode="auto">
          <a:xfrm>
            <a:off x="5717715" y="3997020"/>
            <a:ext cx="1433501" cy="265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147" tIns="40074" rIns="80147" bIns="40074">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801472" eaLnBrk="1" hangingPunct="1"/>
            <a:r>
              <a:rPr lang="fr-FR" sz="1200">
                <a:solidFill>
                  <a:srgbClr val="000066"/>
                </a:solidFill>
              </a:rPr>
              <a:t>Simple Mask</a:t>
            </a:r>
          </a:p>
        </p:txBody>
      </p:sp>
      <p:sp>
        <p:nvSpPr>
          <p:cNvPr id="18440" name="Text Box 11"/>
          <p:cNvSpPr txBox="1">
            <a:spLocks noChangeArrowheads="1"/>
          </p:cNvSpPr>
          <p:nvPr/>
        </p:nvSpPr>
        <p:spPr bwMode="auto">
          <a:xfrm>
            <a:off x="7151216" y="4004220"/>
            <a:ext cx="1976494" cy="26559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0147" tIns="40074" rIns="80147" bIns="40074">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fr-FR" sz="1200">
                <a:solidFill>
                  <a:srgbClr val="000066"/>
                </a:solidFill>
              </a:rPr>
              <a:t>Mask with reservoir bag</a:t>
            </a:r>
          </a:p>
        </p:txBody>
      </p:sp>
      <p:grpSp>
        <p:nvGrpSpPr>
          <p:cNvPr id="2" name="Groupe 19"/>
          <p:cNvGrpSpPr>
            <a:grpSpLocks/>
          </p:cNvGrpSpPr>
          <p:nvPr/>
        </p:nvGrpSpPr>
        <p:grpSpPr bwMode="auto">
          <a:xfrm>
            <a:off x="7504161" y="3651457"/>
            <a:ext cx="1303183" cy="1275706"/>
            <a:chOff x="8775700" y="4025900"/>
            <a:chExt cx="1524000" cy="1406525"/>
          </a:xfrm>
        </p:grpSpPr>
        <p:sp>
          <p:nvSpPr>
            <p:cNvPr id="18442" name="Rectangle 8"/>
            <p:cNvSpPr>
              <a:spLocks/>
            </p:cNvSpPr>
            <p:nvPr/>
          </p:nvSpPr>
          <p:spPr bwMode="auto">
            <a:xfrm>
              <a:off x="8775700" y="4813300"/>
              <a:ext cx="1524000" cy="619125"/>
            </a:xfrm>
            <a:prstGeom prst="roundRect">
              <a:avLst>
                <a:gd name="adj" fmla="val 16667"/>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53506" bIns="0"/>
            <a:lstStyle/>
            <a:p>
              <a:pPr algn="ctr">
                <a:spcBef>
                  <a:spcPts val="2169"/>
                </a:spcBef>
              </a:pPr>
              <a:r>
                <a:rPr lang="en-GB">
                  <a:solidFill>
                    <a:schemeClr val="bg1"/>
                  </a:solidFill>
                </a:rPr>
                <a:t>Make sure bag is full</a:t>
              </a:r>
              <a:endParaRPr lang="en-US">
                <a:solidFill>
                  <a:schemeClr val="bg1"/>
                </a:solidFill>
              </a:endParaRPr>
            </a:p>
          </p:txBody>
        </p:sp>
        <p:sp>
          <p:nvSpPr>
            <p:cNvPr id="18443" name="Line 9"/>
            <p:cNvSpPr>
              <a:spLocks noChangeShapeType="1"/>
            </p:cNvSpPr>
            <p:nvPr/>
          </p:nvSpPr>
          <p:spPr bwMode="auto">
            <a:xfrm flipH="1" flipV="1">
              <a:off x="9207500" y="4025900"/>
              <a:ext cx="266700" cy="787400"/>
            </a:xfrm>
            <a:prstGeom prst="line">
              <a:avLst/>
            </a:prstGeom>
            <a:noFill/>
            <a:ln w="57150">
              <a:solidFill>
                <a:srgbClr val="000066"/>
              </a:solidFill>
              <a:round/>
              <a:headEnd/>
              <a:tailEnd type="triangle" w="med" len="med"/>
            </a:ln>
            <a:extLst>
              <a:ext uri="{909E8E84-426E-40DD-AFC4-6F175D3DCCD1}">
                <a14:hiddenFill xmlns:a14="http://schemas.microsoft.com/office/drawing/2010/main" xmlns="">
                  <a:noFill/>
                </a14:hiddenFill>
              </a:ext>
            </a:extLst>
          </p:spPr>
          <p:txBody>
            <a:bodyPr/>
            <a:lstStyle/>
            <a:p>
              <a:endParaRPr lang="mn-Mong-CN"/>
            </a:p>
          </p:txBody>
        </p:sp>
      </p:grpSp>
    </p:spTree>
    <p:extLst>
      <p:ext uri="{BB962C8B-B14F-4D97-AF65-F5344CB8AC3E}">
        <p14:creationId xmlns:p14="http://schemas.microsoft.com/office/powerpoint/2010/main" xmlns="" val="3576414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5" descr="SPO2EarProb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20437" y="2197210"/>
            <a:ext cx="1570607" cy="1143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38" name="Picture 12" descr="D20_PEDIATRICOXISENSORII"/>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78788" y="2197209"/>
            <a:ext cx="1339834" cy="1228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39" name="Picture 19" descr="CAIJ3LBU"/>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816777" y="2197210"/>
            <a:ext cx="1429428" cy="107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0" name="Title 22"/>
          <p:cNvSpPr>
            <a:spLocks noGrp="1"/>
          </p:cNvSpPr>
          <p:nvPr>
            <p:ph type="title"/>
          </p:nvPr>
        </p:nvSpPr>
        <p:spPr>
          <a:xfrm>
            <a:off x="457200" y="274638"/>
            <a:ext cx="8229600" cy="715962"/>
          </a:xfrm>
        </p:spPr>
        <p:txBody>
          <a:bodyPr lIns="0" tIns="0" rIns="0" bIns="0">
            <a:normAutofit fontScale="90000"/>
          </a:bodyPr>
          <a:lstStyle/>
          <a:p>
            <a:pPr eaLnBrk="1" hangingPunct="1"/>
            <a:r>
              <a:rPr lang="en-GB" dirty="0"/>
              <a:t>Pulse </a:t>
            </a:r>
            <a:r>
              <a:rPr lang="en-GB" dirty="0" err="1"/>
              <a:t>oximeter</a:t>
            </a:r>
            <a:r>
              <a:rPr lang="en-GB" dirty="0"/>
              <a:t> should be available in all in areas caring for severely ill patients</a:t>
            </a:r>
          </a:p>
        </p:txBody>
      </p:sp>
      <p:sp>
        <p:nvSpPr>
          <p:cNvPr id="14341" name="Text Box 23"/>
          <p:cNvSpPr txBox="1">
            <a:spLocks noChangeArrowheads="1"/>
          </p:cNvSpPr>
          <p:nvPr/>
        </p:nvSpPr>
        <p:spPr bwMode="auto">
          <a:xfrm>
            <a:off x="6667953" y="3177747"/>
            <a:ext cx="2108170" cy="251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147" tIns="40074" rIns="80147" bIns="40074">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defTabSz="801472" eaLnBrk="1" hangingPunct="1">
              <a:spcBef>
                <a:spcPct val="50000"/>
              </a:spcBef>
            </a:pPr>
            <a:r>
              <a:rPr lang="en-GB" sz="1100">
                <a:solidFill>
                  <a:srgbClr val="000066"/>
                </a:solidFill>
              </a:rPr>
              <a:t>All pictures © WHO/ S. Mardel</a:t>
            </a:r>
            <a:endParaRPr lang="en-US" sz="1100">
              <a:solidFill>
                <a:srgbClr val="000066"/>
              </a:solidFill>
            </a:endParaRPr>
          </a:p>
        </p:txBody>
      </p:sp>
      <p:pic>
        <p:nvPicPr>
          <p:cNvPr id="14342" name="Picture 1"/>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466974" y="1559357"/>
            <a:ext cx="1726717" cy="2069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3" name="TextBox 2"/>
          <p:cNvSpPr txBox="1">
            <a:spLocks noChangeArrowheads="1"/>
          </p:cNvSpPr>
          <p:nvPr/>
        </p:nvSpPr>
        <p:spPr bwMode="auto">
          <a:xfrm>
            <a:off x="5575180" y="5099944"/>
            <a:ext cx="1303183" cy="334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147" tIns="40074" rIns="80147" bIns="40074">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fr-FR" sz="1600"/>
          </a:p>
        </p:txBody>
      </p:sp>
      <p:sp>
        <p:nvSpPr>
          <p:cNvPr id="8201" name="TextBox 1"/>
          <p:cNvSpPr>
            <a:spLocks noChangeArrowheads="1"/>
          </p:cNvSpPr>
          <p:nvPr/>
        </p:nvSpPr>
        <p:spPr bwMode="auto">
          <a:xfrm>
            <a:off x="2816776" y="5909139"/>
            <a:ext cx="3047547" cy="532215"/>
          </a:xfrm>
          <a:prstGeom prst="roundRect">
            <a:avLst>
              <a:gd name="adj" fmla="val 16667"/>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0147" tIns="40074" rIns="80147" bIns="40074">
            <a:spAutoFit/>
          </a:bodyPr>
          <a:lstStyle/>
          <a:p>
            <a:pPr algn="ctr"/>
            <a:r>
              <a:rPr lang="en-US" sz="2600" b="1">
                <a:solidFill>
                  <a:schemeClr val="bg1"/>
                </a:solidFill>
              </a:rPr>
              <a:t>Measures SpO</a:t>
            </a:r>
            <a:r>
              <a:rPr lang="en-US" sz="2600" b="1" baseline="-25000">
                <a:solidFill>
                  <a:schemeClr val="bg1"/>
                </a:solidFill>
              </a:rPr>
              <a:t>2</a:t>
            </a:r>
            <a:endParaRPr lang="en-US" sz="2600" b="1">
              <a:solidFill>
                <a:schemeClr val="bg1"/>
              </a:solidFill>
            </a:endParaRPr>
          </a:p>
        </p:txBody>
      </p:sp>
      <p:graphicFrame>
        <p:nvGraphicFramePr>
          <p:cNvPr id="17" name="Tableau 16"/>
          <p:cNvGraphicFramePr>
            <a:graphicFrameLocks noGrp="1"/>
          </p:cNvGraphicFramePr>
          <p:nvPr>
            <p:extLst>
              <p:ext uri="{D42A27DB-BD31-4B8C-83A1-F6EECF244321}">
                <p14:modId xmlns:p14="http://schemas.microsoft.com/office/powerpoint/2010/main" xmlns="" val="139269005"/>
              </p:ext>
            </p:extLst>
          </p:nvPr>
        </p:nvGraphicFramePr>
        <p:xfrm>
          <a:off x="336656" y="3734968"/>
          <a:ext cx="8503268" cy="2382569"/>
        </p:xfrm>
        <a:graphic>
          <a:graphicData uri="http://schemas.openxmlformats.org/drawingml/2006/table">
            <a:tbl>
              <a:tblPr/>
              <a:tblGrid>
                <a:gridCol w="1952059">
                  <a:extLst>
                    <a:ext uri="{9D8B030D-6E8A-4147-A177-3AD203B41FA5}">
                      <a16:colId xmlns:a16="http://schemas.microsoft.com/office/drawing/2014/main" xmlns="" val="20000"/>
                    </a:ext>
                  </a:extLst>
                </a:gridCol>
                <a:gridCol w="6551209">
                  <a:extLst>
                    <a:ext uri="{9D8B030D-6E8A-4147-A177-3AD203B41FA5}">
                      <a16:colId xmlns:a16="http://schemas.microsoft.com/office/drawing/2014/main" xmlns="" val="20001"/>
                    </a:ext>
                  </a:extLst>
                </a:gridCol>
              </a:tblGrid>
              <a:tr h="65369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bg1"/>
                          </a:solidFill>
                          <a:effectLst/>
                          <a:latin typeface="Arial" pitchFamily="34" charset="0"/>
                          <a:ea typeface="MS PGothic" pitchFamily="34" charset="-128"/>
                          <a:sym typeface="Wingdings 2" pitchFamily="18" charset="2"/>
                        </a:rPr>
                        <a:t></a:t>
                      </a:r>
                      <a:r>
                        <a:rPr kumimoji="0" lang="fr-FR" sz="3600" b="0" i="0" u="none" strike="noStrike" cap="none" normalizeH="0" baseline="0" dirty="0">
                          <a:ln>
                            <a:noFill/>
                          </a:ln>
                          <a:solidFill>
                            <a:srgbClr val="000066"/>
                          </a:solidFill>
                          <a:effectLst/>
                          <a:latin typeface="Arial" pitchFamily="34" charset="0"/>
                          <a:ea typeface="MS PGothic" pitchFamily="34" charset="-128"/>
                          <a:sym typeface="Wingdings 2" pitchFamily="18" charset="2"/>
                        </a:rPr>
                        <a:t> </a:t>
                      </a:r>
                      <a:r>
                        <a:rPr kumimoji="0" lang="en-US" sz="1800" b="0" i="0" u="none" strike="noStrike" cap="none" normalizeH="0" baseline="0" dirty="0">
                          <a:ln>
                            <a:noFill/>
                          </a:ln>
                          <a:solidFill>
                            <a:srgbClr val="000066"/>
                          </a:solidFill>
                          <a:effectLst/>
                          <a:latin typeface="Arial" pitchFamily="34" charset="0"/>
                          <a:ea typeface="MS PGothic" pitchFamily="34" charset="-128"/>
                        </a:rPr>
                        <a:t>Benefits</a:t>
                      </a:r>
                    </a:p>
                  </a:txBody>
                  <a:tcPr marL="78191" marR="78191" marT="41479" marB="414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CCE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a:ln>
                            <a:noFill/>
                          </a:ln>
                          <a:solidFill>
                            <a:schemeClr val="bg1"/>
                          </a:solidFill>
                          <a:effectLst/>
                          <a:latin typeface="Arial" pitchFamily="34" charset="0"/>
                          <a:ea typeface="MS PGothic" pitchFamily="34" charset="-128"/>
                          <a:sym typeface="Wingdings 2" pitchFamily="18" charset="2"/>
                        </a:rPr>
                        <a:t></a:t>
                      </a:r>
                      <a:r>
                        <a:rPr kumimoji="0" lang="en-US" sz="2900" b="0" i="0" u="none" strike="noStrike" cap="none" normalizeH="0" baseline="0">
                          <a:ln>
                            <a:noFill/>
                          </a:ln>
                          <a:solidFill>
                            <a:srgbClr val="000066"/>
                          </a:solidFill>
                          <a:effectLst/>
                          <a:latin typeface="Arial" pitchFamily="34" charset="0"/>
                          <a:ea typeface="MS PGothic" pitchFamily="34" charset="-128"/>
                          <a:sym typeface="Wingdings 2" pitchFamily="18" charset="2"/>
                        </a:rPr>
                        <a:t> </a:t>
                      </a:r>
                      <a:r>
                        <a:rPr kumimoji="0" lang="en-US" sz="1800" b="0" i="0" u="none" strike="noStrike" cap="none" normalizeH="0" baseline="0">
                          <a:ln>
                            <a:noFill/>
                          </a:ln>
                          <a:solidFill>
                            <a:srgbClr val="000066"/>
                          </a:solidFill>
                          <a:effectLst/>
                          <a:latin typeface="Arial" pitchFamily="34" charset="0"/>
                          <a:ea typeface="MS PGothic" pitchFamily="34" charset="-128"/>
                        </a:rPr>
                        <a:t>Limits</a:t>
                      </a:r>
                      <a:endParaRPr kumimoji="0" lang="fr-FR" sz="1800" b="0" i="0" u="none" strike="noStrike" cap="none" normalizeH="0" baseline="0">
                        <a:ln>
                          <a:noFill/>
                        </a:ln>
                        <a:solidFill>
                          <a:srgbClr val="000066"/>
                        </a:solidFill>
                        <a:effectLst/>
                        <a:latin typeface="Arial" pitchFamily="34" charset="0"/>
                        <a:ea typeface="MS PGothic" pitchFamily="34" charset="-128"/>
                      </a:endParaRPr>
                    </a:p>
                  </a:txBody>
                  <a:tcPr marL="78191" marR="78191" marT="41479" marB="414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CCEE"/>
                    </a:solidFill>
                  </a:tcPr>
                </a:tc>
                <a:extLst>
                  <a:ext uri="{0D108BD9-81ED-4DB2-BD59-A6C34878D82A}">
                    <a16:rowId xmlns:a16="http://schemas.microsoft.com/office/drawing/2014/main" xmlns="" val="10000"/>
                  </a:ext>
                </a:extLst>
              </a:tr>
              <a:tr h="1465766">
                <a:tc>
                  <a:txBody>
                    <a:bodyPr/>
                    <a:lstStyle/>
                    <a:p>
                      <a:pPr marL="461963" marR="0" lvl="0" indent="-322263" algn="l" defTabSz="1042988" rtl="0" eaLnBrk="0" fontAlgn="base" latinLnBrk="0" hangingPunct="0">
                        <a:lnSpc>
                          <a:spcPct val="100000"/>
                        </a:lnSpc>
                        <a:spcBef>
                          <a:spcPct val="0"/>
                        </a:spcBef>
                        <a:spcAft>
                          <a:spcPct val="0"/>
                        </a:spcAft>
                        <a:buClr>
                          <a:srgbClr val="1E7FB8"/>
                        </a:buClr>
                        <a:buSzTx/>
                        <a:buFont typeface="Arial" pitchFamily="34" charset="0"/>
                        <a:buChar char="–"/>
                        <a:tabLst/>
                      </a:pPr>
                      <a:r>
                        <a:rPr kumimoji="0" lang="en-GB" sz="1800" b="0" i="0" u="none" strike="noStrike" cap="none" normalizeH="0" baseline="0">
                          <a:ln>
                            <a:noFill/>
                          </a:ln>
                          <a:solidFill>
                            <a:srgbClr val="000066"/>
                          </a:solidFill>
                          <a:effectLst/>
                          <a:latin typeface="Arial" pitchFamily="34" charset="0"/>
                          <a:ea typeface="MS PGothic" pitchFamily="34" charset="-128"/>
                        </a:rPr>
                        <a:t>accurate</a:t>
                      </a:r>
                    </a:p>
                    <a:p>
                      <a:pPr marL="461963" marR="0" lvl="0" indent="-322263" algn="l" defTabSz="1042988" rtl="0" eaLnBrk="0" fontAlgn="base" latinLnBrk="0" hangingPunct="0">
                        <a:lnSpc>
                          <a:spcPct val="100000"/>
                        </a:lnSpc>
                        <a:spcBef>
                          <a:spcPct val="0"/>
                        </a:spcBef>
                        <a:spcAft>
                          <a:spcPct val="0"/>
                        </a:spcAft>
                        <a:buClr>
                          <a:srgbClr val="1E7FB8"/>
                        </a:buClr>
                        <a:buSzTx/>
                        <a:buFont typeface="Arial" pitchFamily="34" charset="0"/>
                        <a:buChar char="–"/>
                        <a:tabLst/>
                      </a:pPr>
                      <a:r>
                        <a:rPr kumimoji="0" lang="en-GB" sz="1800" b="0" i="0" u="none" strike="noStrike" cap="none" normalizeH="0" baseline="0">
                          <a:ln>
                            <a:noFill/>
                          </a:ln>
                          <a:solidFill>
                            <a:srgbClr val="000066"/>
                          </a:solidFill>
                          <a:effectLst/>
                          <a:latin typeface="Arial" pitchFamily="34" charset="0"/>
                          <a:ea typeface="MS PGothic" pitchFamily="34" charset="-128"/>
                        </a:rPr>
                        <a:t>fast </a:t>
                      </a:r>
                    </a:p>
                    <a:p>
                      <a:pPr marL="461963" marR="0" lvl="0" indent="-322263" algn="l" defTabSz="1042988" rtl="0" eaLnBrk="0" fontAlgn="base" latinLnBrk="0" hangingPunct="0">
                        <a:lnSpc>
                          <a:spcPct val="100000"/>
                        </a:lnSpc>
                        <a:spcBef>
                          <a:spcPct val="0"/>
                        </a:spcBef>
                        <a:spcAft>
                          <a:spcPct val="0"/>
                        </a:spcAft>
                        <a:buClr>
                          <a:srgbClr val="1E7FB8"/>
                        </a:buClr>
                        <a:buSzTx/>
                        <a:buFont typeface="Arial" pitchFamily="34" charset="0"/>
                        <a:buChar char="–"/>
                        <a:tabLst/>
                      </a:pPr>
                      <a:r>
                        <a:rPr kumimoji="0" lang="en-GB" sz="1800" b="0" i="0" u="none" strike="noStrike" cap="none" normalizeH="0" baseline="0">
                          <a:ln>
                            <a:noFill/>
                          </a:ln>
                          <a:solidFill>
                            <a:srgbClr val="000066"/>
                          </a:solidFill>
                          <a:effectLst/>
                          <a:latin typeface="Arial" pitchFamily="34" charset="0"/>
                          <a:ea typeface="MS PGothic" pitchFamily="34" charset="-128"/>
                        </a:rPr>
                        <a:t>easy to use</a:t>
                      </a:r>
                      <a:r>
                        <a:rPr kumimoji="0" lang="en-GB" sz="1800" b="1" i="0" u="none" strike="noStrike" cap="none" normalizeH="0" baseline="0">
                          <a:ln>
                            <a:noFill/>
                          </a:ln>
                          <a:solidFill>
                            <a:srgbClr val="000066"/>
                          </a:solidFill>
                          <a:effectLst/>
                          <a:latin typeface="Arial" pitchFamily="34" charset="0"/>
                          <a:ea typeface="MS PGothic" pitchFamily="34" charset="-128"/>
                        </a:rPr>
                        <a:t> </a:t>
                      </a:r>
                    </a:p>
                  </a:txBody>
                  <a:tcPr marL="78191" marR="78191" marT="41479" marB="414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9F8"/>
                    </a:solidFill>
                  </a:tcPr>
                </a:tc>
                <a:tc>
                  <a:txBody>
                    <a:bodyPr/>
                    <a:lstStyle/>
                    <a:p>
                      <a:pPr marL="461963" marR="0" lvl="0" indent="-322263" algn="l" defTabSz="1042988" rtl="0" eaLnBrk="0" fontAlgn="base" latinLnBrk="0" hangingPunct="0">
                        <a:lnSpc>
                          <a:spcPct val="100000"/>
                        </a:lnSpc>
                        <a:spcBef>
                          <a:spcPct val="0"/>
                        </a:spcBef>
                        <a:spcAft>
                          <a:spcPct val="0"/>
                        </a:spcAft>
                        <a:buClr>
                          <a:srgbClr val="1E7FB8"/>
                        </a:buClr>
                        <a:buSzTx/>
                        <a:buFont typeface="Arial" pitchFamily="34" charset="0"/>
                        <a:buChar char="–"/>
                        <a:tabLst/>
                      </a:pPr>
                      <a:r>
                        <a:rPr kumimoji="0" lang="en-GB" sz="1800" b="0" i="0" u="none" strike="noStrike" cap="none" normalizeH="0" baseline="0" dirty="0">
                          <a:ln>
                            <a:noFill/>
                          </a:ln>
                          <a:solidFill>
                            <a:srgbClr val="000066"/>
                          </a:solidFill>
                          <a:effectLst/>
                          <a:latin typeface="Arial" pitchFamily="34" charset="0"/>
                          <a:ea typeface="MS PGothic" pitchFamily="34" charset="-128"/>
                        </a:rPr>
                        <a:t>requires a pulsatile signal –  challenging with motion or poor perfusion</a:t>
                      </a:r>
                    </a:p>
                    <a:p>
                      <a:pPr marL="461963" marR="0" lvl="0" indent="-322263" algn="l" defTabSz="1042988" rtl="0" eaLnBrk="0" fontAlgn="base" latinLnBrk="0" hangingPunct="0">
                        <a:lnSpc>
                          <a:spcPct val="100000"/>
                        </a:lnSpc>
                        <a:spcBef>
                          <a:spcPct val="0"/>
                        </a:spcBef>
                        <a:spcAft>
                          <a:spcPct val="0"/>
                        </a:spcAft>
                        <a:buClr>
                          <a:srgbClr val="1E7FB8"/>
                        </a:buClr>
                        <a:buSzTx/>
                        <a:buFont typeface="Arial" pitchFamily="34" charset="0"/>
                        <a:buChar char="–"/>
                        <a:tabLst/>
                      </a:pPr>
                      <a:r>
                        <a:rPr kumimoji="0" lang="en-GB" sz="1800" b="0" i="0" u="none" strike="noStrike" cap="none" normalizeH="0" baseline="0" dirty="0">
                          <a:ln>
                            <a:noFill/>
                          </a:ln>
                          <a:solidFill>
                            <a:srgbClr val="000066"/>
                          </a:solidFill>
                          <a:effectLst/>
                          <a:latin typeface="Arial" pitchFamily="34" charset="0"/>
                          <a:ea typeface="MS PGothic" pitchFamily="34" charset="-128"/>
                        </a:rPr>
                        <a:t>does not measure ventilation</a:t>
                      </a:r>
                    </a:p>
                    <a:p>
                      <a:pPr marL="461963" marR="0" lvl="0" indent="-322263" algn="l" defTabSz="1042988" rtl="0" eaLnBrk="0" fontAlgn="base" latinLnBrk="0" hangingPunct="0">
                        <a:lnSpc>
                          <a:spcPct val="100000"/>
                        </a:lnSpc>
                        <a:spcBef>
                          <a:spcPct val="0"/>
                        </a:spcBef>
                        <a:spcAft>
                          <a:spcPct val="0"/>
                        </a:spcAft>
                        <a:buClr>
                          <a:srgbClr val="1E7FB8"/>
                        </a:buClr>
                        <a:buSzTx/>
                        <a:buFont typeface="Arial" pitchFamily="34" charset="0"/>
                        <a:buChar char="–"/>
                        <a:tabLst/>
                      </a:pPr>
                      <a:r>
                        <a:rPr kumimoji="0" lang="en-GB" sz="1800" b="0" i="0" u="none" strike="noStrike" cap="none" normalizeH="0" baseline="0" dirty="0">
                          <a:ln>
                            <a:noFill/>
                          </a:ln>
                          <a:solidFill>
                            <a:srgbClr val="000066"/>
                          </a:solidFill>
                          <a:effectLst/>
                          <a:latin typeface="Arial" pitchFamily="34" charset="0"/>
                          <a:ea typeface="MS PGothic" pitchFamily="34" charset="-128"/>
                        </a:rPr>
                        <a:t>false readings can be seen with abnormal </a:t>
                      </a:r>
                      <a:r>
                        <a:rPr kumimoji="0" lang="en-GB" sz="1800" b="0" i="0" u="none" strike="noStrike" cap="none" normalizeH="0" baseline="0" dirty="0" err="1">
                          <a:ln>
                            <a:noFill/>
                          </a:ln>
                          <a:solidFill>
                            <a:srgbClr val="000066"/>
                          </a:solidFill>
                          <a:effectLst/>
                          <a:latin typeface="Arial" pitchFamily="34" charset="0"/>
                          <a:ea typeface="MS PGothic" pitchFamily="34" charset="-128"/>
                        </a:rPr>
                        <a:t>Hb</a:t>
                      </a:r>
                      <a:r>
                        <a:rPr kumimoji="0" lang="en-GB" sz="1800" b="0" i="0" u="none" strike="noStrike" cap="none" normalizeH="0" baseline="0" dirty="0">
                          <a:ln>
                            <a:noFill/>
                          </a:ln>
                          <a:solidFill>
                            <a:srgbClr val="000066"/>
                          </a:solidFill>
                          <a:effectLst/>
                          <a:latin typeface="Arial" pitchFamily="34" charset="0"/>
                          <a:ea typeface="MS PGothic" pitchFamily="34" charset="-128"/>
                        </a:rPr>
                        <a:t> or CO poisoning</a:t>
                      </a:r>
                    </a:p>
                    <a:p>
                      <a:pPr marL="461963" marR="0" lvl="0" indent="-322263" algn="l" defTabSz="1042988" rtl="0" eaLnBrk="0" fontAlgn="base" latinLnBrk="0" hangingPunct="0">
                        <a:lnSpc>
                          <a:spcPct val="100000"/>
                        </a:lnSpc>
                        <a:spcBef>
                          <a:spcPct val="0"/>
                        </a:spcBef>
                        <a:spcAft>
                          <a:spcPct val="0"/>
                        </a:spcAft>
                        <a:buClr>
                          <a:srgbClr val="1E7FB8"/>
                        </a:buClr>
                        <a:buSzTx/>
                        <a:buFont typeface="Arial" pitchFamily="34" charset="0"/>
                        <a:buChar char="–"/>
                        <a:tabLst/>
                      </a:pPr>
                      <a:r>
                        <a:rPr kumimoji="0" lang="en-GB" sz="1800" b="1" i="0" u="none" strike="noStrike" cap="none" normalizeH="0" baseline="0" dirty="0">
                          <a:ln>
                            <a:noFill/>
                          </a:ln>
                          <a:solidFill>
                            <a:srgbClr val="000066"/>
                          </a:solidFill>
                          <a:effectLst/>
                          <a:latin typeface="Arial" pitchFamily="34" charset="0"/>
                          <a:ea typeface="MS PGothic" pitchFamily="34" charset="-128"/>
                        </a:rPr>
                        <a:t>Remember to remove nail polish if present!</a:t>
                      </a:r>
                      <a:endParaRPr kumimoji="0" lang="en-US" sz="1800" b="1" i="0" u="none" strike="noStrike" cap="none" normalizeH="0" baseline="0" dirty="0">
                        <a:ln>
                          <a:noFill/>
                        </a:ln>
                        <a:solidFill>
                          <a:srgbClr val="000066"/>
                        </a:solidFill>
                        <a:effectLst/>
                        <a:latin typeface="Arial" pitchFamily="34" charset="0"/>
                        <a:ea typeface="MS PGothic" pitchFamily="34" charset="-128"/>
                      </a:endParaRPr>
                    </a:p>
                  </a:txBody>
                  <a:tcPr marL="78191" marR="78191" marT="41479" marB="414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9F8"/>
                    </a:solidFill>
                  </a:tcPr>
                </a:tc>
                <a:extLst>
                  <a:ext uri="{0D108BD9-81ED-4DB2-BD59-A6C34878D82A}">
                    <a16:rowId xmlns:a16="http://schemas.microsoft.com/office/drawing/2014/main" xmlns="" val="10001"/>
                  </a:ext>
                </a:extLst>
              </a:tr>
            </a:tbl>
          </a:graphicData>
        </a:graphic>
      </p:graphicFrame>
      <p:sp>
        <p:nvSpPr>
          <p:cNvPr id="14356" name="TextBox 13"/>
          <p:cNvSpPr txBox="1">
            <a:spLocks noChangeArrowheads="1"/>
          </p:cNvSpPr>
          <p:nvPr/>
        </p:nvSpPr>
        <p:spPr bwMode="auto">
          <a:xfrm>
            <a:off x="3270755" y="1824289"/>
            <a:ext cx="1995696" cy="357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0147" tIns="40074" rIns="80147" bIns="40074">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800">
                <a:solidFill>
                  <a:srgbClr val="000066"/>
                </a:solidFill>
              </a:rPr>
              <a:t>Finger clip probes</a:t>
            </a:r>
          </a:p>
        </p:txBody>
      </p:sp>
      <p:sp>
        <p:nvSpPr>
          <p:cNvPr id="19" name="TextBox 13"/>
          <p:cNvSpPr txBox="1">
            <a:spLocks noChangeArrowheads="1"/>
          </p:cNvSpPr>
          <p:nvPr/>
        </p:nvSpPr>
        <p:spPr bwMode="auto">
          <a:xfrm>
            <a:off x="6437549" y="1809890"/>
            <a:ext cx="1316022" cy="357930"/>
          </a:xfrm>
          <a:prstGeom prst="rect">
            <a:avLst/>
          </a:prstGeom>
          <a:noFill/>
          <a:ln>
            <a:noFill/>
          </a:ln>
        </p:spPr>
        <p:txBody>
          <a:bodyPr wrap="none" lIns="80147" tIns="40074" rIns="80147" bIns="4007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a:solidFill>
                  <a:schemeClr val="accent2">
                    <a:lumMod val="75000"/>
                  </a:schemeClr>
                </a:solidFill>
              </a:rPr>
              <a:t>Ear Probes</a:t>
            </a:r>
            <a:endParaRPr lang="en-US" sz="1800" dirty="0">
              <a:solidFill>
                <a:schemeClr val="accent2"/>
              </a:solidFill>
            </a:endParaRPr>
          </a:p>
        </p:txBody>
      </p:sp>
    </p:spTree>
    <p:extLst>
      <p:ext uri="{BB962C8B-B14F-4D97-AF65-F5344CB8AC3E}">
        <p14:creationId xmlns:p14="http://schemas.microsoft.com/office/powerpoint/2010/main" xmlns="" val="3601342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685800"/>
          </a:xfrm>
        </p:spPr>
        <p:txBody>
          <a:bodyPr>
            <a:normAutofit/>
          </a:bodyPr>
          <a:lstStyle/>
          <a:p>
            <a:r>
              <a:rPr lang="mn-MN" sz="3600" b="1" dirty="0">
                <a:latin typeface="Arial" pitchFamily="34" charset="0"/>
                <a:cs typeface="Arial" pitchFamily="34" charset="0"/>
              </a:rPr>
              <a:t>Шингэн сэлбэлт</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304800" y="2133600"/>
            <a:ext cx="8382000" cy="3992563"/>
          </a:xfrm>
        </p:spPr>
        <p:txBody>
          <a:bodyPr>
            <a:normAutofit/>
          </a:bodyPr>
          <a:lstStyle/>
          <a:p>
            <a:pPr algn="just"/>
            <a:r>
              <a:rPr lang="en-US" sz="2800" dirty="0">
                <a:latin typeface="Arial" pitchFamily="34" charset="0"/>
                <a:cs typeface="Arial" pitchFamily="34" charset="0"/>
              </a:rPr>
              <a:t>SARI- </a:t>
            </a:r>
            <a:r>
              <a:rPr lang="mn-MN" sz="2800" dirty="0">
                <a:latin typeface="Arial" pitchFamily="34" charset="0"/>
                <a:cs typeface="Arial" pitchFamily="34" charset="0"/>
              </a:rPr>
              <a:t>тай өвчтөнд судсаар шингэн сэлбэхдээ болгоомжтой хандах хэрэгтэй, шингэн хэт их  сэлбэх нь хүчилтөрөгчийн хэмжээг бууруулдаг, </a:t>
            </a:r>
            <a:endParaRPr lang="en-US" dirty="0"/>
          </a:p>
        </p:txBody>
      </p:sp>
    </p:spTree>
    <p:extLst>
      <p:ext uri="{BB962C8B-B14F-4D97-AF65-F5344CB8AC3E}">
        <p14:creationId xmlns:p14="http://schemas.microsoft.com/office/powerpoint/2010/main" xmlns="" val="14980913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mn-MN" sz="3200" b="1" dirty="0">
                <a:latin typeface="Arial" pitchFamily="34" charset="0"/>
                <a:cs typeface="Arial" pitchFamily="34" charset="0"/>
              </a:rPr>
              <a:t>Кортикостероид эмчилгээ</a:t>
            </a:r>
            <a:endParaRPr lang="en-US" sz="32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mn-MN" sz="2800" dirty="0">
                <a:latin typeface="Arial" pitchFamily="34" charset="0"/>
                <a:cs typeface="Arial" pitchFamily="34" charset="0"/>
              </a:rPr>
              <a:t>Хэрэглэхгүй </a:t>
            </a:r>
            <a:endParaRPr lang="en-US" sz="2800" dirty="0">
              <a:latin typeface="Arial" pitchFamily="34" charset="0"/>
              <a:cs typeface="Arial" pitchFamily="34" charset="0"/>
            </a:endParaRPr>
          </a:p>
        </p:txBody>
      </p:sp>
      <p:pic>
        <p:nvPicPr>
          <p:cNvPr id="4" name="Picture 1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7277280" y="1468646"/>
            <a:ext cx="1714681" cy="411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15188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COVID-19 </a:t>
            </a:r>
            <a:r>
              <a:rPr lang="mn-MN" sz="3600" dirty="0"/>
              <a:t>халдвартай өвчтөний эмчлэгдэх нөхцөл болон тохиолдлын тооцоолол</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75754808"/>
              </p:ext>
            </p:extLst>
          </p:nvPr>
        </p:nvGraphicFramePr>
        <p:xfrm>
          <a:off x="381000" y="1828799"/>
          <a:ext cx="8077200" cy="4328161"/>
        </p:xfrm>
        <a:graphic>
          <a:graphicData uri="http://schemas.openxmlformats.org/drawingml/2006/table">
            <a:tbl>
              <a:tblPr/>
              <a:tblGrid>
                <a:gridCol w="1905000">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gridCol w="838200">
                  <a:extLst>
                    <a:ext uri="{9D8B030D-6E8A-4147-A177-3AD203B41FA5}">
                      <a16:colId xmlns:a16="http://schemas.microsoft.com/office/drawing/2014/main" xmlns="" val="20004"/>
                    </a:ext>
                  </a:extLst>
                </a:gridCol>
                <a:gridCol w="838200">
                  <a:extLst>
                    <a:ext uri="{9D8B030D-6E8A-4147-A177-3AD203B41FA5}">
                      <a16:colId xmlns:a16="http://schemas.microsoft.com/office/drawing/2014/main" xmlns="" val="20005"/>
                    </a:ext>
                  </a:extLst>
                </a:gridCol>
              </a:tblGrid>
              <a:tr h="609601">
                <a:tc>
                  <a:txBody>
                    <a:bodyPr/>
                    <a:lstStyle/>
                    <a:p>
                      <a:pPr algn="l" fontAlgn="b"/>
                      <a:r>
                        <a:rPr lang="en-US" sz="1800" b="0" i="0" u="none" strike="noStrike" dirty="0">
                          <a:solidFill>
                            <a:srgbClr val="000000"/>
                          </a:solidFill>
                          <a:effectLst/>
                          <a:latin typeface="Calibri"/>
                        </a:rPr>
                        <a:t> </a:t>
                      </a:r>
                      <a:r>
                        <a:rPr lang="en-US" sz="1800" b="0" i="0" u="none" strike="noStrike" dirty="0" err="1">
                          <a:solidFill>
                            <a:srgbClr val="000000"/>
                          </a:solidFill>
                          <a:effectLst/>
                          <a:latin typeface="Calibri"/>
                        </a:rPr>
                        <a:t>Эмнэлзүйн</a:t>
                      </a:r>
                      <a:r>
                        <a:rPr lang="en-US" sz="1800" b="0" i="0" u="none" strike="noStrike" dirty="0">
                          <a:solidFill>
                            <a:srgbClr val="000000"/>
                          </a:solidFill>
                          <a:effectLst/>
                          <a:latin typeface="Calibri"/>
                        </a:rPr>
                        <a:t> </a:t>
                      </a:r>
                      <a:r>
                        <a:rPr lang="en-US" sz="1800" b="0" i="0" u="none" strike="noStrike" dirty="0" err="1">
                          <a:solidFill>
                            <a:srgbClr val="000000"/>
                          </a:solidFill>
                          <a:effectLst/>
                          <a:latin typeface="Calibri"/>
                        </a:rPr>
                        <a:t>хэлбэр</a:t>
                      </a:r>
                      <a:r>
                        <a:rPr lang="en-US" sz="1800" b="0" i="0" u="none" strike="noStrike" dirty="0">
                          <a:solidFill>
                            <a:srgbClr val="000000"/>
                          </a:solidFill>
                          <a:effectLst/>
                          <a:latin typeface="Calibri"/>
                        </a:rPr>
                        <a:t> </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1800" b="0" i="0" u="none" strike="noStrike" dirty="0">
                          <a:solidFill>
                            <a:srgbClr val="000000"/>
                          </a:solidFill>
                          <a:effectLst/>
                          <a:latin typeface="Calibri"/>
                        </a:rPr>
                        <a:t>Эмчлэгдэх газар</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mn-MN" sz="1800" b="0" i="0" u="none" strike="noStrike">
                          <a:solidFill>
                            <a:srgbClr val="000000"/>
                          </a:solidFill>
                          <a:effectLst/>
                          <a:latin typeface="Calibri"/>
                        </a:rPr>
                        <a:t>Эмчилгээний нөхцөл</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50</a:t>
                      </a:r>
                      <a:endParaRPr lang="mn-MN" sz="2000" b="0" i="0" u="none" strike="noStrike" dirty="0">
                        <a:solidFill>
                          <a:srgbClr val="000000"/>
                        </a:solidFill>
                        <a:effectLst/>
                        <a:latin typeface="Calibri"/>
                      </a:endParaRP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mn-MN" sz="2000" b="0" i="0" u="none" strike="noStrike" dirty="0">
                          <a:solidFill>
                            <a:srgbClr val="000000"/>
                          </a:solidFill>
                          <a:effectLst/>
                          <a:latin typeface="Calibri"/>
                        </a:rPr>
                        <a:t>100 </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mn-MN" sz="2000" b="0" i="0" u="none" strike="noStrike" dirty="0">
                          <a:solidFill>
                            <a:srgbClr val="000000"/>
                          </a:solidFill>
                          <a:effectLst/>
                          <a:latin typeface="Calibri"/>
                        </a:rPr>
                        <a:t>1000 </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929640">
                <a:tc>
                  <a:txBody>
                    <a:bodyPr/>
                    <a:lstStyle/>
                    <a:p>
                      <a:pPr algn="l" fontAlgn="b"/>
                      <a:r>
                        <a:rPr lang="mn-MN" sz="1800" b="0" i="0" u="none" strike="noStrike" dirty="0">
                          <a:solidFill>
                            <a:srgbClr val="000000"/>
                          </a:solidFill>
                          <a:effectLst/>
                          <a:latin typeface="Calibri"/>
                        </a:rPr>
                        <a:t>Хөнгөн хэлбэр</a:t>
                      </a:r>
                      <a:r>
                        <a:rPr lang="en-US" sz="1800" b="0" i="0" u="none" strike="noStrike" baseline="0" dirty="0">
                          <a:solidFill>
                            <a:srgbClr val="000000"/>
                          </a:solidFill>
                          <a:effectLst/>
                          <a:latin typeface="Calibri"/>
                        </a:rPr>
                        <a:t> </a:t>
                      </a:r>
                      <a:r>
                        <a:rPr lang="mn-MN" sz="1800" b="0" i="0" u="none" strike="noStrike" dirty="0">
                          <a:solidFill>
                            <a:srgbClr val="000000"/>
                          </a:solidFill>
                          <a:effectLst/>
                          <a:latin typeface="Calibri"/>
                        </a:rPr>
                        <a:t>44%</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1800" b="0" i="0" u="none" strike="noStrike" dirty="0">
                          <a:solidFill>
                            <a:srgbClr val="000000"/>
                          </a:solidFill>
                          <a:effectLst/>
                          <a:latin typeface="Calibri"/>
                        </a:rPr>
                        <a:t>Гэрээр</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mn-MN" sz="1800" b="0" i="0" u="none" strike="noStrike" dirty="0">
                          <a:solidFill>
                            <a:srgbClr val="000000"/>
                          </a:solidFill>
                          <a:effectLst/>
                          <a:latin typeface="Calibri"/>
                        </a:rPr>
                        <a:t>Энгийн</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2</a:t>
                      </a:r>
                      <a:r>
                        <a:rPr lang="mn-MN" sz="2000" b="0" i="0" u="none" strike="noStrike" dirty="0">
                          <a:solidFill>
                            <a:srgbClr val="000000"/>
                          </a:solidFill>
                          <a:effectLst/>
                          <a:latin typeface="Calibri"/>
                        </a:rPr>
                        <a:t>2</a:t>
                      </a:r>
                      <a:endParaRPr lang="en-US" sz="2000" b="0" i="0" u="none" strike="noStrike" dirty="0">
                        <a:solidFill>
                          <a:srgbClr val="000000"/>
                        </a:solidFill>
                        <a:effectLst/>
                        <a:latin typeface="Calibri"/>
                      </a:endParaRP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4</a:t>
                      </a:r>
                      <a:r>
                        <a:rPr lang="mn-MN" sz="2000" b="0" i="0" u="none" strike="noStrike" dirty="0">
                          <a:solidFill>
                            <a:srgbClr val="000000"/>
                          </a:solidFill>
                          <a:effectLst/>
                          <a:latin typeface="Calibri"/>
                        </a:rPr>
                        <a:t>4</a:t>
                      </a:r>
                      <a:endParaRPr lang="en-US" sz="2000" b="0" i="0" u="none" strike="noStrike" dirty="0">
                        <a:solidFill>
                          <a:srgbClr val="000000"/>
                        </a:solidFill>
                        <a:effectLst/>
                        <a:latin typeface="Calibri"/>
                      </a:endParaRP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effectLst/>
                          <a:latin typeface="Calibri"/>
                        </a:rPr>
                        <a:t>4</a:t>
                      </a:r>
                      <a:r>
                        <a:rPr lang="mn-MN" sz="2000" b="0" i="0" u="none" strike="noStrike" dirty="0">
                          <a:solidFill>
                            <a:srgbClr val="000000"/>
                          </a:solidFill>
                          <a:effectLst/>
                          <a:latin typeface="Calibri"/>
                        </a:rPr>
                        <a:t>40</a:t>
                      </a:r>
                      <a:endParaRPr lang="en-US" sz="2000" b="0" i="0" u="none" strike="noStrike" dirty="0">
                        <a:solidFill>
                          <a:srgbClr val="000000"/>
                        </a:solidFill>
                        <a:effectLst/>
                        <a:latin typeface="Calibri"/>
                      </a:endParaRP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929640">
                <a:tc>
                  <a:txBody>
                    <a:bodyPr/>
                    <a:lstStyle/>
                    <a:p>
                      <a:pPr algn="l" fontAlgn="b"/>
                      <a:r>
                        <a:rPr lang="mn-MN" sz="1800" b="0" i="0" u="none" strike="noStrike" dirty="0">
                          <a:solidFill>
                            <a:srgbClr val="000000"/>
                          </a:solidFill>
                          <a:effectLst/>
                          <a:latin typeface="Calibri"/>
                        </a:rPr>
                        <a:t>Хүндэвтэр     40%</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mn-MN" sz="1800" b="0" i="0" u="none" strike="noStrike" dirty="0">
                          <a:solidFill>
                            <a:srgbClr val="000000"/>
                          </a:solidFill>
                          <a:effectLst/>
                          <a:latin typeface="Calibri"/>
                        </a:rPr>
                        <a:t>Эмнэлэгт</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mn-MN" sz="1800" b="0" i="0" u="none" strike="noStrike" dirty="0">
                          <a:solidFill>
                            <a:srgbClr val="000000"/>
                          </a:solidFill>
                          <a:effectLst/>
                          <a:latin typeface="Calibri"/>
                        </a:rPr>
                        <a:t>Хүчилтөрөгч эмчилгээ</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2000" b="0" i="0" u="none" strike="noStrike" dirty="0">
                          <a:solidFill>
                            <a:srgbClr val="000000"/>
                          </a:solidFill>
                          <a:effectLst/>
                          <a:latin typeface="Calibri"/>
                        </a:rPr>
                        <a:t>20</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2000" b="0" i="0" u="none" strike="noStrike" dirty="0">
                          <a:solidFill>
                            <a:srgbClr val="000000"/>
                          </a:solidFill>
                          <a:effectLst/>
                          <a:latin typeface="Calibri"/>
                        </a:rPr>
                        <a:t>40</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2000" b="0" i="0" u="none" strike="noStrike" dirty="0">
                          <a:solidFill>
                            <a:srgbClr val="000000"/>
                          </a:solidFill>
                          <a:effectLst/>
                          <a:latin typeface="Calibri"/>
                        </a:rPr>
                        <a:t>400</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2"/>
                  </a:ext>
                </a:extLst>
              </a:tr>
              <a:tr h="929640">
                <a:tc>
                  <a:txBody>
                    <a:bodyPr/>
                    <a:lstStyle/>
                    <a:p>
                      <a:pPr algn="l" fontAlgn="b"/>
                      <a:r>
                        <a:rPr lang="mn-MN" sz="1800" b="0" i="0" u="none" strike="noStrike" dirty="0">
                          <a:solidFill>
                            <a:srgbClr val="000000"/>
                          </a:solidFill>
                          <a:effectLst/>
                          <a:latin typeface="Calibri"/>
                        </a:rPr>
                        <a:t>Хүнд 14%</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mn-MN" sz="1800" b="0" i="0" u="none" strike="noStrike" dirty="0">
                          <a:solidFill>
                            <a:srgbClr val="000000"/>
                          </a:solidFill>
                          <a:effectLst/>
                          <a:latin typeface="Calibri"/>
                        </a:rPr>
                        <a:t>ЭЭТ</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mn-MN" sz="1800" b="0" i="0" u="none" strike="noStrike" dirty="0">
                          <a:solidFill>
                            <a:srgbClr val="000000"/>
                          </a:solidFill>
                          <a:effectLst/>
                          <a:latin typeface="Calibri"/>
                        </a:rPr>
                        <a:t>Зохиомол амьсгал+</a:t>
                      </a:r>
                      <a:r>
                        <a:rPr lang="en-US" sz="1800" b="0" i="0" u="none" strike="noStrike" dirty="0">
                          <a:solidFill>
                            <a:srgbClr val="000000"/>
                          </a:solidFill>
                          <a:effectLst/>
                          <a:latin typeface="Calibri"/>
                        </a:rPr>
                        <a:t>CRRT</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000" b="0" i="0" u="none" strike="noStrike" dirty="0">
                          <a:solidFill>
                            <a:srgbClr val="000000"/>
                          </a:solidFill>
                          <a:effectLst/>
                          <a:latin typeface="Calibri"/>
                        </a:rPr>
                        <a:t>5</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000" b="0" i="0" u="none" strike="noStrike" dirty="0">
                          <a:solidFill>
                            <a:srgbClr val="000000"/>
                          </a:solidFill>
                          <a:effectLst/>
                          <a:latin typeface="Calibri"/>
                        </a:rPr>
                        <a:t>14</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000" b="0" i="0" u="none" strike="noStrike" dirty="0">
                          <a:solidFill>
                            <a:srgbClr val="000000"/>
                          </a:solidFill>
                          <a:effectLst/>
                          <a:latin typeface="Calibri"/>
                        </a:rPr>
                        <a:t>140</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929640">
                <a:tc>
                  <a:txBody>
                    <a:bodyPr/>
                    <a:lstStyle/>
                    <a:p>
                      <a:pPr algn="l" fontAlgn="b"/>
                      <a:r>
                        <a:rPr lang="mn-MN" sz="1800" b="0" i="0" u="none" strike="noStrike" dirty="0">
                          <a:solidFill>
                            <a:srgbClr val="000000"/>
                          </a:solidFill>
                          <a:effectLst/>
                          <a:latin typeface="Calibri"/>
                        </a:rPr>
                        <a:t>Нэн хүнд 3%</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mn-MN" sz="1800" b="0" i="0" u="none" strike="noStrike" dirty="0">
                          <a:solidFill>
                            <a:srgbClr val="000000"/>
                          </a:solidFill>
                          <a:effectLst/>
                          <a:latin typeface="Calibri"/>
                        </a:rPr>
                        <a:t>ЭЭТ</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mn-MN" sz="1800" b="0" i="0" u="none" strike="noStrike" dirty="0">
                          <a:solidFill>
                            <a:srgbClr val="000000"/>
                          </a:solidFill>
                          <a:effectLst/>
                          <a:latin typeface="Calibri"/>
                        </a:rPr>
                        <a:t>Зохиомол амьсгал+</a:t>
                      </a:r>
                      <a:r>
                        <a:rPr lang="en-US" sz="1800" b="0" i="0" u="none" strike="noStrike" dirty="0">
                          <a:solidFill>
                            <a:srgbClr val="000000"/>
                          </a:solidFill>
                          <a:effectLst/>
                          <a:latin typeface="Calibri"/>
                        </a:rPr>
                        <a:t>CRRT+ECMO</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mn-MN" sz="2000" b="0" i="0" u="none" strike="noStrike" dirty="0">
                          <a:solidFill>
                            <a:srgbClr val="000000"/>
                          </a:solidFill>
                          <a:effectLst/>
                          <a:latin typeface="Calibri"/>
                        </a:rPr>
                        <a:t>4</a:t>
                      </a:r>
                      <a:endParaRPr lang="en-US" sz="2000" b="0" i="0" u="none" strike="noStrike" dirty="0">
                        <a:solidFill>
                          <a:srgbClr val="000000"/>
                        </a:solidFill>
                        <a:effectLst/>
                        <a:latin typeface="Calibri"/>
                      </a:endParaRP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2000" b="0" i="0" u="none" strike="noStrike" dirty="0">
                          <a:solidFill>
                            <a:srgbClr val="000000"/>
                          </a:solidFill>
                          <a:effectLst/>
                          <a:latin typeface="Calibri"/>
                        </a:rPr>
                        <a:t>3</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2000" b="0" i="0" u="none" strike="noStrike" dirty="0">
                          <a:solidFill>
                            <a:srgbClr val="000000"/>
                          </a:solidFill>
                          <a:effectLst/>
                          <a:latin typeface="Calibri"/>
                        </a:rPr>
                        <a:t>35</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975979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381000" y="304800"/>
            <a:ext cx="8382000" cy="990600"/>
          </a:xfrm>
        </p:spPr>
        <p:txBody>
          <a:bodyPr>
            <a:normAutofit/>
          </a:bodyPr>
          <a:lstStyle/>
          <a:p>
            <a:pPr eaLnBrk="1" hangingPunct="1"/>
            <a:r>
              <a:rPr lang="en-US" altLang="en-US" sz="2800" b="1" dirty="0">
                <a:latin typeface="Arial" pitchFamily="34" charset="0"/>
                <a:cs typeface="Arial" pitchFamily="34" charset="0"/>
              </a:rPr>
              <a:t>Severe acute respiratory syndrome (SARS)</a:t>
            </a:r>
            <a:r>
              <a:rPr lang="mn-MN" altLang="en-US" sz="2800" b="1" dirty="0">
                <a:latin typeface="Arial" pitchFamily="34" charset="0"/>
                <a:cs typeface="Arial" pitchFamily="34" charset="0"/>
              </a:rPr>
              <a:t>-Амьсгалын цочмог халтай хамшинж </a:t>
            </a:r>
            <a:r>
              <a:rPr lang="en-US" altLang="en-US" sz="2800" b="1" dirty="0">
                <a:latin typeface="Arial" pitchFamily="34" charset="0"/>
                <a:cs typeface="Arial" pitchFamily="34" charset="0"/>
              </a:rPr>
              <a:t>(</a:t>
            </a:r>
            <a:r>
              <a:rPr lang="mn-MN" altLang="en-US" sz="2800" b="1" dirty="0">
                <a:latin typeface="Arial" pitchFamily="34" charset="0"/>
                <a:cs typeface="Arial" pitchFamily="34" charset="0"/>
              </a:rPr>
              <a:t>АЦХаХ</a:t>
            </a:r>
            <a:r>
              <a:rPr lang="en-US" altLang="en-US" sz="2800" b="1" dirty="0">
                <a:latin typeface="Arial" pitchFamily="34" charset="0"/>
                <a:cs typeface="Arial" pitchFamily="34" charset="0"/>
              </a:rPr>
              <a:t>)</a:t>
            </a:r>
          </a:p>
        </p:txBody>
      </p:sp>
      <p:sp>
        <p:nvSpPr>
          <p:cNvPr id="8195" name="Subtitle 2"/>
          <p:cNvSpPr>
            <a:spLocks noGrp="1"/>
          </p:cNvSpPr>
          <p:nvPr>
            <p:ph type="subTitle" idx="1"/>
          </p:nvPr>
        </p:nvSpPr>
        <p:spPr>
          <a:xfrm>
            <a:off x="381000" y="1828800"/>
            <a:ext cx="8382000" cy="4572000"/>
          </a:xfrm>
        </p:spPr>
        <p:txBody>
          <a:bodyPr/>
          <a:lstStyle/>
          <a:p>
            <a:pPr algn="just" eaLnBrk="1" hangingPunct="1">
              <a:buFontTx/>
              <a:buChar char="-"/>
            </a:pPr>
            <a:r>
              <a:rPr lang="mn-MN" altLang="en-US" sz="2800" dirty="0">
                <a:solidFill>
                  <a:schemeClr val="tx1"/>
                </a:solidFill>
                <a:latin typeface="Arial" pitchFamily="34" charset="0"/>
                <a:cs typeface="Arial" pitchFamily="34" charset="0"/>
              </a:rPr>
              <a:t>2002 оны 11-р сар Хятад улсад анх </a:t>
            </a:r>
          </a:p>
          <a:p>
            <a:pPr algn="just" eaLnBrk="1" hangingPunct="1">
              <a:buFontTx/>
              <a:buChar char="-"/>
            </a:pPr>
            <a:r>
              <a:rPr lang="mn-MN" altLang="en-US" sz="2800" dirty="0">
                <a:solidFill>
                  <a:schemeClr val="tx1"/>
                </a:solidFill>
                <a:latin typeface="Arial" pitchFamily="34" charset="0"/>
                <a:cs typeface="Arial" pitchFamily="34" charset="0"/>
              </a:rPr>
              <a:t> Дэлхий дахинаа тархаж нийт 37 оронд </a:t>
            </a:r>
            <a:r>
              <a:rPr lang="en-US" altLang="en-US" sz="2800" dirty="0">
                <a:solidFill>
                  <a:schemeClr val="tx1"/>
                </a:solidFill>
                <a:latin typeface="Arial" pitchFamily="34" charset="0"/>
                <a:cs typeface="Arial" pitchFamily="34" charset="0"/>
              </a:rPr>
              <a:t>8,096 </a:t>
            </a:r>
            <a:r>
              <a:rPr lang="mn-MN" altLang="en-US" sz="2800" dirty="0">
                <a:solidFill>
                  <a:schemeClr val="tx1"/>
                </a:solidFill>
                <a:latin typeface="Arial" pitchFamily="34" charset="0"/>
                <a:cs typeface="Arial" pitchFamily="34" charset="0"/>
              </a:rPr>
              <a:t> хүн өвчлүүлж, </a:t>
            </a:r>
            <a:r>
              <a:rPr lang="en-US" altLang="en-US" sz="2800" dirty="0">
                <a:solidFill>
                  <a:schemeClr val="tx1"/>
                </a:solidFill>
                <a:latin typeface="Arial" pitchFamily="34" charset="0"/>
                <a:cs typeface="Arial" pitchFamily="34" charset="0"/>
              </a:rPr>
              <a:t>774 </a:t>
            </a:r>
            <a:r>
              <a:rPr lang="mn-MN" altLang="en-US" sz="2800" dirty="0">
                <a:solidFill>
                  <a:schemeClr val="tx1"/>
                </a:solidFill>
                <a:latin typeface="Arial" pitchFamily="34" charset="0"/>
                <a:cs typeface="Arial" pitchFamily="34" charset="0"/>
              </a:rPr>
              <a:t>нь нас барсан. </a:t>
            </a:r>
          </a:p>
          <a:p>
            <a:pPr algn="just" eaLnBrk="1" hangingPunct="1">
              <a:buFontTx/>
              <a:buChar char="-"/>
            </a:pPr>
            <a:r>
              <a:rPr lang="mn-MN" altLang="en-US" sz="2800" dirty="0">
                <a:solidFill>
                  <a:schemeClr val="tx1"/>
                </a:solidFill>
                <a:latin typeface="Arial" pitchFamily="34" charset="0"/>
                <a:cs typeface="Arial" pitchFamily="34" charset="0"/>
              </a:rPr>
              <a:t>Дийлэнх нь ХонгКонгод </a:t>
            </a:r>
            <a:r>
              <a:rPr lang="en-US" altLang="en-US" sz="2800" dirty="0">
                <a:solidFill>
                  <a:schemeClr val="tx1"/>
                </a:solidFill>
                <a:latin typeface="Arial" pitchFamily="34" charset="0"/>
                <a:cs typeface="Arial" pitchFamily="34" charset="0"/>
              </a:rPr>
              <a:t>(9.6% </a:t>
            </a:r>
            <a:r>
              <a:rPr lang="en-US" altLang="en-US" sz="2800" dirty="0">
                <a:solidFill>
                  <a:schemeClr val="tx1"/>
                </a:solidFill>
                <a:latin typeface="Arial" pitchFamily="34" charset="0"/>
                <a:cs typeface="Arial" pitchFamily="34" charset="0"/>
                <a:hlinkClick r:id="rId2" tooltip="Case fatality"/>
              </a:rPr>
              <a:t>fatality</a:t>
            </a:r>
            <a:r>
              <a:rPr lang="en-US" altLang="en-US" sz="2800" dirty="0">
                <a:solidFill>
                  <a:schemeClr val="tx1"/>
                </a:solidFill>
                <a:latin typeface="Arial" pitchFamily="34" charset="0"/>
                <a:cs typeface="Arial" pitchFamily="34" charset="0"/>
              </a:rPr>
              <a:t> rate)</a:t>
            </a:r>
            <a:endParaRPr lang="mn-MN" altLang="en-US" sz="2800" dirty="0">
              <a:solidFill>
                <a:schemeClr val="tx1"/>
              </a:solidFill>
              <a:latin typeface="Arial" pitchFamily="34" charset="0"/>
              <a:cs typeface="Arial" pitchFamily="34" charset="0"/>
            </a:endParaRPr>
          </a:p>
          <a:p>
            <a:pPr algn="just" eaLnBrk="1" hangingPunct="1">
              <a:buFontTx/>
              <a:buChar char="-"/>
            </a:pPr>
            <a:r>
              <a:rPr lang="mn-MN" altLang="en-US" sz="2800" dirty="0">
                <a:solidFill>
                  <a:schemeClr val="tx1"/>
                </a:solidFill>
                <a:latin typeface="Arial" pitchFamily="34" charset="0"/>
                <a:cs typeface="Arial" pitchFamily="34" charset="0"/>
              </a:rPr>
              <a:t> 2</a:t>
            </a:r>
            <a:r>
              <a:rPr lang="en-US" altLang="en-US" sz="2800" dirty="0">
                <a:solidFill>
                  <a:schemeClr val="tx1"/>
                </a:solidFill>
                <a:latin typeface="Arial" pitchFamily="34" charset="0"/>
                <a:cs typeface="Arial" pitchFamily="34" charset="0"/>
              </a:rPr>
              <a:t>004</a:t>
            </a:r>
            <a:r>
              <a:rPr lang="mn-MN" altLang="en-US" sz="2800" dirty="0">
                <a:solidFill>
                  <a:schemeClr val="tx1"/>
                </a:solidFill>
                <a:latin typeface="Arial" pitchFamily="34" charset="0"/>
                <a:cs typeface="Arial" pitchFamily="34" charset="0"/>
              </a:rPr>
              <a:t> оноос бүртгэгдэхээ больсон </a:t>
            </a:r>
          </a:p>
          <a:p>
            <a:pPr algn="just" eaLnBrk="1" hangingPunct="1">
              <a:buFontTx/>
              <a:buChar char="-"/>
            </a:pPr>
            <a:r>
              <a:rPr lang="mn-MN" altLang="en-US" sz="2800" dirty="0">
                <a:solidFill>
                  <a:schemeClr val="tx1"/>
                </a:solidFill>
                <a:latin typeface="Arial" pitchFamily="34" charset="0"/>
                <a:cs typeface="Arial" pitchFamily="34" charset="0"/>
              </a:rPr>
              <a:t> Монгол улсад 2002 онд нийт 9 тохиолдол бүртгэгдэж нас баралт тохиолдоогүй. </a:t>
            </a:r>
            <a:endParaRPr lang="en-US" altLang="en-US" sz="2800" dirty="0">
              <a:solidFill>
                <a:schemeClr val="tx1"/>
              </a:solidFill>
              <a:latin typeface="Arial" pitchFamily="34" charset="0"/>
              <a:cs typeface="Arial" pitchFamily="34" charset="0"/>
            </a:endParaRPr>
          </a:p>
          <a:p>
            <a:pPr eaLnBrk="1" hangingPunct="1"/>
            <a:endParaRPr lang="en-US" altLang="en-US"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3841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371600"/>
            <a:ext cx="8458200" cy="5257800"/>
          </a:xfrm>
        </p:spPr>
        <p:txBody>
          <a:bodyPr/>
          <a:lstStyle/>
          <a:p>
            <a:pPr algn="just">
              <a:buFont typeface="Arial" charset="0"/>
              <a:buNone/>
              <a:defRPr/>
            </a:pPr>
            <a:r>
              <a:rPr lang="en-US" sz="2800" dirty="0">
                <a:solidFill>
                  <a:schemeClr val="tx1"/>
                </a:solidFill>
                <a:latin typeface="Arial" pitchFamily="34" charset="0"/>
                <a:cs typeface="Arial" pitchFamily="34" charset="0"/>
              </a:rPr>
              <a:t>- 2012 </a:t>
            </a:r>
            <a:r>
              <a:rPr lang="mn-MN" sz="2800" dirty="0">
                <a:solidFill>
                  <a:schemeClr val="tx1"/>
                </a:solidFill>
                <a:latin typeface="Arial" pitchFamily="34" charset="0"/>
                <a:cs typeface="Arial" pitchFamily="34" charset="0"/>
              </a:rPr>
              <a:t>онд анх Саудын Арабаас эхэлсэн </a:t>
            </a:r>
            <a:endParaRPr lang="en-US" sz="2800" dirty="0">
              <a:solidFill>
                <a:schemeClr val="tx1"/>
              </a:solidFill>
              <a:latin typeface="Arial" pitchFamily="34" charset="0"/>
              <a:cs typeface="Arial" pitchFamily="34" charset="0"/>
            </a:endParaRPr>
          </a:p>
          <a:p>
            <a:pPr algn="just">
              <a:buFontTx/>
              <a:buChar char="-"/>
              <a:defRPr/>
            </a:pPr>
            <a:r>
              <a:rPr lang="mn-MN"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Human </a:t>
            </a:r>
            <a:r>
              <a:rPr lang="en-US" sz="2800" dirty="0" err="1">
                <a:solidFill>
                  <a:schemeClr val="tx1"/>
                </a:solidFill>
                <a:latin typeface="Arial" pitchFamily="34" charset="0"/>
                <a:cs typeface="Arial" pitchFamily="34" charset="0"/>
              </a:rPr>
              <a:t>Coronavirus</a:t>
            </a:r>
            <a:r>
              <a:rPr lang="en-US" sz="2800" dirty="0">
                <a:solidFill>
                  <a:schemeClr val="tx1"/>
                </a:solidFill>
                <a:latin typeface="Arial" pitchFamily="34" charset="0"/>
                <a:cs typeface="Arial" pitchFamily="34" charset="0"/>
              </a:rPr>
              <a:t> Erasmus Medical Center/2012 </a:t>
            </a:r>
            <a:r>
              <a:rPr lang="en-US" sz="2800" b="1" dirty="0">
                <a:solidFill>
                  <a:schemeClr val="tx1"/>
                </a:solidFill>
                <a:latin typeface="Arial" pitchFamily="34" charset="0"/>
                <a:cs typeface="Arial" pitchFamily="34" charset="0"/>
              </a:rPr>
              <a:t>EMC/2012</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hlinkClick r:id="rId2" tooltip="HCoV-EMC/2012"/>
              </a:rPr>
              <a:t>HCoV</a:t>
            </a:r>
            <a:r>
              <a:rPr lang="en-US" sz="2800" dirty="0">
                <a:solidFill>
                  <a:schemeClr val="tx1"/>
                </a:solidFill>
                <a:latin typeface="Arial" pitchFamily="34" charset="0"/>
                <a:cs typeface="Arial" pitchFamily="34" charset="0"/>
                <a:hlinkClick r:id="rId2" tooltip="HCoV-EMC/2012"/>
              </a:rPr>
              <a:t>-EMC/2012</a:t>
            </a:r>
            <a:r>
              <a:rPr lang="en-US" sz="2800" dirty="0">
                <a:solidFill>
                  <a:schemeClr val="tx1"/>
                </a:solidFill>
                <a:latin typeface="Arial" pitchFamily="34" charset="0"/>
                <a:cs typeface="Arial" pitchFamily="34" charset="0"/>
              </a:rPr>
              <a:t>)</a:t>
            </a:r>
            <a:r>
              <a:rPr lang="mn-MN" sz="2800" dirty="0">
                <a:solidFill>
                  <a:schemeClr val="tx1"/>
                </a:solidFill>
                <a:latin typeface="Arial" pitchFamily="34" charset="0"/>
                <a:cs typeface="Arial" pitchFamily="34" charset="0"/>
              </a:rPr>
              <a:t> гэсэн нэрээр дан РНХ + утаслаг бүхий шинэ вирүс </a:t>
            </a:r>
            <a:r>
              <a:rPr lang="en-US" sz="2800" dirty="0">
                <a:solidFill>
                  <a:schemeClr val="tx1"/>
                </a:solidFill>
                <a:latin typeface="Arial" pitchFamily="34" charset="0"/>
                <a:cs typeface="Arial" pitchFamily="34" charset="0"/>
              </a:rPr>
              <a:t>"Saudi SARS".</a:t>
            </a:r>
            <a:r>
              <a:rPr lang="mn-MN" sz="2800" dirty="0">
                <a:solidFill>
                  <a:schemeClr val="tx1"/>
                </a:solidFill>
                <a:latin typeface="Arial" pitchFamily="34" charset="0"/>
                <a:cs typeface="Arial" pitchFamily="34" charset="0"/>
              </a:rPr>
              <a:t> </a:t>
            </a:r>
          </a:p>
          <a:p>
            <a:pPr algn="just">
              <a:buFontTx/>
              <a:buChar char="-"/>
              <a:defRPr/>
            </a:pPr>
            <a:r>
              <a:rPr lang="en-US" sz="2800" dirty="0" err="1">
                <a:solidFill>
                  <a:schemeClr val="tx1"/>
                </a:solidFill>
                <a:latin typeface="Arial" pitchFamily="34" charset="0"/>
                <a:cs typeface="Arial" pitchFamily="34" charset="0"/>
                <a:hlinkClick r:id="rId3" tooltip="Betacoronavirus"/>
              </a:rPr>
              <a:t>Betacoronavirus</a:t>
            </a:r>
            <a:r>
              <a:rPr lang="en-US" sz="2800" dirty="0">
                <a:solidFill>
                  <a:schemeClr val="tx1"/>
                </a:solidFill>
                <a:latin typeface="Arial" pitchFamily="34" charset="0"/>
                <a:cs typeface="Arial" pitchFamily="34" charset="0"/>
              </a:rPr>
              <a:t>.</a:t>
            </a:r>
            <a:r>
              <a:rPr lang="mn-MN" sz="2800" dirty="0">
                <a:solidFill>
                  <a:schemeClr val="tx1"/>
                </a:solidFill>
                <a:latin typeface="Arial" pitchFamily="34" charset="0"/>
                <a:cs typeface="Arial" pitchFamily="34" charset="0"/>
              </a:rPr>
              <a:t> </a:t>
            </a:r>
          </a:p>
          <a:p>
            <a:pPr algn="just">
              <a:buFontTx/>
              <a:buChar char="-"/>
              <a:defRPr/>
            </a:pPr>
            <a:r>
              <a:rPr lang="mn-MN"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HKU4 </a:t>
            </a:r>
            <a:r>
              <a:rPr lang="mn-MN" sz="2800" dirty="0">
                <a:solidFill>
                  <a:schemeClr val="tx1"/>
                </a:solidFill>
                <a:latin typeface="Arial" pitchFamily="34" charset="0"/>
                <a:cs typeface="Arial" pitchFamily="34" charset="0"/>
              </a:rPr>
              <a:t>ба </a:t>
            </a:r>
            <a:r>
              <a:rPr lang="en-US" sz="2800" dirty="0">
                <a:solidFill>
                  <a:schemeClr val="tx1"/>
                </a:solidFill>
                <a:latin typeface="Arial" pitchFamily="34" charset="0"/>
                <a:cs typeface="Arial" pitchFamily="34" charset="0"/>
              </a:rPr>
              <a:t>HKU5</a:t>
            </a:r>
            <a:r>
              <a:rPr lang="mn-MN" sz="2800" dirty="0">
                <a:solidFill>
                  <a:schemeClr val="tx1"/>
                </a:solidFill>
                <a:latin typeface="Arial" pitchFamily="34" charset="0"/>
                <a:cs typeface="Arial" pitchFamily="34" charset="0"/>
              </a:rPr>
              <a:t> гэсэн</a:t>
            </a:r>
          </a:p>
          <a:p>
            <a:pPr algn="just">
              <a:buFont typeface="Arial" charset="0"/>
              <a:buNone/>
              <a:defRPr/>
            </a:pPr>
            <a:r>
              <a:rPr lang="mn-MN" sz="2800" dirty="0">
                <a:solidFill>
                  <a:schemeClr val="tx1"/>
                </a:solidFill>
                <a:latin typeface="Arial" pitchFamily="34" charset="0"/>
                <a:cs typeface="Arial" pitchFamily="34" charset="0"/>
              </a:rPr>
              <a:t> сарьсан багваахайн </a:t>
            </a:r>
          </a:p>
          <a:p>
            <a:pPr algn="just">
              <a:buFont typeface="Arial" charset="0"/>
              <a:buNone/>
              <a:defRPr/>
            </a:pPr>
            <a:r>
              <a:rPr lang="mn-MN" sz="2800" dirty="0">
                <a:solidFill>
                  <a:schemeClr val="tx1"/>
                </a:solidFill>
                <a:latin typeface="Arial" pitchFamily="34" charset="0"/>
                <a:cs typeface="Arial" pitchFamily="34" charset="0"/>
              </a:rPr>
              <a:t>коронавирүстэй маш төстэй </a:t>
            </a:r>
            <a:r>
              <a:rPr lang="en-US" sz="2800" dirty="0">
                <a:solidFill>
                  <a:schemeClr val="tx1"/>
                </a:solidFill>
                <a:latin typeface="Arial" pitchFamily="34" charset="0"/>
                <a:cs typeface="Arial" pitchFamily="34" charset="0"/>
              </a:rPr>
              <a:t>.</a:t>
            </a:r>
          </a:p>
          <a:p>
            <a:pPr algn="just">
              <a:defRPr/>
            </a:pPr>
            <a:endParaRPr lang="mn-MN" sz="2800" dirty="0">
              <a:solidFill>
                <a:schemeClr val="tx1"/>
              </a:solidFill>
              <a:latin typeface="Arial" pitchFamily="34" charset="0"/>
              <a:cs typeface="Arial" pitchFamily="34" charset="0"/>
            </a:endParaRPr>
          </a:p>
          <a:p>
            <a:pPr marL="457200" indent="-457200" algn="just">
              <a:buFontTx/>
              <a:buChar char="-"/>
              <a:defRPr/>
            </a:pPr>
            <a:endParaRPr lang="mn-MN" sz="2800" dirty="0">
              <a:solidFill>
                <a:schemeClr val="tx1"/>
              </a:solidFill>
              <a:latin typeface="Arial" pitchFamily="34" charset="0"/>
              <a:cs typeface="Arial" pitchFamily="34" charset="0"/>
            </a:endParaRPr>
          </a:p>
          <a:p>
            <a:pPr algn="just">
              <a:defRPr/>
            </a:pPr>
            <a:endParaRPr lang="en-US" sz="2800" dirty="0">
              <a:solidFill>
                <a:schemeClr val="tx1"/>
              </a:solidFill>
              <a:latin typeface="Arial" pitchFamily="34" charset="0"/>
              <a:cs typeface="Arial" pitchFamily="34" charset="0"/>
            </a:endParaRPr>
          </a:p>
        </p:txBody>
      </p:sp>
      <p:sp>
        <p:nvSpPr>
          <p:cNvPr id="18435" name="Title 1"/>
          <p:cNvSpPr>
            <a:spLocks noGrp="1"/>
          </p:cNvSpPr>
          <p:nvPr>
            <p:ph type="ctrTitle"/>
          </p:nvPr>
        </p:nvSpPr>
        <p:spPr>
          <a:xfrm>
            <a:off x="457200" y="228600"/>
            <a:ext cx="8229600" cy="1143000"/>
          </a:xfrm>
        </p:spPr>
        <p:txBody>
          <a:bodyPr/>
          <a:lstStyle/>
          <a:p>
            <a:pPr eaLnBrk="1" hangingPunct="1"/>
            <a:r>
              <a:rPr lang="en-US" sz="2800">
                <a:latin typeface="Arial" pitchFamily="34" charset="0"/>
                <a:cs typeface="Arial" pitchFamily="34" charset="0"/>
                <a:hlinkClick r:id="rId4" tooltip="Middle East respiratory syndrome coronavirus"/>
              </a:rPr>
              <a:t>Middle East respiratory syndrome coronavirus</a:t>
            </a:r>
            <a:r>
              <a:rPr lang="en-US" sz="2800">
                <a:latin typeface="Arial" pitchFamily="34" charset="0"/>
                <a:cs typeface="Arial" pitchFamily="34" charset="0"/>
              </a:rPr>
              <a:t> (MERS-CoV)</a:t>
            </a:r>
            <a:endParaRPr lang="mn-MN" sz="2800">
              <a:latin typeface="Arial" pitchFamily="34" charset="0"/>
              <a:cs typeface="Arial" pitchFamily="34" charset="0"/>
            </a:endParaRPr>
          </a:p>
        </p:txBody>
      </p:sp>
      <p:pic>
        <p:nvPicPr>
          <p:cNvPr id="18436" name="Picture 2" descr="https://upload.wikimedia.org/wikipedia/commons/3/36/Mers-virus-3D-image.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224463" y="4267200"/>
            <a:ext cx="3517900" cy="208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81241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COVID-19</a:t>
            </a:r>
          </a:p>
        </p:txBody>
      </p:sp>
    </p:spTree>
    <p:extLst>
      <p:ext uri="{BB962C8B-B14F-4D97-AF65-F5344CB8AC3E}">
        <p14:creationId xmlns:p14="http://schemas.microsoft.com/office/powerpoint/2010/main" xmlns="" val="486031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772400" cy="609600"/>
          </a:xfrm>
        </p:spPr>
        <p:txBody>
          <a:bodyPr>
            <a:normAutofit/>
          </a:bodyPr>
          <a:lstStyle/>
          <a:p>
            <a:r>
              <a:rPr lang="mn-Mong-CN" sz="3200" dirty="0">
                <a:latin typeface="Arial" pitchFamily="34" charset="0"/>
              </a:rPr>
              <a:t>Тохиолдолын тодорхойлолт</a:t>
            </a:r>
          </a:p>
        </p:txBody>
      </p:sp>
      <p:sp>
        <p:nvSpPr>
          <p:cNvPr id="3" name="Subtitle 2"/>
          <p:cNvSpPr>
            <a:spLocks noGrp="1"/>
          </p:cNvSpPr>
          <p:nvPr>
            <p:ph type="subTitle" idx="1"/>
          </p:nvPr>
        </p:nvSpPr>
        <p:spPr>
          <a:xfrm>
            <a:off x="685800" y="1371600"/>
            <a:ext cx="8153400" cy="4724400"/>
          </a:xfrm>
        </p:spPr>
        <p:txBody>
          <a:bodyPr>
            <a:normAutofit fontScale="85000" lnSpcReduction="10000"/>
          </a:bodyPr>
          <a:lstStyle/>
          <a:p>
            <a:pPr algn="just"/>
            <a:r>
              <a:rPr lang="mn-MN" sz="2400" b="1" dirty="0">
                <a:solidFill>
                  <a:schemeClr val="tx1"/>
                </a:solidFill>
                <a:latin typeface="Arial" pitchFamily="34" charset="0"/>
                <a:cs typeface="Arial" pitchFamily="34" charset="0"/>
              </a:rPr>
              <a:t>СЭЖИГТЭЙ ТОХИОЛДОЛ </a:t>
            </a:r>
          </a:p>
          <a:p>
            <a:pPr algn="just"/>
            <a:r>
              <a:rPr lang="mn-MN" sz="2400" dirty="0">
                <a:solidFill>
                  <a:schemeClr val="tx1"/>
                </a:solidFill>
                <a:latin typeface="Arial" pitchFamily="34" charset="0"/>
                <a:cs typeface="Arial" pitchFamily="34" charset="0"/>
              </a:rPr>
              <a:t>А. Өвчтөн амьсгалын замын цочмог халдвартай (халуурсан ба ханиах, амьсгал давчдах зэрэг амьсгалын замын халдварын шинж тэмдэг нэг ба түүнээс дээш илэрсэн) БА шалтгаан тодорхойгүй, өвчний эмнэлзүйн илрэлийг бүрэн тайлбарлах боломжгүй БА шинж тэмдэг илрэхээс өмнө 14 хоногийн хугацаанд өвчлөл бүртгэгдсэн улс оронд аялсан, оршин сууж байсан өгүүлэмжтэй  </a:t>
            </a:r>
            <a:r>
              <a:rPr lang="mn-MN" sz="2400" b="1" dirty="0">
                <a:solidFill>
                  <a:schemeClr val="tx1"/>
                </a:solidFill>
                <a:latin typeface="Arial" pitchFamily="34" charset="0"/>
                <a:cs typeface="Arial" pitchFamily="34" charset="0"/>
              </a:rPr>
              <a:t>Эсвэл</a:t>
            </a:r>
            <a:r>
              <a:rPr lang="mn-MN" sz="2400" dirty="0">
                <a:solidFill>
                  <a:schemeClr val="tx1"/>
                </a:solidFill>
                <a:latin typeface="Arial" pitchFamily="34" charset="0"/>
                <a:cs typeface="Arial" pitchFamily="34" charset="0"/>
              </a:rPr>
              <a:t> </a:t>
            </a:r>
          </a:p>
          <a:p>
            <a:pPr algn="just"/>
            <a:r>
              <a:rPr lang="mn-MN" sz="2400" dirty="0">
                <a:solidFill>
                  <a:schemeClr val="tx1"/>
                </a:solidFill>
                <a:latin typeface="Arial" pitchFamily="34" charset="0"/>
                <a:cs typeface="Arial" pitchFamily="34" charset="0"/>
              </a:rPr>
              <a:t>Б. Өвчтөн амьсгалын замын цочмог (хөнгөн, хүнд) халдвартай БА шинж тэмдэг илрэхээс өмнө 14 хоногийн хугацаанд коронавируст халдвар (</a:t>
            </a:r>
            <a:r>
              <a:rPr lang="en-US" sz="2400" dirty="0">
                <a:solidFill>
                  <a:schemeClr val="tx1"/>
                </a:solidFill>
                <a:latin typeface="Arial" pitchFamily="34" charset="0"/>
                <a:cs typeface="Arial" pitchFamily="34" charset="0"/>
              </a:rPr>
              <a:t>COVID-19)-</a:t>
            </a:r>
            <a:r>
              <a:rPr lang="mn-MN" sz="2400" dirty="0">
                <a:solidFill>
                  <a:schemeClr val="tx1"/>
                </a:solidFill>
                <a:latin typeface="Arial" pitchFamily="34" charset="0"/>
                <a:cs typeface="Arial" pitchFamily="34" charset="0"/>
              </a:rPr>
              <a:t>ын батлагдсан болон магадгүй тохиолдолтой хавьтал болсон  </a:t>
            </a:r>
            <a:r>
              <a:rPr lang="mn-MN" sz="2400" b="1" dirty="0">
                <a:solidFill>
                  <a:schemeClr val="tx1"/>
                </a:solidFill>
                <a:latin typeface="Arial" pitchFamily="34" charset="0"/>
                <a:cs typeface="Arial" pitchFamily="34" charset="0"/>
              </a:rPr>
              <a:t>Эсвэл </a:t>
            </a:r>
          </a:p>
          <a:p>
            <a:pPr algn="just"/>
            <a:r>
              <a:rPr lang="mn-MN" sz="2400" dirty="0">
                <a:solidFill>
                  <a:schemeClr val="tx1"/>
                </a:solidFill>
                <a:latin typeface="Arial" pitchFamily="34" charset="0"/>
                <a:cs typeface="Arial" pitchFamily="34" charset="0"/>
              </a:rPr>
              <a:t>В. Өвчтөн амьсгалын замын цочмог хүнд халдвартай (халуурах ба ханиах, амьсгал давчдах зэрэг амьсгалын замын халдварын шинж тэмдэг нэг ба түүнээс дээш илэрсэн) БА эмнэлэгт хэвтэх шаардлагатай БА шалтгаан тодорхойгүй, өвчний эмнэлзүйн илрэлийг бүрэн тайлбарлах боломжгүй </a:t>
            </a:r>
          </a:p>
        </p:txBody>
      </p:sp>
    </p:spTree>
    <p:extLst>
      <p:ext uri="{BB962C8B-B14F-4D97-AF65-F5344CB8AC3E}">
        <p14:creationId xmlns:p14="http://schemas.microsoft.com/office/powerpoint/2010/main" xmlns="" val="1455324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457200"/>
            <a:ext cx="8458200" cy="5181600"/>
          </a:xfrm>
        </p:spPr>
        <p:txBody>
          <a:bodyPr/>
          <a:lstStyle/>
          <a:p>
            <a:pPr algn="l"/>
            <a:r>
              <a:rPr lang="mn-MN" sz="2800" dirty="0">
                <a:solidFill>
                  <a:schemeClr val="tx1"/>
                </a:solidFill>
                <a:latin typeface="Arial" pitchFamily="34" charset="0"/>
                <a:cs typeface="Arial" pitchFamily="34" charset="0"/>
              </a:rPr>
              <a:t>МАГАДГҮЙ ТОХИОЛДОЛ Коронавируст халдвар (</a:t>
            </a:r>
            <a:r>
              <a:rPr lang="en-US" sz="2800" dirty="0">
                <a:solidFill>
                  <a:schemeClr val="tx1"/>
                </a:solidFill>
                <a:latin typeface="Arial" pitchFamily="34" charset="0"/>
                <a:cs typeface="Arial" pitchFamily="34" charset="0"/>
              </a:rPr>
              <a:t>COVID-19)-</a:t>
            </a:r>
            <a:r>
              <a:rPr lang="mn-MN" sz="2800" dirty="0">
                <a:solidFill>
                  <a:schemeClr val="tx1"/>
                </a:solidFill>
                <a:latin typeface="Arial" pitchFamily="34" charset="0"/>
                <a:cs typeface="Arial" pitchFamily="34" charset="0"/>
              </a:rPr>
              <a:t>ын шинжилгээний хариу эцэслэн гараагүй, шинжилгээний дүн тодорхойгүй байгаа сэжигтэй тохиолдол </a:t>
            </a:r>
          </a:p>
          <a:p>
            <a:pPr algn="l"/>
            <a:endParaRPr lang="mn-MN" sz="2800" dirty="0">
              <a:solidFill>
                <a:schemeClr val="tx1"/>
              </a:solidFill>
              <a:latin typeface="Arial" pitchFamily="34" charset="0"/>
              <a:cs typeface="Arial" pitchFamily="34" charset="0"/>
            </a:endParaRPr>
          </a:p>
          <a:p>
            <a:pPr algn="l"/>
            <a:r>
              <a:rPr lang="mn-MN" sz="2800" dirty="0">
                <a:solidFill>
                  <a:schemeClr val="tx1"/>
                </a:solidFill>
                <a:latin typeface="Arial" pitchFamily="34" charset="0"/>
                <a:cs typeface="Arial" pitchFamily="34" charset="0"/>
              </a:rPr>
              <a:t>БАТЛАГДСАН ТОХИОЛДОЛ Эмнэлзүйн шинж тэмдэг, зовиураас үл хамааран Коронавируст халдвар (</a:t>
            </a:r>
            <a:r>
              <a:rPr lang="en-US" sz="2800" dirty="0">
                <a:solidFill>
                  <a:schemeClr val="tx1"/>
                </a:solidFill>
                <a:latin typeface="Arial" pitchFamily="34" charset="0"/>
                <a:cs typeface="Arial" pitchFamily="34" charset="0"/>
              </a:rPr>
              <a:t>COVID19) </a:t>
            </a:r>
            <a:r>
              <a:rPr lang="mn-MN" sz="2800" dirty="0">
                <a:solidFill>
                  <a:schemeClr val="tx1"/>
                </a:solidFill>
                <a:latin typeface="Arial" pitchFamily="34" charset="0"/>
                <a:cs typeface="Arial" pitchFamily="34" charset="0"/>
              </a:rPr>
              <a:t>лабораторийн шинжилгээгээр илэрсэн.</a:t>
            </a:r>
            <a:endParaRPr lang="mn-Mong-CN" sz="2800" dirty="0">
              <a:solidFill>
                <a:schemeClr val="tx1"/>
              </a:solidFill>
              <a:latin typeface="Arial" pitchFamily="34" charset="0"/>
            </a:endParaRPr>
          </a:p>
          <a:p>
            <a:pPr algn="l"/>
            <a:endParaRPr lang="mn-Mong-CN" dirty="0"/>
          </a:p>
        </p:txBody>
      </p:sp>
    </p:spTree>
    <p:extLst>
      <p:ext uri="{BB962C8B-B14F-4D97-AF65-F5344CB8AC3E}">
        <p14:creationId xmlns:p14="http://schemas.microsoft.com/office/powerpoint/2010/main" xmlns="" val="3383539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2348</TotalTime>
  <Words>2311</Words>
  <Application>Microsoft Office PowerPoint</Application>
  <PresentationFormat>On-screen Show (4:3)</PresentationFormat>
  <Paragraphs>344</Paragraphs>
  <Slides>47</Slides>
  <Notes>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COVID-19 халдварын эмнэлзүй, оношлогоо, эмчилгээ</vt:lpstr>
      <vt:lpstr>Хүний короновирүс</vt:lpstr>
      <vt:lpstr>Slide 3</vt:lpstr>
      <vt:lpstr>Slide 4</vt:lpstr>
      <vt:lpstr>Severe acute respiratory syndrome (SARS)-Амьсгалын цочмог халтай хамшинж (АЦХаХ)</vt:lpstr>
      <vt:lpstr>Middle East respiratory syndrome coronavirus (MERS-CoV)</vt:lpstr>
      <vt:lpstr>COVID-19</vt:lpstr>
      <vt:lpstr>Тохиолдолын тодорхойлолт</vt:lpstr>
      <vt:lpstr>Slide 9</vt:lpstr>
      <vt:lpstr>Эмнэлгийн тусламж үйлчилгээнд:</vt:lpstr>
      <vt:lpstr>COVID-19 халдварын эмнэлзүйн үе шатууд</vt:lpstr>
      <vt:lpstr>COVID-19 эмнэлзүйн ангилал ба эмчилгээний хэлбэр</vt:lpstr>
      <vt:lpstr>Эмнэл зүйн ангилал ба эмчилгээний хэлбэр</vt:lpstr>
      <vt:lpstr>Slide 14</vt:lpstr>
      <vt:lpstr>Эмнэлзүйн явц</vt:lpstr>
      <vt:lpstr>Slide 16</vt:lpstr>
      <vt:lpstr>COVID-19 халдварын эмнэлзүй </vt:lpstr>
      <vt:lpstr>Хүндрэлгүй тохиолдол</vt:lpstr>
      <vt:lpstr>Уушгины хөнгөн үрэвсэл</vt:lpstr>
      <vt:lpstr>Уушгины хүнд үрэвсэл</vt:lpstr>
      <vt:lpstr>Амьсгалын Цочмог Дистресс Хам Шинж (AЦДХШ)</vt:lpstr>
      <vt:lpstr>Slide 22</vt:lpstr>
      <vt:lpstr>Slide 23</vt:lpstr>
      <vt:lpstr>Slide 24</vt:lpstr>
      <vt:lpstr>Slide 25</vt:lpstr>
      <vt:lpstr>Slide 26</vt:lpstr>
      <vt:lpstr>Slide 27</vt:lpstr>
      <vt:lpstr>Slide 28</vt:lpstr>
      <vt:lpstr>Үжил</vt:lpstr>
      <vt:lpstr>Slide 30</vt:lpstr>
      <vt:lpstr>Үжлийн шок</vt:lpstr>
      <vt:lpstr>Оношлогоо</vt:lpstr>
      <vt:lpstr>Эмчилгээ</vt:lpstr>
      <vt:lpstr>Эрэмблэн ангилалт</vt:lpstr>
      <vt:lpstr>Вирусийн эсрэг эмчилгээ:</vt:lpstr>
      <vt:lpstr>Антибиотик эмчилгээ:  </vt:lpstr>
      <vt:lpstr>Slide 37</vt:lpstr>
      <vt:lpstr>Slide 38</vt:lpstr>
      <vt:lpstr>Slide 39</vt:lpstr>
      <vt:lpstr>Үүсгэгч нянг тодорхойлсон тохиолдолд сонгох антибиотик эмчилгээ: </vt:lpstr>
      <vt:lpstr>Slide 41</vt:lpstr>
      <vt:lpstr>Slide 42</vt:lpstr>
      <vt:lpstr>Oxygen titration</vt:lpstr>
      <vt:lpstr>Pulse oximeter should be available in all in areas caring for severely ill patients</vt:lpstr>
      <vt:lpstr>Шингэн сэлбэлт</vt:lpstr>
      <vt:lpstr>Кортикостероид эмчилгээ</vt:lpstr>
      <vt:lpstr>COVID-19 халдвартай өвчтөний эмчлэгдэх нөхцөл болон тохиолдлын тооцоолол</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Шинэ коронаровирусийн халдвар</dc:title>
  <dc:creator>Admin</dc:creator>
  <cp:lastModifiedBy>user</cp:lastModifiedBy>
  <cp:revision>196</cp:revision>
  <dcterms:created xsi:type="dcterms:W3CDTF">2020-01-15T10:43:13Z</dcterms:created>
  <dcterms:modified xsi:type="dcterms:W3CDTF">2020-03-31T00:26:09Z</dcterms:modified>
</cp:coreProperties>
</file>