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46" r:id="rId3"/>
    <p:sldId id="378" r:id="rId4"/>
    <p:sldId id="356" r:id="rId5"/>
    <p:sldId id="383" r:id="rId6"/>
    <p:sldId id="384" r:id="rId7"/>
    <p:sldId id="345" r:id="rId8"/>
    <p:sldId id="331" r:id="rId9"/>
    <p:sldId id="385" r:id="rId10"/>
    <p:sldId id="365" r:id="rId11"/>
    <p:sldId id="361" r:id="rId12"/>
    <p:sldId id="362" r:id="rId13"/>
    <p:sldId id="351" r:id="rId14"/>
    <p:sldId id="388" r:id="rId15"/>
    <p:sldId id="387" r:id="rId16"/>
    <p:sldId id="380" r:id="rId17"/>
    <p:sldId id="368" r:id="rId18"/>
    <p:sldId id="372" r:id="rId19"/>
    <p:sldId id="373" r:id="rId20"/>
    <p:sldId id="375" r:id="rId21"/>
    <p:sldId id="376" r:id="rId22"/>
    <p:sldId id="377" r:id="rId23"/>
    <p:sldId id="381" r:id="rId24"/>
    <p:sldId id="3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8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EFE92-BA69-43D1-A6B5-66629D0EC4B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3E6402F-EBA9-4B53-BB08-F68EC61A612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</a:rPr>
            <a:t>5% </a:t>
          </a:r>
        </a:p>
        <a:p>
          <a:r>
            <a:rPr lang="en-US" sz="2000" dirty="0">
              <a:solidFill>
                <a:schemeClr val="bg1"/>
              </a:solidFill>
            </a:rPr>
            <a:t>critical</a:t>
          </a:r>
        </a:p>
      </dgm:t>
    </dgm:pt>
    <dgm:pt modelId="{4B6264F7-B6E0-4C2B-84C5-9948047D5221}" type="parTrans" cxnId="{6519C8F7-C015-4F86-816F-8689B654C42D}">
      <dgm:prSet/>
      <dgm:spPr/>
      <dgm:t>
        <a:bodyPr/>
        <a:lstStyle/>
        <a:p>
          <a:endParaRPr lang="en-US"/>
        </a:p>
      </dgm:t>
    </dgm:pt>
    <dgm:pt modelId="{65B49165-AB50-485A-B97D-661DF0DBE8F6}" type="sibTrans" cxnId="{6519C8F7-C015-4F86-816F-8689B654C42D}">
      <dgm:prSet/>
      <dgm:spPr/>
      <dgm:t>
        <a:bodyPr/>
        <a:lstStyle/>
        <a:p>
          <a:endParaRPr lang="en-US"/>
        </a:p>
      </dgm:t>
    </dgm:pt>
    <dgm:pt modelId="{8661658F-DC03-4D06-A507-7EA6644C928A}">
      <dgm:prSet phldrT="[Text]" custT="1"/>
      <dgm:spPr>
        <a:solidFill>
          <a:srgbClr val="087B7E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</a:rPr>
            <a:t>14% severe</a:t>
          </a:r>
        </a:p>
      </dgm:t>
    </dgm:pt>
    <dgm:pt modelId="{F772FDBD-5D0C-450D-9AFF-F9FB7C308742}" type="parTrans" cxnId="{5EA3FE09-8B82-4949-A1C1-417683173E7B}">
      <dgm:prSet/>
      <dgm:spPr/>
      <dgm:t>
        <a:bodyPr/>
        <a:lstStyle/>
        <a:p>
          <a:endParaRPr lang="en-US"/>
        </a:p>
      </dgm:t>
    </dgm:pt>
    <dgm:pt modelId="{AFC9FB63-6CBF-4211-9CC5-3A7C88267B4D}" type="sibTrans" cxnId="{5EA3FE09-8B82-4949-A1C1-417683173E7B}">
      <dgm:prSet/>
      <dgm:spPr/>
      <dgm:t>
        <a:bodyPr/>
        <a:lstStyle/>
        <a:p>
          <a:endParaRPr lang="en-US"/>
        </a:p>
      </dgm:t>
    </dgm:pt>
    <dgm:pt modelId="{C279C38B-EFF0-47F8-8CA5-29726CB11232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81% mild</a:t>
          </a:r>
        </a:p>
      </dgm:t>
    </dgm:pt>
    <dgm:pt modelId="{12A9D143-2A93-4878-ADEA-3DDA1DB16FEE}" type="parTrans" cxnId="{C6ABA4C0-84BF-46EC-A2B0-240157A820F5}">
      <dgm:prSet/>
      <dgm:spPr/>
      <dgm:t>
        <a:bodyPr/>
        <a:lstStyle/>
        <a:p>
          <a:endParaRPr lang="en-US"/>
        </a:p>
      </dgm:t>
    </dgm:pt>
    <dgm:pt modelId="{60342864-A07C-4B99-B0A5-CA9E7EDD598A}" type="sibTrans" cxnId="{C6ABA4C0-84BF-46EC-A2B0-240157A820F5}">
      <dgm:prSet/>
      <dgm:spPr/>
      <dgm:t>
        <a:bodyPr/>
        <a:lstStyle/>
        <a:p>
          <a:endParaRPr lang="en-US"/>
        </a:p>
      </dgm:t>
    </dgm:pt>
    <dgm:pt modelId="{42D676F2-1C58-40D5-B6AA-BD7A9AA1D428}" type="pres">
      <dgm:prSet presAssocID="{75CEFE92-BA69-43D1-A6B5-66629D0EC4B7}" presName="Name0" presStyleCnt="0">
        <dgm:presLayoutVars>
          <dgm:dir/>
          <dgm:animLvl val="lvl"/>
          <dgm:resizeHandles val="exact"/>
        </dgm:presLayoutVars>
      </dgm:prSet>
      <dgm:spPr/>
    </dgm:pt>
    <dgm:pt modelId="{C691A081-D65E-4DDA-A757-99320B66BCD9}" type="pres">
      <dgm:prSet presAssocID="{53E6402F-EBA9-4B53-BB08-F68EC61A612A}" presName="Name8" presStyleCnt="0"/>
      <dgm:spPr/>
    </dgm:pt>
    <dgm:pt modelId="{6D4E9CC2-2B97-470A-B5FF-15EE0118E996}" type="pres">
      <dgm:prSet presAssocID="{53E6402F-EBA9-4B53-BB08-F68EC61A612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4E8BBF-9347-47B9-9288-B1A852345627}" type="pres">
      <dgm:prSet presAssocID="{53E6402F-EBA9-4B53-BB08-F68EC61A612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13B7E6-B934-4E5A-95D8-8B9EF7DAD5E6}" type="pres">
      <dgm:prSet presAssocID="{8661658F-DC03-4D06-A507-7EA6644C928A}" presName="Name8" presStyleCnt="0"/>
      <dgm:spPr/>
    </dgm:pt>
    <dgm:pt modelId="{A2C374A0-6DFF-4609-8630-33C381D531DA}" type="pres">
      <dgm:prSet presAssocID="{8661658F-DC03-4D06-A507-7EA6644C928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6B0412-D41A-45E7-9D62-5559B3703370}" type="pres">
      <dgm:prSet presAssocID="{8661658F-DC03-4D06-A507-7EA6644C92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7AC1FF-28CD-4AEA-BBC5-3F2F5B299101}" type="pres">
      <dgm:prSet presAssocID="{C279C38B-EFF0-47F8-8CA5-29726CB11232}" presName="Name8" presStyleCnt="0"/>
      <dgm:spPr/>
    </dgm:pt>
    <dgm:pt modelId="{AE4A6C80-A998-4370-AF91-F6D89B3887C4}" type="pres">
      <dgm:prSet presAssocID="{C279C38B-EFF0-47F8-8CA5-29726CB1123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98BF22-9204-4644-B7C8-F26156E6B9BD}" type="pres">
      <dgm:prSet presAssocID="{C279C38B-EFF0-47F8-8CA5-29726CB112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A3FE09-8B82-4949-A1C1-417683173E7B}" srcId="{75CEFE92-BA69-43D1-A6B5-66629D0EC4B7}" destId="{8661658F-DC03-4D06-A507-7EA6644C928A}" srcOrd="1" destOrd="0" parTransId="{F772FDBD-5D0C-450D-9AFF-F9FB7C308742}" sibTransId="{AFC9FB63-6CBF-4211-9CC5-3A7C88267B4D}"/>
    <dgm:cxn modelId="{8AB4229C-E8D2-49E5-8D69-6F62E4579863}" type="presOf" srcId="{C279C38B-EFF0-47F8-8CA5-29726CB11232}" destId="{C298BF22-9204-4644-B7C8-F26156E6B9BD}" srcOrd="1" destOrd="0" presId="urn:microsoft.com/office/officeart/2005/8/layout/pyramid1"/>
    <dgm:cxn modelId="{D6F0CFE5-3477-4F82-B32C-CE88160264FD}" type="presOf" srcId="{53E6402F-EBA9-4B53-BB08-F68EC61A612A}" destId="{C24E8BBF-9347-47B9-9288-B1A852345627}" srcOrd="1" destOrd="0" presId="urn:microsoft.com/office/officeart/2005/8/layout/pyramid1"/>
    <dgm:cxn modelId="{113D57FB-3385-4337-9409-76AAFA1AA00A}" type="presOf" srcId="{8661658F-DC03-4D06-A507-7EA6644C928A}" destId="{CB6B0412-D41A-45E7-9D62-5559B3703370}" srcOrd="1" destOrd="0" presId="urn:microsoft.com/office/officeart/2005/8/layout/pyramid1"/>
    <dgm:cxn modelId="{086672A5-B938-4300-9437-4C7DA6CD5879}" type="presOf" srcId="{C279C38B-EFF0-47F8-8CA5-29726CB11232}" destId="{AE4A6C80-A998-4370-AF91-F6D89B3887C4}" srcOrd="0" destOrd="0" presId="urn:microsoft.com/office/officeart/2005/8/layout/pyramid1"/>
    <dgm:cxn modelId="{DCFE490C-F0D5-4CA2-B15A-819DDD4E3E39}" type="presOf" srcId="{53E6402F-EBA9-4B53-BB08-F68EC61A612A}" destId="{6D4E9CC2-2B97-470A-B5FF-15EE0118E996}" srcOrd="0" destOrd="0" presId="urn:microsoft.com/office/officeart/2005/8/layout/pyramid1"/>
    <dgm:cxn modelId="{3251ADC2-BE97-45CB-A2A8-ABBEEC571D47}" type="presOf" srcId="{75CEFE92-BA69-43D1-A6B5-66629D0EC4B7}" destId="{42D676F2-1C58-40D5-B6AA-BD7A9AA1D428}" srcOrd="0" destOrd="0" presId="urn:microsoft.com/office/officeart/2005/8/layout/pyramid1"/>
    <dgm:cxn modelId="{C0195001-6945-4D8B-AE0B-C41245ADF270}" type="presOf" srcId="{8661658F-DC03-4D06-A507-7EA6644C928A}" destId="{A2C374A0-6DFF-4609-8630-33C381D531DA}" srcOrd="0" destOrd="0" presId="urn:microsoft.com/office/officeart/2005/8/layout/pyramid1"/>
    <dgm:cxn modelId="{C6ABA4C0-84BF-46EC-A2B0-240157A820F5}" srcId="{75CEFE92-BA69-43D1-A6B5-66629D0EC4B7}" destId="{C279C38B-EFF0-47F8-8CA5-29726CB11232}" srcOrd="2" destOrd="0" parTransId="{12A9D143-2A93-4878-ADEA-3DDA1DB16FEE}" sibTransId="{60342864-A07C-4B99-B0A5-CA9E7EDD598A}"/>
    <dgm:cxn modelId="{6519C8F7-C015-4F86-816F-8689B654C42D}" srcId="{75CEFE92-BA69-43D1-A6B5-66629D0EC4B7}" destId="{53E6402F-EBA9-4B53-BB08-F68EC61A612A}" srcOrd="0" destOrd="0" parTransId="{4B6264F7-B6E0-4C2B-84C5-9948047D5221}" sibTransId="{65B49165-AB50-485A-B97D-661DF0DBE8F6}"/>
    <dgm:cxn modelId="{0E8691EB-E87B-4790-9FC4-A4C2F69B99FC}" type="presParOf" srcId="{42D676F2-1C58-40D5-B6AA-BD7A9AA1D428}" destId="{C691A081-D65E-4DDA-A757-99320B66BCD9}" srcOrd="0" destOrd="0" presId="urn:microsoft.com/office/officeart/2005/8/layout/pyramid1"/>
    <dgm:cxn modelId="{71C53BA2-B1C7-40C5-879D-DC9A3AEC5FEE}" type="presParOf" srcId="{C691A081-D65E-4DDA-A757-99320B66BCD9}" destId="{6D4E9CC2-2B97-470A-B5FF-15EE0118E996}" srcOrd="0" destOrd="0" presId="urn:microsoft.com/office/officeart/2005/8/layout/pyramid1"/>
    <dgm:cxn modelId="{21404E86-8B19-4E7A-BFF1-045256C6461B}" type="presParOf" srcId="{C691A081-D65E-4DDA-A757-99320B66BCD9}" destId="{C24E8BBF-9347-47B9-9288-B1A852345627}" srcOrd="1" destOrd="0" presId="urn:microsoft.com/office/officeart/2005/8/layout/pyramid1"/>
    <dgm:cxn modelId="{DA97EB62-92A2-411E-A46C-34A4B23F7B6F}" type="presParOf" srcId="{42D676F2-1C58-40D5-B6AA-BD7A9AA1D428}" destId="{2413B7E6-B934-4E5A-95D8-8B9EF7DAD5E6}" srcOrd="1" destOrd="0" presId="urn:microsoft.com/office/officeart/2005/8/layout/pyramid1"/>
    <dgm:cxn modelId="{E0AB3B71-BBE1-4B49-8010-EA68634539BE}" type="presParOf" srcId="{2413B7E6-B934-4E5A-95D8-8B9EF7DAD5E6}" destId="{A2C374A0-6DFF-4609-8630-33C381D531DA}" srcOrd="0" destOrd="0" presId="urn:microsoft.com/office/officeart/2005/8/layout/pyramid1"/>
    <dgm:cxn modelId="{C5A97E27-1C2F-4BD5-82C4-E7C52B2E6BB7}" type="presParOf" srcId="{2413B7E6-B934-4E5A-95D8-8B9EF7DAD5E6}" destId="{CB6B0412-D41A-45E7-9D62-5559B3703370}" srcOrd="1" destOrd="0" presId="urn:microsoft.com/office/officeart/2005/8/layout/pyramid1"/>
    <dgm:cxn modelId="{74475352-A057-4529-A9FF-FE2BB5001B37}" type="presParOf" srcId="{42D676F2-1C58-40D5-B6AA-BD7A9AA1D428}" destId="{097AC1FF-28CD-4AEA-BBC5-3F2F5B299101}" srcOrd="2" destOrd="0" presId="urn:microsoft.com/office/officeart/2005/8/layout/pyramid1"/>
    <dgm:cxn modelId="{F1BCFE5C-1B90-4647-8063-8E9DE9204389}" type="presParOf" srcId="{097AC1FF-28CD-4AEA-BBC5-3F2F5B299101}" destId="{AE4A6C80-A998-4370-AF91-F6D89B3887C4}" srcOrd="0" destOrd="0" presId="urn:microsoft.com/office/officeart/2005/8/layout/pyramid1"/>
    <dgm:cxn modelId="{96CC52BB-A3AF-403A-A13D-174FAA346A87}" type="presParOf" srcId="{097AC1FF-28CD-4AEA-BBC5-3F2F5B299101}" destId="{C298BF22-9204-4644-B7C8-F26156E6B9B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E9CC2-2B97-470A-B5FF-15EE0118E996}">
      <dsp:nvSpPr>
        <dsp:cNvPr id="0" name=""/>
        <dsp:cNvSpPr/>
      </dsp:nvSpPr>
      <dsp:spPr>
        <a:xfrm>
          <a:off x="1187449" y="0"/>
          <a:ext cx="1187450" cy="1360311"/>
        </a:xfrm>
        <a:prstGeom prst="trapezoid">
          <a:avLst>
            <a:gd name="adj" fmla="val 5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5%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critical</a:t>
          </a:r>
        </a:p>
      </dsp:txBody>
      <dsp:txXfrm>
        <a:off x="1187449" y="0"/>
        <a:ext cx="1187450" cy="1360311"/>
      </dsp:txXfrm>
    </dsp:sp>
    <dsp:sp modelId="{A2C374A0-6DFF-4609-8630-33C381D531DA}">
      <dsp:nvSpPr>
        <dsp:cNvPr id="0" name=""/>
        <dsp:cNvSpPr/>
      </dsp:nvSpPr>
      <dsp:spPr>
        <a:xfrm>
          <a:off x="593724" y="1360311"/>
          <a:ext cx="2374900" cy="1360311"/>
        </a:xfrm>
        <a:prstGeom prst="trapezoid">
          <a:avLst>
            <a:gd name="adj" fmla="val 43646"/>
          </a:avLst>
        </a:prstGeom>
        <a:solidFill>
          <a:srgbClr val="087B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14% severe</a:t>
          </a:r>
        </a:p>
      </dsp:txBody>
      <dsp:txXfrm>
        <a:off x="1009332" y="1360311"/>
        <a:ext cx="1543685" cy="1360311"/>
      </dsp:txXfrm>
    </dsp:sp>
    <dsp:sp modelId="{AE4A6C80-A998-4370-AF91-F6D89B3887C4}">
      <dsp:nvSpPr>
        <dsp:cNvPr id="0" name=""/>
        <dsp:cNvSpPr/>
      </dsp:nvSpPr>
      <dsp:spPr>
        <a:xfrm>
          <a:off x="0" y="2720622"/>
          <a:ext cx="3562350" cy="1360311"/>
        </a:xfrm>
        <a:prstGeom prst="trapezoid">
          <a:avLst>
            <a:gd name="adj" fmla="val 4364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81% mild</a:t>
          </a:r>
        </a:p>
      </dsp:txBody>
      <dsp:txXfrm>
        <a:off x="623411" y="2720622"/>
        <a:ext cx="2315527" cy="1360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82119-861E-4853-93CF-D76F530F575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6B77A-084D-4D3E-B3BF-AB7F2ED7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56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A7BC4-3035-493C-9458-3873D96F96A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2286C-5FE9-46CE-9901-EB48F9D7A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AC47-1C72-4A91-8695-F8E69C0E43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59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4832-E4E9-4327-A3B5-ED0DEDFA37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4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0C1BDE9-5BDE-F749-B924-21303EDEE307}"/>
              </a:ext>
            </a:extLst>
          </p:cNvPr>
          <p:cNvSpPr/>
          <p:nvPr/>
        </p:nvSpPr>
        <p:spPr>
          <a:xfrm>
            <a:off x="0" y="1988840"/>
            <a:ext cx="9144000" cy="230425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470025"/>
          </a:xfrm>
        </p:spPr>
        <p:txBody>
          <a:bodyPr>
            <a:normAutofit/>
          </a:bodyPr>
          <a:lstStyle>
            <a:lvl1pPr algn="ctr">
              <a:defRPr sz="5400">
                <a:solidFill>
                  <a:srgbClr val="0070C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74889"/>
            <a:ext cx="9144000" cy="61820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CE14-DAB6-4373-BCF5-0C13209715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-2852" y="5888492"/>
            <a:ext cx="9144000" cy="967571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9E9A184-9A3B-CD45-A38E-0109699E4A26}"/>
              </a:ext>
            </a:extLst>
          </p:cNvPr>
          <p:cNvSpPr/>
          <p:nvPr/>
        </p:nvSpPr>
        <p:spPr>
          <a:xfrm>
            <a:off x="0" y="0"/>
            <a:ext cx="9144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A30F988-DAC0-7C44-9415-3EE778C68C88}"/>
              </a:ext>
            </a:extLst>
          </p:cNvPr>
          <p:cNvGrpSpPr/>
          <p:nvPr/>
        </p:nvGrpSpPr>
        <p:grpSpPr>
          <a:xfrm>
            <a:off x="6933815" y="6093296"/>
            <a:ext cx="1886657" cy="569706"/>
            <a:chOff x="5525840" y="3530278"/>
            <a:chExt cx="1886657" cy="56970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A0A6590-804B-F840-AA53-47DB6D9E0912}"/>
                </a:ext>
              </a:extLst>
            </p:cNvPr>
            <p:cNvSpPr txBox="1"/>
            <p:nvPr userDrawn="1"/>
          </p:nvSpPr>
          <p:spPr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cap="all" baseline="0" dirty="0">
                  <a:solidFill>
                    <a:schemeClr val="bg1"/>
                  </a:solidFill>
                  <a:latin typeface="Corbel" panose="020B0503020204020204" pitchFamily="34" charset="0"/>
                </a:rPr>
                <a:t>Health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9E78CF3D-425D-DF46-A9A3-87C524BA7543}"/>
                </a:ext>
              </a:extLst>
            </p:cNvPr>
            <p:cNvGrpSpPr/>
            <p:nvPr userDrawn="1"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6472A33F-32C0-6D48-B1AB-C4987E2A70EC}"/>
                  </a:ext>
                </a:extLst>
              </p:cNvPr>
              <p:cNvSpPr txBox="1"/>
              <p:nvPr userDrawn="1"/>
            </p:nvSpPr>
            <p:spPr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cap="none" spc="-8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programme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F73A1E1-7721-AE44-9B7C-632D7B149574}"/>
                  </a:ext>
                </a:extLst>
              </p:cNvPr>
              <p:cNvSpPr txBox="1"/>
              <p:nvPr userDrawn="1"/>
            </p:nvSpPr>
            <p:spPr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cap="all" spc="-80" dirty="0">
                    <a:solidFill>
                      <a:schemeClr val="bg1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C04261B-9BCF-4042-B6C4-6D7730FD65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047172"/>
            <a:ext cx="1548850" cy="6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9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436008D3-B558-454A-860F-C6C1243A1987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CE14-DAB6-4373-BCF5-0C132097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1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4" y="1619999"/>
            <a:ext cx="4462439" cy="257301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F38189F6-97D8-5F4D-889D-8ECCB6D017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16142" y="1619251"/>
            <a:ext cx="3306365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98DC8E-7A96-4744-952C-070C0837C5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18/02/2020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4DA5BFD-8C1D-4D4E-9B76-C6A5445F5F6C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 rot="10800000">
            <a:off x="8062811" y="0"/>
            <a:ext cx="1081189" cy="1255825"/>
          </a:xfrm>
          <a:prstGeom prst="rtTriangle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386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792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0232" y="44624"/>
            <a:ext cx="2133600" cy="365125"/>
          </a:xfrm>
          <a:prstGeom prst="rect">
            <a:avLst/>
          </a:prstGeom>
        </p:spPr>
        <p:txBody>
          <a:bodyPr/>
          <a:lstStyle/>
          <a:p>
            <a:fld id="{436008D3-B558-454A-860F-C6C1243A1987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CE14-DAB6-4373-BCF5-0C132097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58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CE14-DAB6-4373-BCF5-0C132097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32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436008D3-B558-454A-860F-C6C1243A1987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CE14-DAB6-4373-BCF5-0C132097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22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436008D3-B558-454A-860F-C6C1243A1987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CE14-DAB6-4373-BCF5-0C132097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68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436008D3-B558-454A-860F-C6C1243A1987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CE14-DAB6-4373-BCF5-0C132097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0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16AE90-D052-0B4C-B13E-7DE3FF0F93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762"/>
          <a:stretch/>
        </p:blipFill>
        <p:spPr>
          <a:xfrm>
            <a:off x="4716016" y="0"/>
            <a:ext cx="4427984" cy="666936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436008D3-B558-454A-860F-C6C1243A1987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CE14-DAB6-4373-BCF5-0C13209715E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E42806F-E9F3-BC42-BCB8-F98CAFD60195}"/>
              </a:ext>
            </a:extLst>
          </p:cNvPr>
          <p:cNvSpPr/>
          <p:nvPr/>
        </p:nvSpPr>
        <p:spPr>
          <a:xfrm>
            <a:off x="0" y="3719"/>
            <a:ext cx="4716016" cy="6017570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86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436008D3-B558-454A-860F-C6C1243A1987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CE14-DAB6-4373-BCF5-0C132097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37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436008D3-B558-454A-860F-C6C1243A1987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CE14-DAB6-4373-BCF5-0C1320971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0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4864" y="6021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3CE14-DAB6-4373-BCF5-0C13209715E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6799672" y="6178007"/>
            <a:ext cx="1886657" cy="569706"/>
            <a:chOff x="5525840" y="3530278"/>
            <a:chExt cx="1886657" cy="569706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cap="all" baseline="0" dirty="0">
                  <a:solidFill>
                    <a:srgbClr val="1E7FB8"/>
                  </a:solidFill>
                  <a:latin typeface="Corbel" panose="020B0503020204020204" pitchFamily="34" charset="0"/>
                </a:rPr>
                <a:t>Health</a:t>
              </a:r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2" name="TextBox 11"/>
              <p:cNvSpPr txBox="1"/>
              <p:nvPr userDrawn="1"/>
            </p:nvSpPr>
            <p:spPr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cap="none" spc="-80" dirty="0">
                    <a:solidFill>
                      <a:srgbClr val="1E7FB8"/>
                    </a:solidFill>
                    <a:latin typeface="Corbel" panose="020B0503020204020204" pitchFamily="34" charset="0"/>
                  </a:rPr>
                  <a:t>programme</a:t>
                </a:r>
              </a:p>
            </p:txBody>
          </p:sp>
          <p:sp>
            <p:nvSpPr>
              <p:cNvPr id="13" name="TextBox 12"/>
              <p:cNvSpPr txBox="1"/>
              <p:nvPr userDrawn="1"/>
            </p:nvSpPr>
            <p:spPr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cap="all" spc="-80" dirty="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-9216" y="6021288"/>
            <a:ext cx="91532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Condensed" panose="020B0606040200020203" pitchFamily="34" charset="0"/>
              </a:defRPr>
            </a:lvl1pPr>
          </a:lstStyle>
          <a:p>
            <a:fld id="{436008D3-B558-454A-860F-C6C1243A1987}" type="datetimeFigureOut">
              <a:rPr lang="en-GB" smtClean="0"/>
              <a:t>20/03/2020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ABCFD6-3A40-BA4E-906E-796EE1464E3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122200"/>
            <a:ext cx="1541333" cy="6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Segoe Condensed" panose="020B0606040200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csr/don/en/" TargetMode="External"/><Relationship Id="rId2" Type="http://schemas.openxmlformats.org/officeDocument/2006/relationships/hyperlink" Target="https://www.who.int/health-topics/coronavir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pi-win.com/" TargetMode="External"/><Relationship Id="rId5" Type="http://schemas.openxmlformats.org/officeDocument/2006/relationships/hyperlink" Target="mailto:EPI-WIN@who.int" TargetMode="External"/><Relationship Id="rId4" Type="http://schemas.openxmlformats.org/officeDocument/2006/relationships/hyperlink" Target="https://www.who.int/ith/e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6.svg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0"/>
            <a:ext cx="9144000" cy="1905744"/>
          </a:xfrm>
        </p:spPr>
        <p:txBody>
          <a:bodyPr>
            <a:normAutofit fontScale="90000"/>
          </a:bodyPr>
          <a:lstStyle/>
          <a:p>
            <a:r>
              <a:rPr lang="mn-MN" dirty="0" smtClean="0"/>
              <a:t>Шинэ Коронавирус </a:t>
            </a:r>
            <a:r>
              <a:rPr lang="en-US" dirty="0" smtClean="0"/>
              <a:t>(COVID-19)-</a:t>
            </a:r>
            <a:r>
              <a:rPr lang="mn-MN" dirty="0" smtClean="0"/>
              <a:t>ийн халдвар</a:t>
            </a:r>
            <a:br>
              <a:rPr lang="mn-MN" dirty="0" smtClean="0"/>
            </a:b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85800" y="3667836"/>
            <a:ext cx="7543800" cy="470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ХАЛДВАРЫН СЭРГИЙЛЭЛТ, ХЯНАЛТ</a:t>
            </a:r>
            <a:endParaRPr lang="en-US" sz="2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0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mn-M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Халдварт өртөх эрсд</a:t>
            </a:r>
            <a:r>
              <a:rPr lang="mn-MN" sz="36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mn-M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лээс сэргийлэх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371599"/>
            <a:ext cx="8534400" cy="4648201"/>
          </a:xfrm>
        </p:spPr>
        <p:txBody>
          <a:bodyPr>
            <a:normAutofit fontScale="92500" lnSpcReduction="10000"/>
          </a:bodyPr>
          <a:lstStyle/>
          <a:p>
            <a:pPr marL="92075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Гар угаах эсвэл халдваргүйжүүлэх</a:t>
            </a:r>
            <a:endParaRPr lang="mn-MN" sz="2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Амны хаалт зүүх </a:t>
            </a:r>
            <a:endParaRPr lang="mn-MN" sz="2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mn-MN" sz="2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Хөтөч ажилтан ажиллуулах </a:t>
            </a:r>
            <a:endParaRPr lang="mn-MN" sz="2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Амьсгалын </a:t>
            </a:r>
            <a:r>
              <a:rPr lang="mn-MN" sz="2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замын шинж тэмдэгтэй үйлчлүүлэгчид тусламж </a:t>
            </a: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үзүүлэхэд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mn-MN" sz="2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Тусгаарлаж үзэх өрөө, тасаг бэлтгэх  боломжтой бол орох хаалга тусдаа байх</a:t>
            </a:r>
            <a:endParaRPr lang="mn-MN" sz="2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Хүлээлгийн хэсэгт бөөгнөрөл үүсгэхгүй 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1м зай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92075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mn-MN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Шинж тэмдэгтэй хүнд зүүлгэх амны хаалт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4953000" cy="4953000"/>
          </a:xfrm>
        </p:spPr>
        <p:txBody>
          <a:bodyPr/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mn-MN" altLang="en-US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Гар угаах </a:t>
            </a:r>
            <a:r>
              <a:rPr lang="en-US" altLang="en-US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mn-MN" altLang="en-US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ус, шингэн саван, цаасан алчуур, 1 мин</a:t>
            </a:r>
            <a:r>
              <a:rPr lang="en-US" altLang="en-US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mn-MN" altLang="en-US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mn-MN" altLang="zh-CN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Гар халдваргүйжүүлэх  </a:t>
            </a:r>
            <a:r>
              <a:rPr lang="en-US" altLang="zh-CN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mn-MN" altLang="zh-CN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70% -80 % спиртийн агууламж, 20-30 сек, тусламж үйлчилгээ үзүүлэх цэгт</a:t>
            </a:r>
            <a:r>
              <a:rPr lang="en-US" altLang="zh-CN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mn-MN" altLang="zh-CN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altLang="zh-CN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mn-MN" altLang="zh-CN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Хэзээ? </a:t>
            </a:r>
          </a:p>
          <a:p>
            <a:pPr algn="just">
              <a:buFont typeface="Arial" charset="0"/>
              <a:buNone/>
            </a:pPr>
            <a:r>
              <a:rPr lang="mn-MN" altLang="zh-CN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altLang="zh-CN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mn-MN" altLang="zh-CN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Гар</a:t>
            </a:r>
            <a:r>
              <a:rPr lang="mn-MN" altLang="zh-CN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ын</a:t>
            </a:r>
            <a:r>
              <a:rPr lang="mn-MN" altLang="zh-CN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ариун цэвэр сахих 5 заалт</a:t>
            </a:r>
          </a:p>
          <a:p>
            <a:r>
              <a:rPr lang="mn-MN" altLang="en-US" sz="2400" dirty="0" smtClean="0">
                <a:solidFill>
                  <a:srgbClr val="002060"/>
                </a:solidFill>
              </a:rPr>
              <a:t>Хяналт үнэлгээ</a:t>
            </a:r>
          </a:p>
          <a:p>
            <a:pPr>
              <a:buFont typeface="Arial" charset="0"/>
              <a:buNone/>
            </a:pPr>
            <a:r>
              <a:rPr lang="mn-MN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</a:rPr>
              <a:t>  (</a:t>
            </a:r>
            <a:r>
              <a:rPr lang="mn-MN" altLang="en-US" sz="2400" dirty="0" smtClean="0">
                <a:solidFill>
                  <a:srgbClr val="002060"/>
                </a:solidFill>
              </a:rPr>
              <a:t>ССГХБ-хэрэглээ, ажиглалт, нөхцөл</a:t>
            </a:r>
            <a:r>
              <a:rPr lang="en-US" altLang="en-US" sz="2400" dirty="0" smtClean="0"/>
              <a:t>)</a:t>
            </a:r>
            <a:endParaRPr lang="en-GB" altLang="en-US" sz="2400" dirty="0" smtClean="0"/>
          </a:p>
          <a:p>
            <a:endParaRPr lang="en-US" altLang="en-US" dirty="0" smtClean="0"/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228601" y="228600"/>
            <a:ext cx="8620125" cy="628650"/>
          </a:xfrm>
        </p:spPr>
        <p:txBody>
          <a:bodyPr>
            <a:normAutofit fontScale="90000"/>
          </a:bodyPr>
          <a:lstStyle/>
          <a:p>
            <a:r>
              <a:rPr lang="mn-MN" altLang="en-US" sz="3600" b="1" dirty="0" smtClean="0">
                <a:latin typeface="Tahoma" pitchFamily="34" charset="0"/>
                <a:cs typeface="Tahoma" pitchFamily="34" charset="0"/>
              </a:rPr>
              <a:t>Гар угаах, халдваргүйжүүлэх</a:t>
            </a:r>
            <a:endParaRPr lang="en-GB" altLang="en-US" sz="36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6" y="1143001"/>
            <a:ext cx="35464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4953000" y="5246688"/>
            <a:ext cx="4103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mn-MN" altLang="en-US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Үйлдлийг бүрэн гүйцэтгэх, бохир талбай үлдээхгүй байх</a:t>
            </a:r>
            <a:r>
              <a:rPr lang="en-US" altLang="en-US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mn-MN" altLang="en-US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altLang="en-US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55" y="168443"/>
            <a:ext cx="3531270" cy="529389"/>
          </a:xfrm>
        </p:spPr>
        <p:txBody>
          <a:bodyPr>
            <a:normAutofit fontScale="90000"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Орчин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3982453" cy="2370219"/>
          </a:xfrm>
        </p:spPr>
      </p:pic>
      <p:graphicFrame>
        <p:nvGraphicFramePr>
          <p:cNvPr id="5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696566"/>
              </p:ext>
            </p:extLst>
          </p:nvPr>
        </p:nvGraphicFramePr>
        <p:xfrm>
          <a:off x="4400552" y="168443"/>
          <a:ext cx="4596062" cy="6509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Acrobat Document" r:id="rId4" imgW="8020050" imgH="11344033" progId="AcroExch.Document.7">
                  <p:embed/>
                </p:oleObj>
              </mc:Choice>
              <mc:Fallback>
                <p:oleObj name="Acrobat Document" r:id="rId4" imgW="8020050" imgH="11344033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0552" y="168443"/>
                        <a:ext cx="4596062" cy="6509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4267200"/>
            <a:ext cx="40386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 бохирдсон бол ам, хамар, нүдний салстад хүргэхээс сэргийл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92088"/>
          </a:xfrm>
        </p:spPr>
        <p:txBody>
          <a:bodyPr>
            <a:normAutofit/>
          </a:bodyPr>
          <a:lstStyle/>
          <a:p>
            <a:r>
              <a:rPr lang="mn-M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Хамгаалах  хувцас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8686800" cy="48768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mn-MN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Ажиглалтад авах</a:t>
            </a:r>
            <a:r>
              <a:rPr lang="mn-M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</a:t>
            </a:r>
            <a:r>
              <a:rPr lang="mn-M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Голомтод бүс нутгаас ирсэн эсвэл хавьтал.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mn-M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Амны хаалт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mn-M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Ажилбар гүйцэтгэх бол халад, бээлий +  Нүд рүү шингэн үсрэх эрсдэлтэй бол нүдний салстыг хамгаалах</a:t>
            </a:r>
          </a:p>
          <a:p>
            <a:pPr marL="514350" indent="-514350">
              <a:buFont typeface="+mj-lt"/>
              <a:buAutoNum type="arabicPeriod"/>
            </a:pPr>
            <a:r>
              <a:rPr lang="mn-MN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Тусгаарлах эмнэлэг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mn-M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Халдварын сэжигтэй, халдвартай тохиолдол.</a:t>
            </a:r>
          </a:p>
          <a:p>
            <a:pPr marL="341313" indent="0">
              <a:buNone/>
            </a:pPr>
            <a:r>
              <a:rPr lang="mn-M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 дотогш зайд тусламж үзүүлэх бол тусгаарласан өрөөнд орох бол </a:t>
            </a:r>
          </a:p>
          <a:p>
            <a:pPr marL="684213"/>
            <a:r>
              <a:rPr lang="mn-M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Амны хаалт + халад/комбинзон + нүдний шил/нүүрний хаалт+бээлий</a:t>
            </a:r>
          </a:p>
          <a:p>
            <a:pPr marL="684213"/>
            <a:r>
              <a:rPr lang="mn-M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Аерозол үүсгэх ажилбар гүйцэтгэх бол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0"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Дээрх + Шүүлтүүртэй амны хаалт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8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763000" cy="762000"/>
          </a:xfrm>
        </p:spPr>
        <p:txBody>
          <a:bodyPr>
            <a:noAutofit/>
          </a:bodyPr>
          <a:lstStyle/>
          <a:p>
            <a:pPr algn="ctr"/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Хамгаалах хувцсыг зүй зохистой хэрэглэх</a:t>
            </a:r>
            <a:b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/>
              <a:t>(interim recommendations, 2/27/2020)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185810"/>
              </p:ext>
            </p:extLst>
          </p:nvPr>
        </p:nvGraphicFramePr>
        <p:xfrm>
          <a:off x="-1" y="1219200"/>
          <a:ext cx="9067802" cy="5496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6947"/>
                <a:gridCol w="744054"/>
                <a:gridCol w="735073"/>
                <a:gridCol w="788927"/>
                <a:gridCol w="1066800"/>
                <a:gridCol w="1219200"/>
                <a:gridCol w="1066801"/>
              </a:tblGrid>
              <a:tr h="903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Гарын э/а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Халад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Мэс</a:t>
                      </a:r>
                      <a:r>
                        <a:rPr lang="es-419" sz="14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заслын маск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Respirator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(N95 or FFP2)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Нүдний шил/</a:t>
                      </a:r>
                      <a:r>
                        <a:rPr lang="es-419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нүүрний хаалт</a:t>
                      </a:r>
                      <a:r>
                        <a:rPr lang="es-419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Бээлий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53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Figure 1. </a:t>
                      </a:r>
                      <a:r>
                        <a:rPr lang="es-419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Эрэмбэлэн ангилах/хилийн</a:t>
                      </a:r>
                      <a:r>
                        <a:rPr lang="es-419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нэвтрэх цэгүүд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53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Figure 2. </a:t>
                      </a:r>
                      <a:r>
                        <a:rPr lang="es-419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Амьсгалын замаас сорьц цуглуулах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38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Figure 3. </a:t>
                      </a:r>
                      <a:r>
                        <a:rPr lang="es-419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COVID-19-ын батлагдсан болон сэжигтэй тохиолдолд</a:t>
                      </a:r>
                      <a:r>
                        <a:rPr lang="es-419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тусламж үзүүлэх, хэвтүүлэн эмчлэх, аерозол  үүсгэх ажилбар хийхгүй бол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38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Figure 4. </a:t>
                      </a:r>
                      <a:r>
                        <a:rPr lang="es-419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сэжигтэй</a:t>
                      </a:r>
                      <a:r>
                        <a:rPr lang="es-419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болон батлагдсан тохиолдолд аерозол үүсгэх ажилбар хийх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98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Figure 5. </a:t>
                      </a:r>
                      <a:r>
                        <a:rPr lang="es-419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</a:t>
                      </a:r>
                      <a:r>
                        <a:rPr lang="es-419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сэжигтэй болон батлагдсан тохиолдлыг зөөвөрлөх үед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3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92088"/>
          </a:xfrm>
        </p:spPr>
        <p:txBody>
          <a:bodyPr/>
          <a:lstStyle/>
          <a:p>
            <a:r>
              <a:rPr lang="mn-MN" dirty="0" smtClean="0"/>
              <a:t>ХХХ-ийн зохисгүй хэрэглээг багасгах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1309"/>
            <a:ext cx="8458200" cy="4525963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Тусламж үйлчилгээ үзүүлэх хүний тоог бага байлгах 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Орох давтамжийг багасгах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хоол, сувилгаа хамт байх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Телемедицин,  утас,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богино долгионы холбоо барих  төхөөрөмж ашиглах гэх мэт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1 хувцастай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бүх хүнд тусламж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үзүүлэх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(4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цаг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, ажилбарын үед бээлий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солих</a:t>
            </a:r>
          </a:p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Айдас, түгшүүрт автаж зүй зохисгүй хэрэглээ их байгааг бууруулах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572000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600"/>
              </a:spcAft>
            </a:pP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Өвчтөнтэй хавьтал болохын өмнө өмсөх </a:t>
            </a:r>
          </a:p>
          <a:p>
            <a:pPr algn="just">
              <a:spcAft>
                <a:spcPts val="600"/>
              </a:spcAft>
            </a:pP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Тусламж үйлчилгээ үзүүлсэний дараа нэн даруй тайлах </a:t>
            </a:r>
          </a:p>
          <a:p>
            <a:pPr algn="just">
              <a:spcAft>
                <a:spcPts val="600"/>
              </a:spcAft>
            </a:pPr>
            <a:r>
              <a:rPr lang="mn-M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Амны хаалт -Эмнэлгийн зориулалтын шингэн нэвчихгүй </a:t>
            </a:r>
            <a:endParaRPr lang="mn-M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mn-M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адна </a:t>
            </a:r>
            <a:r>
              <a:rPr lang="mn-M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талын урд хэсэгт </a:t>
            </a: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хүрэхгүйгээр </a:t>
            </a:r>
            <a:r>
              <a:rPr lang="mn-M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тайлж </a:t>
            </a: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сурах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халад</a:t>
            </a:r>
            <a:r>
              <a:rPr lang="mn-M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амны </a:t>
            </a: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хаалт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mn-M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Нэг удаагийн хамгаалах хувцсыг давтан хэрэглэхгүй</a:t>
            </a:r>
          </a:p>
          <a:p>
            <a:pPr algn="just">
              <a:spcAft>
                <a:spcPts val="600"/>
              </a:spcAft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Дахин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хэрэглэх ХХХ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нүдний шил, гутал гэх мэт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-ийг цэвэрлэж халдваргүйжүүлэх </a:t>
            </a:r>
            <a:endParaRPr lang="mn-M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868362"/>
          </a:xfrm>
        </p:spPr>
        <p:txBody>
          <a:bodyPr>
            <a:noAutofit/>
          </a:bodyPr>
          <a:lstStyle/>
          <a:p>
            <a:r>
              <a:rPr lang="mn-M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Хамгаалах хувцас өмсөх, тайлахад анхаарах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124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399" cy="4906963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Цоорч урагдсан үед нэн даруй солих</a:t>
            </a:r>
          </a:p>
          <a:p>
            <a:pPr>
              <a:spcAft>
                <a:spcPts val="12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Тусламж үйлчилгээний явцад ХХХ-д хүрэхгүй, оролдохгүй байх </a:t>
            </a:r>
          </a:p>
          <a:p>
            <a:pPr>
              <a:spcAft>
                <a:spcPts val="12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ХХХ-ийг аюулгүй бүсэд солих, тайлах </a:t>
            </a:r>
          </a:p>
          <a:p>
            <a:pPr>
              <a:spcAft>
                <a:spcPts val="12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Тайлах явцад өөрийгөө халдварлуулахаас сэргийлэх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46" y="152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 Үргэлжлэл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060296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mn-M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Өрөө тасалгаанд агааржуулалт хийх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mn-M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Өрөө тасалгаанд чийгтэй цэвэрлэгээ хийх  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mn-M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Угаагч бодис + халдваргүйжүүлэх бодис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mn-M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хлор агуулсан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r>
              <a:rPr lang="mn-M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халдваргүйжүүлнэ.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mn-M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Хүний гар их хүрэлцдэг эд зүйл, тоног төхөөрөмжийг тогтмол цэвэрлэх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mn-M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Ор хоорондын зай 1метрээс багагүй байх.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mn-M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ЭМ-ийн хуудсанд хяналт хийх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mn-M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Тандалтыг өөрсдөөр нь хийлгэх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92088"/>
          </a:xfrm>
        </p:spPr>
        <p:txBody>
          <a:bodyPr/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Ажиглалтын үед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199" cy="4297363"/>
          </a:xfrm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  <a:spcAft>
                <a:spcPts val="1200"/>
              </a:spcAft>
            </a:pP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Багаж, хэрэгслийг аль болох нэг удаагийн эсвэл тухайн хүнд хэрэглэх байдлаар шийдэх. </a:t>
            </a:r>
          </a:p>
          <a:p>
            <a:pPr lvl="0" algn="just">
              <a:spcBef>
                <a:spcPts val="600"/>
              </a:spcBef>
              <a:spcAft>
                <a:spcPts val="1200"/>
              </a:spcAft>
            </a:pP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Чагнуур, даралтны аппарат, халууны шилийг арчиж халдваргүйжүүлэх </a:t>
            </a:r>
          </a:p>
          <a:p>
            <a:pPr lvl="1" algn="just">
              <a:spcBef>
                <a:spcPts val="600"/>
              </a:spcBef>
              <a:spcAft>
                <a:spcPts val="1200"/>
              </a:spcAft>
            </a:pP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хүн хооронд </a:t>
            </a:r>
          </a:p>
          <a:p>
            <a:pPr lvl="1" algn="just">
              <a:spcBef>
                <a:spcPts val="600"/>
              </a:spcBef>
              <a:spcAft>
                <a:spcPts val="1200"/>
              </a:spcAft>
            </a:pPr>
            <a:r>
              <a:rPr lang="mn-M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70% спирттэй хөвөн, зориулалтын сальфетка</a:t>
            </a:r>
          </a:p>
        </p:txBody>
      </p:sp>
    </p:spTree>
    <p:extLst>
      <p:ext uri="{BB962C8B-B14F-4D97-AF65-F5344CB8AC3E}">
        <p14:creationId xmlns:p14="http://schemas.microsoft.com/office/powerpoint/2010/main" val="13145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229600" cy="792088"/>
          </a:xfrm>
        </p:spPr>
        <p:txBody>
          <a:bodyPr>
            <a:normAutofit/>
          </a:bodyPr>
          <a:lstStyle/>
          <a:p>
            <a:r>
              <a:rPr lang="mn-MN" dirty="0" smtClean="0"/>
              <a:t>Тархвар судлал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800600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PH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</a:t>
            </a:r>
            <a:r>
              <a:rPr lang="mn-M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үсгэгч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mn-M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 </a:t>
            </a:r>
            <a:r>
              <a:rPr lang="en-US" sz="24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mn-MN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(SARS CoV-2)</a:t>
            </a:r>
            <a:endParaRPr lang="mn-MN" sz="24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mn-M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Нууц үе – 5-6 хоног дунджаар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mn-M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хоног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mn-M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Халдвартай байх үе – Тодорхойгүй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Биологийн шингэнд вирус илрэхгүй байх үе хүртэл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mn-M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mn-M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Амьтнаас </a:t>
            </a:r>
            <a:r>
              <a:rPr lang="mn-M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хүнд,  хүнээс хүнд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71601"/>
            <a:ext cx="8458200" cy="4572000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Үзлэг, ялган оношлогооны хэсгийг зохион байгуулах</a:t>
            </a:r>
          </a:p>
          <a:p>
            <a:pPr algn="just">
              <a:spcAft>
                <a:spcPts val="12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Боломжтой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бол агааржуулалт сайтай 1 хүний өрөөнд тусгаарлах </a:t>
            </a:r>
          </a:p>
          <a:p>
            <a:pPr algn="just">
              <a:spcAft>
                <a:spcPts val="12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Онош батлагдсан өвчтөнүүдийг нэг дор тусгаарлах </a:t>
            </a:r>
          </a:p>
          <a:p>
            <a:pPr algn="just">
              <a:spcAft>
                <a:spcPts val="12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Батлагдсан тохиолдлыг сэжигтэй тохиолдолтой хамт тусгаарлахгүй </a:t>
            </a:r>
          </a:p>
          <a:p>
            <a:pPr algn="just">
              <a:spcAft>
                <a:spcPts val="1200"/>
              </a:spcAft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ХСХ-ын сургагдсан ажилтныг томилж ажиллуулах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mn-MN" altLang="en-US" dirty="0" smtClean="0">
                <a:solidFill>
                  <a:srgbClr val="0092CC"/>
                </a:solidFill>
                <a:latin typeface="ANVPDW+Arial-BoldMT" charset="0"/>
                <a:cs typeface="ANVPDW+Arial-BoldMT" charset="0"/>
              </a:rPr>
              <a:t/>
            </a:r>
            <a:br>
              <a:rPr lang="mn-MN" altLang="en-US" dirty="0" smtClean="0">
                <a:solidFill>
                  <a:srgbClr val="0092CC"/>
                </a:solidFill>
                <a:latin typeface="ANVPDW+Arial-BoldMT" charset="0"/>
                <a:cs typeface="ANVPDW+Arial-BoldMT" charset="0"/>
              </a:rPr>
            </a:br>
            <a:r>
              <a:rPr lang="mn-MN" altLang="en-US" dirty="0">
                <a:latin typeface="Arial" pitchFamily="34" charset="0"/>
                <a:cs typeface="Arial" pitchFamily="34" charset="0"/>
              </a:rPr>
              <a:t>Т</a:t>
            </a:r>
            <a:r>
              <a:rPr lang="mn-MN" altLang="en-US" dirty="0" smtClean="0">
                <a:latin typeface="Arial" pitchFamily="34" charset="0"/>
                <a:cs typeface="Arial" pitchFamily="34" charset="0"/>
              </a:rPr>
              <a:t>усгаарлалтын эмнэлэг</a:t>
            </a:r>
            <a:r>
              <a:rPr lang="ru-RU" alt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419600"/>
          </a:xfrm>
        </p:spPr>
        <p:txBody>
          <a:bodyPr>
            <a:normAutofit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Хавьтлын болон дуслын сэргийлэлтийн арга хэмжээг авна </a:t>
            </a:r>
          </a:p>
          <a:p>
            <a:r>
              <a:rPr lang="mn-MN" u="sng" dirty="0" smtClean="0">
                <a:latin typeface="Arial" pitchFamily="34" charset="0"/>
                <a:cs typeface="Arial" pitchFamily="34" charset="0"/>
              </a:rPr>
              <a:t>Аэрозол үүсгэх ажилбар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</a:t>
            </a:r>
            <a:endParaRPr lang="mn-MN" u="sng" dirty="0" smtClean="0">
              <a:latin typeface="Arial" pitchFamily="34" charset="0"/>
              <a:cs typeface="Arial" pitchFamily="34" charset="0"/>
            </a:endParaRPr>
          </a:p>
          <a:p>
            <a:pPr marL="231775" indent="-177800" algn="just">
              <a:buNone/>
            </a:pPr>
            <a:r>
              <a:rPr lang="mn-MN" dirty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  -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Бронх дурандах, </a:t>
            </a:r>
          </a:p>
          <a:p>
            <a:pPr marL="457200" lvl="1" algn="just"/>
            <a:r>
              <a:rPr lang="mn-MN" sz="2000" dirty="0" smtClean="0">
                <a:latin typeface="Arial" pitchFamily="34" charset="0"/>
                <a:cs typeface="Arial" pitchFamily="34" charset="0"/>
              </a:rPr>
              <a:t>Сэхээн амьдруулах тусламж үзүүлэх, </a:t>
            </a:r>
          </a:p>
          <a:p>
            <a:pPr marL="457200" lvl="1" algn="just"/>
            <a:r>
              <a:rPr lang="mn-MN" sz="2000" dirty="0" smtClean="0">
                <a:latin typeface="Arial" pitchFamily="34" charset="0"/>
                <a:cs typeface="Arial" pitchFamily="34" charset="0"/>
              </a:rPr>
              <a:t>Амьсгалын замд интубацын гуурс тавих</a:t>
            </a:r>
          </a:p>
          <a:p>
            <a:pPr marL="457200" lvl="1" algn="just"/>
            <a:r>
              <a:rPr lang="mn-MN" sz="2000" dirty="0" smtClean="0">
                <a:latin typeface="Arial" pitchFamily="34" charset="0"/>
                <a:cs typeface="Arial" pitchFamily="34" charset="0"/>
              </a:rPr>
              <a:t>Соруулга хийх  гэх мэт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-ын үед </a:t>
            </a:r>
          </a:p>
          <a:p>
            <a:pPr lvl="1"/>
            <a:endParaRPr lang="mn-M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268760"/>
          </a:xfrm>
        </p:spPr>
        <p:txBody>
          <a:bodyPr>
            <a:noAutofit/>
          </a:bodyPr>
          <a:lstStyle/>
          <a:p>
            <a:r>
              <a:rPr lang="mn-MN" sz="3200" dirty="0" smtClean="0">
                <a:latin typeface="Arial" pitchFamily="34" charset="0"/>
                <a:cs typeface="Arial" pitchFamily="34" charset="0"/>
              </a:rPr>
              <a:t>Батлагдсан болон сэжигтэй тохиолдолд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638800" y="3292522"/>
            <a:ext cx="1066800" cy="1524000"/>
          </a:xfrm>
          <a:prstGeom prst="rightBrace">
            <a:avLst>
              <a:gd name="adj1" fmla="val 8333"/>
              <a:gd name="adj2" fmla="val 49105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05600" y="3301620"/>
            <a:ext cx="2298510" cy="9906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Агаарын сэргийлэлт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5200" y="4953000"/>
            <a:ext cx="5638800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mn-M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Иж бүрэн хамгаалах өмсгөл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n-M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Шүүлтүүртэй амны хаалт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(N95</a:t>
            </a:r>
            <a:r>
              <a:rPr lang="mn-M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FFP2, 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n-M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Агаарын сөрөг даралттай өрөө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 flipH="1">
            <a:off x="7556309" y="4397421"/>
            <a:ext cx="298546" cy="5243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144963"/>
          </a:xfrm>
        </p:spPr>
        <p:txBody>
          <a:bodyPr>
            <a:normAutofit fontScale="77500" lnSpcReduction="20000"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Тоног төхөөрөмжийг аль болох 1 удаагаар хэрэглэх, өвчтөн хооронд дамжуулахгүй байх</a:t>
            </a:r>
          </a:p>
          <a:p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Аль болох тээвэрлэхгүй байх</a:t>
            </a:r>
          </a:p>
          <a:p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Хавьтал болох ЭМА-ны тоог хязгаарлах</a:t>
            </a:r>
          </a:p>
          <a:p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r>
              <a:rPr lang="mn-MN" dirty="0" smtClean="0">
                <a:latin typeface="Arial" pitchFamily="34" charset="0"/>
                <a:cs typeface="Arial" pitchFamily="34" charset="0"/>
              </a:rPr>
              <a:t>Өвчтөний өрөөнд орсон хүний бүртгэл </a:t>
            </a:r>
          </a:p>
          <a:p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Шинж тэмдэг арилах, халдвар тархаахгүй болтол ХСХ-ыг ягштал мөрдөнө.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599" cy="4419600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Цэврээс-бохир </a:t>
            </a:r>
          </a:p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Дээрээс доош, гаднаас дотогш</a:t>
            </a:r>
          </a:p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Тусгаарлах хэсгийг хамгийн сүүлд </a:t>
            </a:r>
          </a:p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Чийгтэй  цэвэрлэгээ ус цэвэр байх </a:t>
            </a:r>
          </a:p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Халдваргүйжүүлэх бодис цацаж хэрэглэхийг хориглох</a:t>
            </a:r>
          </a:p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Цэвэрлэгээний материал тусдаа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590128"/>
          </a:xfrm>
        </p:spPr>
        <p:txBody>
          <a:bodyPr>
            <a:normAutofit fontScale="90000"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Цэвэрлэгээ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2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56030"/>
          </a:xfrm>
          <a:custGeom>
            <a:avLst/>
            <a:gdLst/>
            <a:ahLst/>
            <a:cxnLst/>
            <a:rect l="l" t="t" r="r" b="b"/>
            <a:pathLst>
              <a:path w="12192000" h="1256030">
                <a:moveTo>
                  <a:pt x="12192000" y="0"/>
                </a:moveTo>
                <a:lnTo>
                  <a:pt x="0" y="0"/>
                </a:lnTo>
                <a:lnTo>
                  <a:pt x="0" y="1255776"/>
                </a:lnTo>
                <a:lnTo>
                  <a:pt x="12192000" y="12557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132" y="1447800"/>
            <a:ext cx="8723681" cy="3726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83838"/>
                </a:solidFill>
                <a:latin typeface="Century Gothic" panose="020B0502020202020204" pitchFamily="34" charset="0"/>
                <a:cs typeface="Gothic Uralic"/>
              </a:rPr>
              <a:t>WHO</a:t>
            </a:r>
            <a:r>
              <a:rPr sz="2800" b="1" dirty="0">
                <a:solidFill>
                  <a:srgbClr val="383838"/>
                </a:solidFill>
                <a:latin typeface="Century Gothic" panose="020B0502020202020204" pitchFamily="34" charset="0"/>
                <a:cs typeface="Gothic Uralic"/>
              </a:rPr>
              <a:t> </a:t>
            </a:r>
            <a:r>
              <a:rPr sz="2800" b="1" spc="-5" dirty="0">
                <a:solidFill>
                  <a:srgbClr val="383838"/>
                </a:solidFill>
                <a:latin typeface="Century Gothic" panose="020B0502020202020204" pitchFamily="34" charset="0"/>
                <a:cs typeface="Gothic Uralic"/>
              </a:rPr>
              <a:t>sources:</a:t>
            </a:r>
            <a:endParaRPr sz="2800" dirty="0">
              <a:latin typeface="Century Gothic" panose="020B0502020202020204" pitchFamily="34" charset="0"/>
              <a:cs typeface="Gothic Uralic"/>
            </a:endParaRPr>
          </a:p>
          <a:p>
            <a:pPr marL="12700">
              <a:lnSpc>
                <a:spcPct val="200000"/>
              </a:lnSpc>
              <a:spcBef>
                <a:spcPts val="1605"/>
              </a:spcBef>
            </a:pPr>
            <a:r>
              <a:rPr lang="fr-CH" sz="2000" spc="90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COVID-19 </a:t>
            </a:r>
            <a:r>
              <a:rPr sz="2000" spc="-2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website</a:t>
            </a:r>
            <a:r>
              <a:rPr lang="en-US" sz="2000" spc="-2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: </a:t>
            </a:r>
            <a:r>
              <a:rPr sz="2000" spc="-39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u="heavy" spc="-55" dirty="0">
                <a:solidFill>
                  <a:srgbClr val="008DC8"/>
                </a:solidFill>
                <a:uFill>
                  <a:solidFill>
                    <a:srgbClr val="008DC8"/>
                  </a:solidFill>
                </a:uFill>
                <a:latin typeface="Century Gothic" panose="020B0502020202020204" pitchFamily="34" charset="0"/>
                <a:cs typeface="Verdana"/>
                <a:hlinkClick r:id="rId2"/>
              </a:rPr>
              <a:t>https://www.who.int/health-topics/coronavirus</a:t>
            </a:r>
            <a:endParaRPr sz="2000" dirty="0">
              <a:latin typeface="Century Gothic" panose="020B0502020202020204" pitchFamily="34" charset="0"/>
              <a:cs typeface="Verdana"/>
            </a:endParaRPr>
          </a:p>
          <a:p>
            <a:pPr marL="12700" marR="502920">
              <a:lnSpc>
                <a:spcPct val="200000"/>
              </a:lnSpc>
            </a:pPr>
            <a:r>
              <a:rPr sz="2000" spc="-5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Disease </a:t>
            </a:r>
            <a:r>
              <a:rPr sz="2000" spc="-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Outbreak </a:t>
            </a:r>
            <a:r>
              <a:rPr sz="2000" spc="-3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News</a:t>
            </a:r>
            <a:r>
              <a:rPr lang="en-US" sz="2000" spc="-3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: </a:t>
            </a:r>
            <a:r>
              <a:rPr sz="2000" spc="-52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u="heavy" spc="-50" dirty="0">
                <a:solidFill>
                  <a:srgbClr val="008DC8"/>
                </a:solidFill>
                <a:uFill>
                  <a:solidFill>
                    <a:srgbClr val="008DC8"/>
                  </a:solidFill>
                </a:uFill>
                <a:latin typeface="Century Gothic" panose="020B0502020202020204" pitchFamily="34" charset="0"/>
                <a:cs typeface="Verdana"/>
                <a:hlinkClick r:id="rId3"/>
              </a:rPr>
              <a:t>https://www.who.int/csr/don/en/ </a:t>
            </a:r>
            <a:endParaRPr lang="fr-CH" sz="2000" u="heavy" spc="-50" dirty="0">
              <a:solidFill>
                <a:srgbClr val="008DC8"/>
              </a:solidFill>
              <a:uFill>
                <a:solidFill>
                  <a:srgbClr val="008DC8"/>
                </a:solidFill>
              </a:uFill>
              <a:latin typeface="Century Gothic" panose="020B0502020202020204" pitchFamily="34" charset="0"/>
              <a:cs typeface="Verdana"/>
            </a:endParaRPr>
          </a:p>
          <a:p>
            <a:pPr marL="12700" marR="502920">
              <a:lnSpc>
                <a:spcPct val="200000"/>
              </a:lnSpc>
            </a:pPr>
            <a:r>
              <a:rPr sz="2000" spc="-50" dirty="0">
                <a:solidFill>
                  <a:srgbClr val="008DC8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spc="-3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WHO </a:t>
            </a:r>
            <a:r>
              <a:rPr sz="2000" spc="-9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Travel </a:t>
            </a:r>
            <a:r>
              <a:rPr sz="2000" spc="60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Advice</a:t>
            </a:r>
            <a:r>
              <a:rPr lang="en-US" sz="2000" spc="60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:</a:t>
            </a:r>
            <a:r>
              <a:rPr sz="2000" spc="-32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u="heavy" spc="-65" dirty="0">
                <a:solidFill>
                  <a:srgbClr val="008DC8"/>
                </a:solidFill>
                <a:uFill>
                  <a:solidFill>
                    <a:srgbClr val="008DC8"/>
                  </a:solidFill>
                </a:uFill>
                <a:latin typeface="Century Gothic" panose="020B0502020202020204" pitchFamily="34" charset="0"/>
                <a:cs typeface="Verdana"/>
                <a:hlinkClick r:id="rId4"/>
              </a:rPr>
              <a:t>https://www.who.int/ith/en/</a:t>
            </a:r>
            <a:endParaRPr lang="en-US" sz="2000" u="heavy" dirty="0">
              <a:uFill>
                <a:solidFill>
                  <a:srgbClr val="008DC8"/>
                </a:solidFill>
              </a:uFill>
              <a:latin typeface="Century Gothic" panose="020B0502020202020204" pitchFamily="34" charset="0"/>
              <a:cs typeface="Verdana"/>
            </a:endParaRPr>
          </a:p>
          <a:p>
            <a:pPr marL="12700" marR="502920">
              <a:lnSpc>
                <a:spcPct val="200000"/>
              </a:lnSpc>
            </a:pPr>
            <a:r>
              <a:rPr sz="2000" spc="-130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Email: </a:t>
            </a:r>
            <a:r>
              <a:rPr sz="2000" u="heavy" spc="-140" dirty="0">
                <a:solidFill>
                  <a:srgbClr val="008DC8"/>
                </a:solidFill>
                <a:uFill>
                  <a:solidFill>
                    <a:srgbClr val="008DC8"/>
                  </a:solidFill>
                </a:uFill>
                <a:latin typeface="Century Gothic" panose="020B0502020202020204" pitchFamily="34" charset="0"/>
                <a:cs typeface="Verdana"/>
                <a:hlinkClick r:id="rId5"/>
              </a:rPr>
              <a:t>EPI-WIN@who.int </a:t>
            </a:r>
            <a:r>
              <a:rPr sz="2000" spc="-140" dirty="0">
                <a:solidFill>
                  <a:srgbClr val="008DC8"/>
                </a:solidFill>
                <a:latin typeface="Century Gothic" panose="020B0502020202020204" pitchFamily="34" charset="0"/>
                <a:cs typeface="Verdana"/>
              </a:rPr>
              <a:t> </a:t>
            </a:r>
            <a:endParaRPr lang="en-US" sz="2000" spc="-140" dirty="0">
              <a:solidFill>
                <a:srgbClr val="008DC8"/>
              </a:solidFill>
              <a:latin typeface="Century Gothic" panose="020B0502020202020204" pitchFamily="34" charset="0"/>
              <a:cs typeface="Verdana"/>
            </a:endParaRPr>
          </a:p>
          <a:p>
            <a:pPr marL="12700" marR="502920">
              <a:lnSpc>
                <a:spcPct val="200000"/>
              </a:lnSpc>
            </a:pPr>
            <a:r>
              <a:rPr sz="2000" spc="-8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Website:</a:t>
            </a:r>
            <a:r>
              <a:rPr sz="2000" spc="-200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u="heavy" spc="-90" dirty="0">
                <a:solidFill>
                  <a:srgbClr val="008DC8"/>
                </a:solidFill>
                <a:uFill>
                  <a:solidFill>
                    <a:srgbClr val="008DC8"/>
                  </a:solidFill>
                </a:uFill>
                <a:latin typeface="Century Gothic" panose="020B0502020202020204" pitchFamily="34" charset="0"/>
                <a:cs typeface="Verdana"/>
                <a:hlinkClick r:id="rId6"/>
              </a:rPr>
              <a:t>www.EPI-WIN.com</a:t>
            </a:r>
            <a:endParaRPr sz="2000" dirty="0"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62722" y="0"/>
            <a:ext cx="1081564" cy="1256030"/>
          </a:xfrm>
          <a:custGeom>
            <a:avLst/>
            <a:gdLst/>
            <a:ahLst/>
            <a:cxnLst/>
            <a:rect l="l" t="t" r="r" b="b"/>
            <a:pathLst>
              <a:path w="1442084" h="1256030">
                <a:moveTo>
                  <a:pt x="1441703" y="0"/>
                </a:moveTo>
                <a:lnTo>
                  <a:pt x="0" y="0"/>
                </a:lnTo>
                <a:lnTo>
                  <a:pt x="1441703" y="1255776"/>
                </a:lnTo>
                <a:lnTo>
                  <a:pt x="1441703" y="0"/>
                </a:lnTo>
                <a:close/>
              </a:path>
            </a:pathLst>
          </a:custGeom>
          <a:solidFill>
            <a:srgbClr val="E8EEF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0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883650" cy="838200"/>
          </a:xfrm>
        </p:spPr>
        <p:txBody>
          <a:bodyPr>
            <a:normAutofit/>
          </a:bodyPr>
          <a:lstStyle/>
          <a:p>
            <a:pPr algn="ctr"/>
            <a:r>
              <a:rPr lang="mn-MN" altLang="en-US" sz="3600" dirty="0">
                <a:latin typeface="Tahoma" pitchFamily="34" charset="0"/>
                <a:cs typeface="Tahoma" pitchFamily="34" charset="0"/>
              </a:rPr>
              <a:t>Дамжих </a:t>
            </a:r>
            <a:r>
              <a:rPr lang="mn-MN" altLang="en-US" sz="3600" dirty="0" smtClean="0">
                <a:latin typeface="Tahoma" pitchFamily="34" charset="0"/>
                <a:cs typeface="Tahoma" pitchFamily="34" charset="0"/>
              </a:rPr>
              <a:t>зам</a:t>
            </a:r>
            <a:endParaRPr lang="mn-MN" altLang="en-US" sz="3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25" y="2960324"/>
            <a:ext cx="2638019" cy="213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87" y="2590800"/>
            <a:ext cx="5442313" cy="22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80925" y="5181599"/>
            <a:ext cx="2580968" cy="7582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ХАВЬТАЛ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68287" y="5181599"/>
            <a:ext cx="2118519" cy="794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ДУСАЛ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5152373"/>
            <a:ext cx="3048000" cy="8024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АГААР/АЕРОЗОЛ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(AIRBORNE)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299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mn-M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Дусал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n-M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Хавьтал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Халдвартай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хүний амьсгалын шүүрэлтэй хүрэлцэх, бохирлогдсон гадаргуу, тоног төхөөрөмж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3402"/>
            <a:ext cx="8686800" cy="669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20254" y="4648200"/>
            <a:ext cx="1371600" cy="228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Халуурах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3666" y="5054221"/>
            <a:ext cx="1371600" cy="2547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Ханиах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5472752"/>
            <a:ext cx="2384946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Амьсгал давчдах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5852615"/>
            <a:ext cx="1927746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Булчин өвдөх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6248400"/>
            <a:ext cx="1927746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Ядрах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52400" y="1364776"/>
            <a:ext cx="4191000" cy="1981200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Дуслын зам</a:t>
            </a:r>
          </a:p>
          <a:p>
            <a:r>
              <a:rPr lang="mn-MN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Хавьтлын зам </a:t>
            </a:r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5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458200" cy="58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7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51309"/>
            <a:ext cx="8458200" cy="4287491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ЭМБ-ын бэлэн байдлыг хангах </a:t>
            </a:r>
          </a:p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Халдварын тохиолдлыг эрт илрүүлэх, хяналтанд авах</a:t>
            </a:r>
          </a:p>
          <a:p>
            <a:pPr algn="just">
              <a:spcAft>
                <a:spcPts val="1200"/>
              </a:spcAft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ЭМА, үйлчлүүлэгчийг халдварт өртөх эрсдлийг бууруулах </a:t>
            </a:r>
          </a:p>
          <a:p>
            <a:pPr marL="0" indent="0" algn="just">
              <a:spcAft>
                <a:spcPts val="1200"/>
              </a:spcAft>
              <a:buNone/>
            </a:pPr>
            <a:endParaRPr lang="mn-MN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Дэгдэлтийг хамгийн бага түвшинд байлгах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590128"/>
          </a:xfrm>
        </p:spPr>
        <p:txBody>
          <a:bodyPr>
            <a:normAutofit fontScale="90000"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Хариу арга хэмжээ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44454" y="4038600"/>
            <a:ext cx="304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792088"/>
          </a:xfrm>
        </p:spPr>
        <p:txBody>
          <a:bodyPr/>
          <a:lstStyle/>
          <a:p>
            <a:r>
              <a:rPr lang="mn-MN" dirty="0" smtClean="0"/>
              <a:t>Тохиолдлын тодорхойлолт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876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n-MN" sz="1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Сэжигтэй тохиолдол</a:t>
            </a:r>
          </a:p>
          <a:p>
            <a:pPr marL="463550" indent="-463550" algn="just">
              <a:buNone/>
            </a:pP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А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мьсгалын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замын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 хүнд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халдвартай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халуурах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ханиах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эмнэлэгт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хэвтэх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шаардлагатай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шинж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тэмдэг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илрэхээс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хоногийн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өмнө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өвчлөл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бүртгэгдсэн улс, оронд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аялсан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оршин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сууж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байсан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өгүүлэмжтэй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indent="-46355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ЭСВЭЛ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мьсгалын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замын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цочмог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халдвартай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БА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шинж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тэмдэг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илрэхээс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хоногийн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өмнө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COVID-19-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ын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батлагдсан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магадлалтай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тохиолдолтой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хавьтал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болсон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тусламж үзүүлсэн </a:t>
            </a:r>
          </a:p>
          <a:p>
            <a:pPr marL="0" indent="0">
              <a:buNone/>
            </a:pPr>
            <a:r>
              <a:rPr lang="mn-MN" sz="1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Магадлалтай</a:t>
            </a:r>
            <a:r>
              <a:rPr lang="en-US" sz="1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тохиолдол</a:t>
            </a:r>
            <a:r>
              <a:rPr lang="en-US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sz="1600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mn-M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COVID-19-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ын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шинжилгээ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ний дүн тодорхойгүй,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эсвэл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бусад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эерэг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тодорхойлогдсон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амьсгалын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замын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өвчин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үүсгэгч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бусад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нян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вирус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илрээгүй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mn-MN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n-MN" sz="1600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600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Батлагдсан</a:t>
            </a:r>
            <a:r>
              <a:rPr lang="en-US" sz="1600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тохиолдол</a:t>
            </a:r>
            <a:endParaRPr lang="mn-MN" sz="1600" i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Эмнэлзүйн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шинж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тэмдэг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хамшинжээс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үл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хамааран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лабораторийн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шинжилгээгээр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2019-nCoV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вирус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эерэг тодорхойлогдсон тохиолдол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92088"/>
          </a:xfrm>
        </p:spPr>
        <p:txBody>
          <a:bodyPr>
            <a:noAutofit/>
          </a:bodyPr>
          <a:lstStyle/>
          <a:p>
            <a:r>
              <a:rPr lang="mn-MN" sz="3200" dirty="0" smtClean="0">
                <a:latin typeface="Arial" pitchFamily="34" charset="0"/>
                <a:cs typeface="Arial" pitchFamily="34" charset="0"/>
              </a:rPr>
              <a:t>Эрт </a:t>
            </a:r>
            <a:r>
              <a:rPr lang="mn-MN" sz="3200" dirty="0">
                <a:latin typeface="Arial" pitchFamily="34" charset="0"/>
                <a:cs typeface="Arial" pitchFamily="34" charset="0"/>
              </a:rPr>
              <a:t>илрүүлэх, халдварын эх уурхайг хяналтад авах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1" y="1295401"/>
            <a:ext cx="4343400" cy="4495800"/>
          </a:xfrm>
        </p:spPr>
        <p:txBody>
          <a:bodyPr anchor="ctr">
            <a:normAutofit lnSpcReduction="10000"/>
          </a:bodyPr>
          <a:lstStyle/>
          <a:p>
            <a:pPr algn="just">
              <a:spcAft>
                <a:spcPts val="1200"/>
              </a:spcAft>
            </a:pPr>
            <a:endParaRPr lang="mn-MN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mn-MN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Халдварын </a:t>
            </a:r>
            <a:r>
              <a:rPr lang="mn-MN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сэжигтэй үйлчлүүлэгчийг тусгаарлах </a:t>
            </a:r>
          </a:p>
          <a:p>
            <a:pPr algn="just">
              <a:spcAft>
                <a:spcPts val="1200"/>
              </a:spcAft>
            </a:pPr>
            <a:r>
              <a:rPr lang="mn-MN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Сэжигтэй тохиолдлыг эрт </a:t>
            </a:r>
            <a:r>
              <a:rPr lang="mn-MN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илрүүлэх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mn-MN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Зөв </a:t>
            </a:r>
            <a:r>
              <a:rPr lang="mn-MN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боловсон ханиаж, найтаах нь бусдад халдвар тараахгүй байх хамгийн </a:t>
            </a:r>
            <a:r>
              <a:rPr lang="mn-MN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чухал</a:t>
            </a:r>
          </a:p>
          <a:p>
            <a:pPr algn="just">
              <a:spcAft>
                <a:spcPts val="1200"/>
              </a:spcAft>
            </a:pPr>
            <a:r>
              <a:rPr lang="mn-MN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Халуурсан, ханиалгасан үйлчлүүлэгчид амны хаалт зүүлгэх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14" y="1600200"/>
            <a:ext cx="4584232" cy="368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2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atient intensive care icon">
            <a:extLst>
              <a:ext uri="{FF2B5EF4-FFF2-40B4-BE49-F238E27FC236}">
                <a16:creationId xmlns:a16="http://schemas.microsoft.com/office/drawing/2014/main" xmlns="" id="{953852FF-FC7D-49A0-BFE3-B36A9E2BC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14230" r="13846" b="20055"/>
          <a:stretch/>
        </p:blipFill>
        <p:spPr bwMode="auto">
          <a:xfrm>
            <a:off x="2819400" y="1676400"/>
            <a:ext cx="941864" cy="12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11EFA-F8DA-4EE8-BED2-908D79C9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727"/>
            <a:ext cx="9144000" cy="1255825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mn-MN" dirty="0" smtClean="0"/>
              <a:t>Эмнэлгийн тусламж </a:t>
            </a:r>
            <a:r>
              <a:rPr lang="mn-MN" dirty="0" smtClean="0"/>
              <a:t>үйлчилгээний бэлэн байдал: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54C63BC9-6903-4115-8C83-D218BD8BF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2436516"/>
              </p:ext>
            </p:extLst>
          </p:nvPr>
        </p:nvGraphicFramePr>
        <p:xfrm>
          <a:off x="4284476" y="1778007"/>
          <a:ext cx="3562350" cy="4080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D244C-23BE-427E-84A0-3F3B9E1C7227}"/>
              </a:ext>
            </a:extLst>
          </p:cNvPr>
          <p:cNvCxnSpPr/>
          <p:nvPr/>
        </p:nvCxnSpPr>
        <p:spPr>
          <a:xfrm>
            <a:off x="2400300" y="3048000"/>
            <a:ext cx="270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A690FDA-4DF1-4E32-838A-6570578DBF60}"/>
              </a:ext>
            </a:extLst>
          </p:cNvPr>
          <p:cNvCxnSpPr>
            <a:cxnSpLocks/>
          </p:cNvCxnSpPr>
          <p:nvPr/>
        </p:nvCxnSpPr>
        <p:spPr>
          <a:xfrm>
            <a:off x="2400300" y="4403678"/>
            <a:ext cx="2290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A8A0815D-8FBC-4374-A451-DB706E6EA0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975019" y="3048000"/>
            <a:ext cx="786245" cy="1048326"/>
          </a:xfrm>
          <a:prstGeom prst="rect">
            <a:avLst/>
          </a:prstGeom>
        </p:spPr>
      </p:pic>
      <p:pic>
        <p:nvPicPr>
          <p:cNvPr id="16" name="Picture 15" descr="A drawing of a face&#10;&#10;Description generated with high confidence">
            <a:extLst>
              <a:ext uri="{FF2B5EF4-FFF2-40B4-BE49-F238E27FC236}">
                <a16:creationId xmlns:a16="http://schemas.microsoft.com/office/drawing/2014/main" xmlns="" id="{5BFD6C7F-2D73-4C37-A1C8-61D50724C5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82" y="4726434"/>
            <a:ext cx="468668" cy="10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L - PNG Deployment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OSL - PNG Deployment</Template>
  <TotalTime>7062</TotalTime>
  <Words>862</Words>
  <Application>Microsoft Office PowerPoint</Application>
  <PresentationFormat>On-screen Show (4:3)</PresentationFormat>
  <Paragraphs>188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OSL - PNG Deployment</vt:lpstr>
      <vt:lpstr>Acrobat Document</vt:lpstr>
      <vt:lpstr>Шинэ Коронавирус (COVID-19)-ийн халдвар </vt:lpstr>
      <vt:lpstr>Тархвар судлал </vt:lpstr>
      <vt:lpstr>Дамжих зам</vt:lpstr>
      <vt:lpstr>PowerPoint Presentation</vt:lpstr>
      <vt:lpstr>PowerPoint Presentation</vt:lpstr>
      <vt:lpstr>Хариу арга хэмжээ</vt:lpstr>
      <vt:lpstr>Тохиолдлын тодорхойлолт</vt:lpstr>
      <vt:lpstr>Эрт илрүүлэх, халдварын эх уурхайг хяналтад авах </vt:lpstr>
      <vt:lpstr>Эмнэлгийн тусламж үйлчилгээний бэлэн байдал:</vt:lpstr>
      <vt:lpstr>Халдварт өртөх эрсдэлээс сэргийлэх</vt:lpstr>
      <vt:lpstr>Гар угаах, халдваргүйжүүлэх</vt:lpstr>
      <vt:lpstr>Орчин</vt:lpstr>
      <vt:lpstr>Хамгаалах  хувцас</vt:lpstr>
      <vt:lpstr> Хамгаалах хувцсыг зүй зохистой хэрэглэх (interim recommendations, 2/27/2020) </vt:lpstr>
      <vt:lpstr>ХХХ-ийн зохисгүй хэрэглээг багасгах</vt:lpstr>
      <vt:lpstr>Хамгаалах хувцас өмсөх, тайлахад анхаарах</vt:lpstr>
      <vt:lpstr>PowerPoint Presentation</vt:lpstr>
      <vt:lpstr>Ажиглалтын үед</vt:lpstr>
      <vt:lpstr>PowerPoint Presentation</vt:lpstr>
      <vt:lpstr> Тусгаарлалтын эмнэлэг </vt:lpstr>
      <vt:lpstr>Батлагдсан болон сэжигтэй тохиолдолд </vt:lpstr>
      <vt:lpstr>PowerPoint Presentation</vt:lpstr>
      <vt:lpstr>Цэвэрлэгээ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BELL, Leila (WPRO)</dc:creator>
  <cp:lastModifiedBy>user1</cp:lastModifiedBy>
  <cp:revision>239</cp:revision>
  <cp:lastPrinted>2020-03-20T04:29:21Z</cp:lastPrinted>
  <dcterms:created xsi:type="dcterms:W3CDTF">2019-11-06T04:49:24Z</dcterms:created>
  <dcterms:modified xsi:type="dcterms:W3CDTF">2020-03-20T12:13:25Z</dcterms:modified>
</cp:coreProperties>
</file>