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5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62BCC-D349-407A-A2DA-2118C7ADB1EC}" type="datetimeFigureOut">
              <a:rPr lang="en-US" smtClean="0"/>
              <a:t>2020-06-09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C48549CD-9730-49DC-BF71-AC38306F4AF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62BCC-D349-407A-A2DA-2118C7ADB1EC}" type="datetimeFigureOut">
              <a:rPr lang="en-US" smtClean="0"/>
              <a:t>2020-06-09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549CD-9730-49DC-BF71-AC38306F4A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62BCC-D349-407A-A2DA-2118C7ADB1EC}" type="datetimeFigureOut">
              <a:rPr lang="en-US" smtClean="0"/>
              <a:t>2020-06-09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549CD-9730-49DC-BF71-AC38306F4A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62BCC-D349-407A-A2DA-2118C7ADB1EC}" type="datetimeFigureOut">
              <a:rPr lang="en-US" smtClean="0"/>
              <a:t>2020-06-09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549CD-9730-49DC-BF71-AC38306F4AF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62BCC-D349-407A-A2DA-2118C7ADB1EC}" type="datetimeFigureOut">
              <a:rPr lang="en-US" smtClean="0"/>
              <a:t>2020-06-09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C48549CD-9730-49DC-BF71-AC38306F4AF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62BCC-D349-407A-A2DA-2118C7ADB1EC}" type="datetimeFigureOut">
              <a:rPr lang="en-US" smtClean="0"/>
              <a:t>2020-06-09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549CD-9730-49DC-BF71-AC38306F4AF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62BCC-D349-407A-A2DA-2118C7ADB1EC}" type="datetimeFigureOut">
              <a:rPr lang="en-US" smtClean="0"/>
              <a:t>2020-06-09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549CD-9730-49DC-BF71-AC38306F4AF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62BCC-D349-407A-A2DA-2118C7ADB1EC}" type="datetimeFigureOut">
              <a:rPr lang="en-US" smtClean="0"/>
              <a:t>2020-06-09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549CD-9730-49DC-BF71-AC38306F4A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62BCC-D349-407A-A2DA-2118C7ADB1EC}" type="datetimeFigureOut">
              <a:rPr lang="en-US" smtClean="0"/>
              <a:t>2020-06-09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549CD-9730-49DC-BF71-AC38306F4A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62BCC-D349-407A-A2DA-2118C7ADB1EC}" type="datetimeFigureOut">
              <a:rPr lang="en-US" smtClean="0"/>
              <a:t>2020-06-09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549CD-9730-49DC-BF71-AC38306F4AF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62BCC-D349-407A-A2DA-2118C7ADB1EC}" type="datetimeFigureOut">
              <a:rPr lang="en-US" smtClean="0"/>
              <a:t>2020-06-09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C48549CD-9730-49DC-BF71-AC38306F4AF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DC62BCC-D349-407A-A2DA-2118C7ADB1EC}" type="datetimeFigureOut">
              <a:rPr lang="en-US" smtClean="0"/>
              <a:t>2020-06-09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C48549CD-9730-49DC-BF71-AC38306F4AF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3429000"/>
            <a:ext cx="7543800" cy="2743200"/>
          </a:xfrm>
        </p:spPr>
        <p:txBody>
          <a:bodyPr>
            <a:normAutofit lnSpcReduction="10000"/>
          </a:bodyPr>
          <a:lstStyle/>
          <a:p>
            <a:r>
              <a:rPr lang="mn-MN" dirty="0" smtClean="0">
                <a:latin typeface="Arial Mon" pitchFamily="34" charset="0"/>
              </a:rPr>
              <a:t>ЭМС-ын 2018оны 12сарын03-ны А/489 тоот тушаал</a:t>
            </a:r>
          </a:p>
          <a:p>
            <a:endParaRPr lang="mn-MN" dirty="0" smtClean="0">
              <a:latin typeface="Arial Mon" pitchFamily="34" charset="0"/>
            </a:endParaRPr>
          </a:p>
          <a:p>
            <a:endParaRPr lang="mn-MN" dirty="0">
              <a:latin typeface="Arial Mon" pitchFamily="34" charset="0"/>
            </a:endParaRPr>
          </a:p>
          <a:p>
            <a:r>
              <a:rPr lang="mn-MN" smtClean="0">
                <a:latin typeface="Arial Mon" pitchFamily="34" charset="0"/>
              </a:rPr>
              <a:t>Хүүхдийн эмч: Т.Цэвэлмаа </a:t>
            </a:r>
            <a:endParaRPr lang="mn-MN" dirty="0">
              <a:latin typeface="Arial Mon" pitchFamily="34" charset="0"/>
            </a:endParaRPr>
          </a:p>
          <a:p>
            <a:r>
              <a:rPr lang="mn-MN" dirty="0" smtClean="0">
                <a:latin typeface="Arial Mon" pitchFamily="34" charset="0"/>
              </a:rPr>
              <a:t> </a:t>
            </a:r>
            <a:endParaRPr lang="en-US" dirty="0">
              <a:latin typeface="Arial Mon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mn-MN" dirty="0" smtClean="0">
                <a:latin typeface="Arial Mon" pitchFamily="34" charset="0"/>
              </a:rPr>
              <a:t>Эрэмбэлэн ангилалт яаралтай тусламж </a:t>
            </a:r>
            <a:endParaRPr lang="en-US" dirty="0">
              <a:latin typeface="Arial Mon" pitchFamily="34" charset="0"/>
            </a:endParaRPr>
          </a:p>
        </p:txBody>
      </p:sp>
      <p:pic>
        <p:nvPicPr>
          <p:cNvPr id="1026" name="Picture 2" descr="C:\Users\lhagvadulam\Downloads\22854937_1285496038228690_1551879060_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143" y="81641"/>
            <a:ext cx="1828800" cy="129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6322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990600"/>
            <a:ext cx="8382000" cy="304800"/>
          </a:xfrm>
        </p:spPr>
        <p:txBody>
          <a:bodyPr>
            <a:noAutofit/>
          </a:bodyPr>
          <a:lstStyle/>
          <a:p>
            <a:r>
              <a:rPr lang="mn-MN" sz="2800" dirty="0" smtClean="0">
                <a:latin typeface="Arial Mon" pitchFamily="34" charset="0"/>
              </a:rPr>
              <a:t>Гадны биетийг гаргасны дараа, амьсгалын замыг чөлөөтэй байлгах байрлал </a:t>
            </a:r>
            <a:endParaRPr lang="en-US" sz="2800" dirty="0">
              <a:latin typeface="Arial Mon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447800"/>
            <a:ext cx="8458200" cy="4572000"/>
          </a:xfrm>
        </p:spPr>
        <p:txBody>
          <a:bodyPr/>
          <a:lstStyle/>
          <a:p>
            <a:pPr>
              <a:buFontTx/>
              <a:buNone/>
            </a:pPr>
            <a:r>
              <a:rPr lang="mn-MN" dirty="0" smtClean="0">
                <a:latin typeface="Arial Mon" pitchFamily="34" charset="0"/>
                <a:cs typeface="Arial" pitchFamily="34" charset="0"/>
              </a:rPr>
              <a:t>Үнэрлэх </a:t>
            </a:r>
            <a:r>
              <a:rPr lang="en-US" dirty="0" smtClean="0">
                <a:latin typeface="Arial Mon" pitchFamily="34" charset="0"/>
                <a:cs typeface="Arial" pitchFamily="34" charset="0"/>
              </a:rPr>
              <a:t>(</a:t>
            </a:r>
            <a:r>
              <a:rPr lang="mn-MN" dirty="0" smtClean="0">
                <a:latin typeface="Arial Mon" pitchFamily="34" charset="0"/>
                <a:cs typeface="Arial" pitchFamily="34" charset="0"/>
              </a:rPr>
              <a:t>Саармаг,  </a:t>
            </a:r>
            <a:endParaRPr lang="mn-MN" dirty="0">
              <a:latin typeface="Arial Mon" pitchFamily="34" charset="0"/>
              <a:cs typeface="Arial" pitchFamily="34" charset="0"/>
            </a:endParaRPr>
          </a:p>
          <a:p>
            <a:pPr>
              <a:buFontTx/>
              <a:buNone/>
            </a:pPr>
            <a:r>
              <a:rPr lang="mn-MN" dirty="0" smtClean="0">
                <a:latin typeface="Arial Mon" pitchFamily="34" charset="0"/>
                <a:cs typeface="Arial" pitchFamily="34" charset="0"/>
              </a:rPr>
              <a:t>Шулуун байрлал</a:t>
            </a:r>
            <a:endParaRPr lang="mn-MN" dirty="0">
              <a:latin typeface="Arial Mon" pitchFamily="34" charset="0"/>
              <a:cs typeface="Arial" pitchFamily="34" charset="0"/>
            </a:endParaRPr>
          </a:p>
          <a:p>
            <a:pPr>
              <a:buFontTx/>
              <a:buNone/>
            </a:pPr>
            <a:endParaRPr lang="en-US" dirty="0"/>
          </a:p>
        </p:txBody>
      </p:sp>
      <p:pic>
        <p:nvPicPr>
          <p:cNvPr id="4" name="Picture 4" descr="p 7 ETAT neutral position opening airway infan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41245" y="1295400"/>
            <a:ext cx="4674055" cy="219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p 7 ETAT sniffing positio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33800" y="3352800"/>
            <a:ext cx="43815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533400" y="4727806"/>
            <a:ext cx="3048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None/>
            </a:pPr>
            <a:r>
              <a:rPr lang="en-GB" sz="2400" dirty="0" smtClean="0">
                <a:latin typeface="Arial Mon" pitchFamily="34" charset="0"/>
                <a:cs typeface="Arial" pitchFamily="34" charset="0"/>
              </a:rPr>
              <a:t>Sniffing position</a:t>
            </a:r>
          </a:p>
          <a:p>
            <a:pPr>
              <a:buFontTx/>
              <a:buNone/>
            </a:pPr>
            <a:r>
              <a:rPr lang="mn-MN" sz="2400" dirty="0" smtClean="0">
                <a:latin typeface="Arial Mon" pitchFamily="34" charset="0"/>
                <a:cs typeface="Arial" pitchFamily="34" charset="0"/>
              </a:rPr>
              <a:t>Эрүүг өргөж, толгойг гэдийлгэх байрлалд оруулах </a:t>
            </a:r>
            <a:endParaRPr lang="en-US" sz="2400" dirty="0" smtClean="0">
              <a:latin typeface="Arial Mon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6795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382000" cy="1143000"/>
          </a:xfrm>
        </p:spPr>
        <p:txBody>
          <a:bodyPr>
            <a:normAutofit fontScale="90000"/>
          </a:bodyPr>
          <a:lstStyle/>
          <a:p>
            <a:r>
              <a:rPr lang="mn-MN" sz="2800" dirty="0">
                <a:latin typeface="Arial Mon" pitchFamily="34" charset="0"/>
                <a:cs typeface="Arial" pitchFamily="34" charset="0"/>
              </a:rPr>
              <a:t>Толгойг хөдөлгөхгүйгээр эрүүг дарж, </a:t>
            </a:r>
            <a:br>
              <a:rPr lang="mn-MN" sz="2800" dirty="0">
                <a:latin typeface="Arial Mon" pitchFamily="34" charset="0"/>
                <a:cs typeface="Arial" pitchFamily="34" charset="0"/>
              </a:rPr>
            </a:br>
            <a:r>
              <a:rPr lang="mn-MN" sz="2800" dirty="0">
                <a:latin typeface="Arial Mon" pitchFamily="34" charset="0"/>
                <a:cs typeface="Arial" pitchFamily="34" charset="0"/>
              </a:rPr>
              <a:t>амьсгалын замыг нээх</a:t>
            </a:r>
            <a:br>
              <a:rPr lang="mn-MN" sz="2800" dirty="0">
                <a:latin typeface="Arial Mon" pitchFamily="34" charset="0"/>
                <a:cs typeface="Arial" pitchFamily="34" charset="0"/>
              </a:rPr>
            </a:br>
            <a:r>
              <a:rPr lang="en-GB" sz="1800" dirty="0">
                <a:latin typeface="Arial Mon" pitchFamily="34" charset="0"/>
                <a:cs typeface="Arial" pitchFamily="34" charset="0"/>
              </a:rPr>
              <a:t> </a:t>
            </a:r>
            <a:r>
              <a:rPr lang="mn-MN" sz="2000" dirty="0">
                <a:latin typeface="Arial Mon" pitchFamily="34" charset="0"/>
                <a:cs typeface="Arial" pitchFamily="34" charset="0"/>
              </a:rPr>
              <a:t>Хүзүүний гэмтэл байж болзошгүй</a:t>
            </a:r>
            <a:r>
              <a:rPr lang="en-GB" sz="2000" dirty="0">
                <a:latin typeface="Arial Mon" pitchFamily="34" charset="0"/>
                <a:cs typeface="Arial" pitchFamily="34" charset="0"/>
              </a:rPr>
              <a:t> </a:t>
            </a:r>
            <a:r>
              <a:rPr lang="mn-MN" sz="2000" dirty="0">
                <a:latin typeface="Arial Mon" pitchFamily="34" charset="0"/>
                <a:cs typeface="Arial" pitchFamily="34" charset="0"/>
              </a:rPr>
              <a:t>/зураг 7/</a:t>
            </a:r>
            <a:r>
              <a:rPr lang="en-GB" sz="2000" dirty="0">
                <a:latin typeface="Arial Mon" pitchFamily="34" charset="0"/>
                <a:cs typeface="Arial" pitchFamily="34" charset="0"/>
              </a:rPr>
              <a:t> </a:t>
            </a:r>
            <a:endParaRPr lang="en-US" sz="2800" dirty="0">
              <a:latin typeface="Arial Mon" pitchFamily="34" charset="0"/>
            </a:endParaRPr>
          </a:p>
        </p:txBody>
      </p:sp>
      <p:pic>
        <p:nvPicPr>
          <p:cNvPr id="4" name="Content Placeholder 3" descr="Fig 3 jaw thrust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1676400"/>
            <a:ext cx="41148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838200" y="3886200"/>
            <a:ext cx="4343400" cy="2362200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4343400" y="53340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mn-MN" dirty="0" smtClean="0">
                <a:latin typeface="Arial Mon" pitchFamily="34" charset="0"/>
                <a:cs typeface="Arial" pitchFamily="34" charset="0"/>
              </a:rPr>
              <a:t>Гэмтсэн гэж сэжиглэвэл хүзүүг хөдөлгөөнгүй болгох </a:t>
            </a:r>
            <a:r>
              <a:rPr lang="mn-MN" sz="1600" i="1" dirty="0" smtClean="0">
                <a:latin typeface="Arial Mon" pitchFamily="34" charset="0"/>
                <a:cs typeface="Arial" pitchFamily="34" charset="0"/>
              </a:rPr>
              <a:t>/зураг 8/</a:t>
            </a:r>
            <a:endParaRPr lang="en-US" dirty="0">
              <a:latin typeface="Arial Mon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8290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4953000" cy="960438"/>
          </a:xfrm>
        </p:spPr>
        <p:txBody>
          <a:bodyPr>
            <a:normAutofit fontScale="90000"/>
          </a:bodyPr>
          <a:lstStyle/>
          <a:p>
            <a:r>
              <a:rPr lang="mn-MN" sz="2200" dirty="0">
                <a:latin typeface="Arial Mon" pitchFamily="34" charset="0"/>
                <a:cs typeface="Arial" pitchFamily="34" charset="0"/>
              </a:rPr>
              <a:t>Ороох </a:t>
            </a:r>
            <a:r>
              <a:rPr lang="en-GB" sz="2200" dirty="0">
                <a:latin typeface="Arial Mon" pitchFamily="34" charset="0"/>
                <a:cs typeface="Arial" pitchFamily="34" charset="0"/>
              </a:rPr>
              <a:t>: </a:t>
            </a:r>
            <a:r>
              <a:rPr lang="mn-MN" sz="2200" dirty="0">
                <a:latin typeface="Arial Mon" pitchFamily="34" charset="0"/>
                <a:cs typeface="Arial" pitchFamily="34" charset="0"/>
              </a:rPr>
              <a:t>Бие нь хөдөлж байхад биеийг хөдөлгөөнгүй болгох </a:t>
            </a:r>
            <a:r>
              <a:rPr lang="mn-MN" sz="2200" i="1" dirty="0">
                <a:latin typeface="Arial Mon" pitchFamily="34" charset="0"/>
                <a:cs typeface="Arial" pitchFamily="34" charset="0"/>
              </a:rPr>
              <a:t>/зураг 9</a:t>
            </a:r>
            <a:r>
              <a:rPr lang="mn-MN" sz="3100" i="1" dirty="0">
                <a:latin typeface="Arial Mon" pitchFamily="34" charset="0"/>
                <a:cs typeface="Arial" pitchFamily="34" charset="0"/>
              </a:rPr>
              <a:t>/</a:t>
            </a:r>
            <a:endParaRPr lang="en-US" dirty="0">
              <a:latin typeface="Arial Mon" pitchFamily="34" charset="0"/>
            </a:endParaRPr>
          </a:p>
        </p:txBody>
      </p:sp>
      <p:pic>
        <p:nvPicPr>
          <p:cNvPr id="4" name="Content Placeholder 3" descr="Fig 5 a log roll older child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1371601"/>
            <a:ext cx="4687834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457200" y="464820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mn-MN" dirty="0" smtClean="0">
                <a:latin typeface="Arial Mon" pitchFamily="34" charset="0"/>
                <a:cs typeface="Arial" pitchFamily="34" charset="0"/>
              </a:rPr>
              <a:t>Нярай хүүхдийг ороох</a:t>
            </a:r>
            <a:r>
              <a:rPr lang="en-GB" dirty="0" smtClean="0">
                <a:latin typeface="Arial Mon" pitchFamily="34" charset="0"/>
                <a:cs typeface="Arial" pitchFamily="34" charset="0"/>
              </a:rPr>
              <a:t>: </a:t>
            </a:r>
            <a:r>
              <a:rPr lang="mn-MN" dirty="0" smtClean="0">
                <a:latin typeface="Arial Mon" pitchFamily="34" charset="0"/>
                <a:cs typeface="Arial" pitchFamily="34" charset="0"/>
              </a:rPr>
              <a:t>Их бие хөдөлгөөнтэй байхад толгойг </a:t>
            </a:r>
            <a:br>
              <a:rPr lang="mn-MN" dirty="0" smtClean="0">
                <a:latin typeface="Arial Mon" pitchFamily="34" charset="0"/>
                <a:cs typeface="Arial" pitchFamily="34" charset="0"/>
              </a:rPr>
            </a:br>
            <a:r>
              <a:rPr lang="mn-MN" dirty="0" smtClean="0">
                <a:latin typeface="Arial Mon" pitchFamily="34" charset="0"/>
                <a:cs typeface="Arial" pitchFamily="34" charset="0"/>
              </a:rPr>
              <a:t>тогтвортой байлгах </a:t>
            </a:r>
            <a:r>
              <a:rPr lang="mn-MN" sz="1400" i="1" dirty="0" smtClean="0">
                <a:latin typeface="Arial Mon" pitchFamily="34" charset="0"/>
                <a:cs typeface="Arial" pitchFamily="34" charset="0"/>
              </a:rPr>
              <a:t>/зураг 10/</a:t>
            </a:r>
            <a:endParaRPr lang="en-US" dirty="0">
              <a:latin typeface="Arial Mon" pitchFamily="34" charset="0"/>
            </a:endParaRPr>
          </a:p>
        </p:txBody>
      </p:sp>
      <p:pic>
        <p:nvPicPr>
          <p:cNvPr id="6" name="Picture 3" descr="Fig 5 b log roll young infan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38600" y="4038600"/>
            <a:ext cx="4343400" cy="2516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1573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106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533400"/>
            <a:ext cx="8382000" cy="5638800"/>
          </a:xfrm>
        </p:spPr>
        <p:txBody>
          <a:bodyPr>
            <a:normAutofit fontScale="77500" lnSpcReduction="20000"/>
          </a:bodyPr>
          <a:lstStyle/>
          <a:p>
            <a:r>
              <a:rPr lang="mn-MN" b="1" dirty="0">
                <a:latin typeface="Arial Mon" pitchFamily="34" charset="0"/>
                <a:cs typeface="Arial" pitchFamily="34" charset="0"/>
              </a:rPr>
              <a:t>В – </a:t>
            </a:r>
            <a:r>
              <a:rPr lang="en-US" b="1" dirty="0">
                <a:latin typeface="Arial Mon" pitchFamily="34" charset="0"/>
                <a:cs typeface="Arial" pitchFamily="34" charset="0"/>
              </a:rPr>
              <a:t>Breathing</a:t>
            </a:r>
            <a:br>
              <a:rPr lang="en-US" b="1" dirty="0">
                <a:latin typeface="Arial Mon" pitchFamily="34" charset="0"/>
                <a:cs typeface="Arial" pitchFamily="34" charset="0"/>
              </a:rPr>
            </a:br>
            <a:r>
              <a:rPr lang="mn-MN" sz="2800" dirty="0">
                <a:latin typeface="Arial Mon" pitchFamily="34" charset="0"/>
                <a:cs typeface="Arial" pitchFamily="34" charset="0"/>
              </a:rPr>
              <a:t>Амьсгалах байдлыг ажиглах ,  амьсгалахад бэрхшээлтэй </a:t>
            </a:r>
            <a:r>
              <a:rPr lang="mn-MN" sz="2800" dirty="0" smtClean="0">
                <a:latin typeface="Arial Mon" pitchFamily="34" charset="0"/>
                <a:cs typeface="Arial" pitchFamily="34" charset="0"/>
              </a:rPr>
              <a:t>байх</a:t>
            </a:r>
          </a:p>
          <a:p>
            <a:pPr marL="0" indent="0">
              <a:buNone/>
            </a:pPr>
            <a:endParaRPr lang="mn-MN" sz="2800" dirty="0" smtClean="0">
              <a:latin typeface="Arial Mon" pitchFamily="34" charset="0"/>
              <a:cs typeface="Arial" pitchFamily="34" charset="0"/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mn-MN" sz="2800" dirty="0">
                <a:latin typeface="Arial Mon" pitchFamily="34" charset="0"/>
                <a:cs typeface="Arial" pitchFamily="34" charset="0"/>
              </a:rPr>
              <a:t>Хамрын угалз сарталзах</a:t>
            </a:r>
            <a:endParaRPr lang="en-US" sz="2800" dirty="0">
              <a:latin typeface="Arial Mon" pitchFamily="34" charset="0"/>
              <a:cs typeface="Arial" pitchFamily="34" charset="0"/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mn-MN" sz="2800" dirty="0" smtClean="0">
                <a:latin typeface="Arial Mon" pitchFamily="34" charset="0"/>
                <a:cs typeface="Arial" pitchFamily="34" charset="0"/>
              </a:rPr>
              <a:t>Төвийн хөхрөлт </a:t>
            </a:r>
            <a:endParaRPr lang="en-US" sz="2800" dirty="0">
              <a:latin typeface="Arial Mon" pitchFamily="34" charset="0"/>
              <a:cs typeface="Arial" pitchFamily="34" charset="0"/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mn-MN" sz="2800" dirty="0" smtClean="0">
                <a:latin typeface="Arial Mon" pitchFamily="34" charset="0"/>
                <a:cs typeface="Arial" pitchFamily="34" charset="0"/>
              </a:rPr>
              <a:t>Яраглах </a:t>
            </a:r>
            <a:r>
              <a:rPr lang="en-US" sz="2800" dirty="0" smtClean="0">
                <a:latin typeface="Arial Mon" pitchFamily="34" charset="0"/>
                <a:cs typeface="Arial" pitchFamily="34" charset="0"/>
              </a:rPr>
              <a:t>(</a:t>
            </a:r>
            <a:r>
              <a:rPr lang="mn-MN" sz="2800" dirty="0" smtClean="0">
                <a:latin typeface="Arial Mon" pitchFamily="34" charset="0"/>
                <a:cs typeface="Arial" pitchFamily="34" charset="0"/>
              </a:rPr>
              <a:t>2 сар хүрээгүй хүүхэд амьсгалах бүрдээ яраглах</a:t>
            </a:r>
            <a:r>
              <a:rPr lang="en-US" sz="2800" dirty="0" smtClean="0">
                <a:latin typeface="Arial Mon" pitchFamily="34" charset="0"/>
                <a:cs typeface="Arial" pitchFamily="34" charset="0"/>
              </a:rPr>
              <a:t>)</a:t>
            </a:r>
            <a:r>
              <a:rPr lang="mn-MN" sz="2800" dirty="0" smtClean="0">
                <a:latin typeface="Arial Mon" pitchFamily="34" charset="0"/>
                <a:cs typeface="Arial" pitchFamily="34" charset="0"/>
              </a:rPr>
              <a:t> </a:t>
            </a:r>
            <a:endParaRPr lang="mn-MN" sz="2800" dirty="0">
              <a:latin typeface="Arial Mon" pitchFamily="34" charset="0"/>
              <a:cs typeface="Arial" pitchFamily="34" charset="0"/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mn-MN" sz="2800" dirty="0">
                <a:latin typeface="Arial Mon" pitchFamily="34" charset="0"/>
                <a:cs typeface="Arial" pitchFamily="34" charset="0"/>
              </a:rPr>
              <a:t>Толгойгоо дохилзуулан амьсгалах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mn-MN" sz="2800" dirty="0">
                <a:latin typeface="Arial Mon" pitchFamily="34" charset="0"/>
                <a:cs typeface="Arial" pitchFamily="34" charset="0"/>
              </a:rPr>
              <a:t>Амьсгалын тоо хэт олон байх  </a:t>
            </a:r>
            <a:endParaRPr lang="en-US" sz="2800" dirty="0">
              <a:latin typeface="Arial Mon" pitchFamily="34" charset="0"/>
              <a:cs typeface="Arial" pitchFamily="34" charset="0"/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mn-MN" sz="2800" dirty="0">
                <a:latin typeface="Arial Mon" pitchFamily="34" charset="0"/>
                <a:cs typeface="Arial" pitchFamily="34" charset="0"/>
              </a:rPr>
              <a:t>Хяхатнаа амьсгал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mn-MN" sz="2800" dirty="0">
                <a:latin typeface="Arial Mon" pitchFamily="34" charset="0"/>
                <a:cs typeface="Arial" pitchFamily="34" charset="0"/>
              </a:rPr>
              <a:t>Цээж хүчтэй хонхолзох </a:t>
            </a:r>
            <a:endParaRPr lang="mn-MN" sz="2800" dirty="0" smtClean="0">
              <a:latin typeface="Arial Mon" pitchFamily="34" charset="0"/>
              <a:cs typeface="Arial" pitchFamily="34" charset="0"/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mn-MN" sz="2800" dirty="0" smtClean="0">
                <a:latin typeface="Arial Mon" pitchFamily="34" charset="0"/>
                <a:cs typeface="Arial" pitchFamily="34" charset="0"/>
              </a:rPr>
              <a:t>Амьсгал хямралын улмаас хүүхэд хөхөж, хооллож чадахгүй байх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mn-MN" sz="2800" dirty="0" smtClean="0">
                <a:latin typeface="Arial Mon" pitchFamily="34" charset="0"/>
                <a:cs typeface="Arial" pitchFamily="34" charset="0"/>
              </a:rPr>
              <a:t>Амьсгал хямралын улмаас хүүхэд ядарч сульдсан байх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mn-MN" sz="2800" dirty="0" smtClean="0">
                <a:latin typeface="Arial Mon" pitchFamily="34" charset="0"/>
                <a:cs typeface="Arial" pitchFamily="34" charset="0"/>
              </a:rPr>
              <a:t>Амьсгалд туслах булчин оролцох </a:t>
            </a:r>
            <a:r>
              <a:rPr lang="en-US" sz="2800" dirty="0" smtClean="0">
                <a:latin typeface="Arial Mon" pitchFamily="34" charset="0"/>
                <a:cs typeface="Arial" pitchFamily="34" charset="0"/>
              </a:rPr>
              <a:t>(</a:t>
            </a:r>
            <a:r>
              <a:rPr lang="mn-MN" sz="2800" dirty="0" smtClean="0">
                <a:latin typeface="Arial Mon" pitchFamily="34" charset="0"/>
                <a:cs typeface="Arial" pitchFamily="34" charset="0"/>
              </a:rPr>
              <a:t>өвчүүний дээд ба доод хонхорхой, хавирга хоорондын булчин татагдан оролцох</a:t>
            </a:r>
            <a:r>
              <a:rPr lang="en-US" sz="2800" dirty="0" smtClean="0">
                <a:latin typeface="Arial Mon" pitchFamily="34" charset="0"/>
                <a:cs typeface="Arial" pitchFamily="34" charset="0"/>
              </a:rPr>
              <a:t>)</a:t>
            </a:r>
            <a:endParaRPr lang="en-MY" sz="2800" dirty="0">
              <a:latin typeface="Arial Mon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50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838200"/>
          </a:xfrm>
        </p:spPr>
        <p:txBody>
          <a:bodyPr>
            <a:noAutofit/>
          </a:bodyPr>
          <a:lstStyle/>
          <a:p>
            <a:r>
              <a:rPr lang="mn-MN" sz="3200" dirty="0">
                <a:latin typeface="Arial Mon" pitchFamily="34" charset="0"/>
                <a:cs typeface="Arial" pitchFamily="34" charset="0"/>
              </a:rPr>
              <a:t>Амьсгалахад бэрхшээлтэй үеийн арга хэмжээ</a:t>
            </a:r>
            <a:endParaRPr lang="en-US" sz="3200" dirty="0">
              <a:latin typeface="Arial Mon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447800"/>
            <a:ext cx="8229600" cy="4572000"/>
          </a:xfrm>
        </p:spPr>
        <p:txBody>
          <a:bodyPr/>
          <a:lstStyle/>
          <a:p>
            <a:pPr marL="457200" indent="-457200" algn="just">
              <a:buFont typeface="+mj-lt"/>
              <a:buAutoNum type="arabicPeriod"/>
            </a:pPr>
            <a:r>
              <a:rPr lang="mn-MN" sz="2400" dirty="0">
                <a:latin typeface="Arial Mon" pitchFamily="34" charset="0"/>
                <a:cs typeface="Arial" pitchFamily="34" charset="0"/>
              </a:rPr>
              <a:t>Хүчилтөрөгч өгөх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mn-MN" sz="2400" dirty="0">
                <a:latin typeface="Arial Mon" pitchFamily="34" charset="0"/>
                <a:cs typeface="Arial" pitchFamily="34" charset="0"/>
              </a:rPr>
              <a:t>Цээжийг 30 хэмийн өндөр байрлалд байлгах</a:t>
            </a:r>
            <a:endParaRPr lang="en-US" sz="2400" dirty="0">
              <a:latin typeface="Arial Mon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 descr="Fig 7 Ventilati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1" y="2743200"/>
            <a:ext cx="3505199" cy="304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 descr="Fig 8  neonate mask siz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67200" y="2743201"/>
            <a:ext cx="4343400" cy="3047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38531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pic>
        <p:nvPicPr>
          <p:cNvPr id="4" name="Content Placeholder 3" descr="Fig 10 oxygen cylinder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533400"/>
            <a:ext cx="28194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 descr="Fig 9 oxygen concentrato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33801" y="772886"/>
            <a:ext cx="1904999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 descr="Fig 11 oxygen nasal prongs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67400" y="772886"/>
            <a:ext cx="2432958" cy="5368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146814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09600"/>
            <a:ext cx="8153400" cy="715962"/>
          </a:xfrm>
        </p:spPr>
        <p:txBody>
          <a:bodyPr>
            <a:normAutofit fontScale="90000"/>
          </a:bodyPr>
          <a:lstStyle/>
          <a:p>
            <a:r>
              <a:rPr lang="mn-MN" sz="2400" b="1" dirty="0">
                <a:latin typeface="Arial Mon" pitchFamily="34" charset="0"/>
                <a:cs typeface="Arial" pitchFamily="34" charset="0"/>
              </a:rPr>
              <a:t>С -  </a:t>
            </a:r>
            <a:r>
              <a:rPr lang="en-US" sz="2400" b="1" dirty="0">
                <a:latin typeface="Arial Mon" pitchFamily="34" charset="0"/>
                <a:cs typeface="Arial" pitchFamily="34" charset="0"/>
              </a:rPr>
              <a:t>Circulation</a:t>
            </a:r>
            <a:r>
              <a:rPr lang="mn-MN" sz="2400" b="1" dirty="0">
                <a:latin typeface="Arial Mon" pitchFamily="34" charset="0"/>
                <a:cs typeface="Arial" pitchFamily="34" charset="0"/>
              </a:rPr>
              <a:t/>
            </a:r>
            <a:br>
              <a:rPr lang="mn-MN" sz="2400" b="1" dirty="0">
                <a:latin typeface="Arial Mon" pitchFamily="34" charset="0"/>
                <a:cs typeface="Arial" pitchFamily="34" charset="0"/>
              </a:rPr>
            </a:br>
            <a:r>
              <a:rPr lang="mn-MN" sz="2400" dirty="0">
                <a:latin typeface="Arial Mon" pitchFamily="34" charset="0"/>
                <a:cs typeface="Arial" pitchFamily="34" charset="0"/>
              </a:rPr>
              <a:t>Цус эргэлтийн </a:t>
            </a:r>
            <a:r>
              <a:rPr lang="mn-MN" sz="2400" dirty="0" smtClean="0">
                <a:latin typeface="Arial Mon" pitchFamily="34" charset="0"/>
                <a:cs typeface="Arial" pitchFamily="34" charset="0"/>
              </a:rPr>
              <a:t>хямрал, ухаан санааны байдал, таталтыг үнэлэх. </a:t>
            </a:r>
            <a:endParaRPr lang="en-US" sz="2400" dirty="0">
              <a:latin typeface="Arial Mon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524000"/>
            <a:ext cx="8382000" cy="49530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mn-MN" sz="1800" b="1" dirty="0" smtClean="0">
                <a:latin typeface="Arial Mon" pitchFamily="34" charset="0"/>
                <a:cs typeface="Arial" pitchFamily="34" charset="0"/>
              </a:rPr>
              <a:t>1. Шок </a:t>
            </a:r>
            <a:r>
              <a:rPr lang="en-US" sz="1800" b="1" dirty="0">
                <a:latin typeface="Arial Mon" pitchFamily="34" charset="0"/>
                <a:cs typeface="Arial" pitchFamily="34" charset="0"/>
              </a:rPr>
              <a:t>(CPR)</a:t>
            </a:r>
            <a:r>
              <a:rPr lang="mn-MN" sz="1800" b="1" dirty="0">
                <a:latin typeface="Arial Mon" pitchFamily="34" charset="0"/>
                <a:cs typeface="Arial" pitchFamily="34" charset="0"/>
              </a:rPr>
              <a:t>: </a:t>
            </a:r>
          </a:p>
          <a:p>
            <a:pPr marL="0" indent="0" algn="just">
              <a:buNone/>
            </a:pPr>
            <a:r>
              <a:rPr lang="en-US" sz="1800" b="1" dirty="0" smtClean="0">
                <a:latin typeface="Arial Mon" pitchFamily="34" charset="0"/>
                <a:cs typeface="Arial" pitchFamily="34" charset="0"/>
              </a:rPr>
              <a:t>C </a:t>
            </a:r>
            <a:r>
              <a:rPr lang="en-US" sz="1800" dirty="0">
                <a:latin typeface="Arial Mon" pitchFamily="34" charset="0"/>
                <a:cs typeface="Arial" pitchFamily="34" charset="0"/>
              </a:rPr>
              <a:t>–</a:t>
            </a:r>
            <a:r>
              <a:rPr lang="mn-MN" sz="1800" dirty="0">
                <a:latin typeface="Arial Mon" pitchFamily="34" charset="0"/>
                <a:cs typeface="Arial" pitchFamily="34" charset="0"/>
              </a:rPr>
              <a:t> </a:t>
            </a:r>
            <a:r>
              <a:rPr lang="en-US" sz="1800" b="1" dirty="0">
                <a:latin typeface="Arial Mon" pitchFamily="34" charset="0"/>
                <a:cs typeface="Arial" pitchFamily="34" charset="0"/>
              </a:rPr>
              <a:t>color</a:t>
            </a:r>
            <a:r>
              <a:rPr lang="en-US" sz="1800" dirty="0">
                <a:latin typeface="Arial Mon" pitchFamily="34" charset="0"/>
                <a:cs typeface="Arial" pitchFamily="34" charset="0"/>
              </a:rPr>
              <a:t> – </a:t>
            </a:r>
            <a:r>
              <a:rPr lang="mn-MN" sz="1800" dirty="0">
                <a:latin typeface="Arial Mon" pitchFamily="34" charset="0"/>
                <a:cs typeface="Arial" pitchFamily="34" charset="0"/>
              </a:rPr>
              <a:t>цонхигор, хөхөлбий мэт, </a:t>
            </a:r>
            <a:r>
              <a:rPr lang="mn-MN" sz="1800" dirty="0" smtClean="0">
                <a:latin typeface="Arial Mon" pitchFamily="34" charset="0"/>
                <a:cs typeface="Arial" pitchFamily="34" charset="0"/>
              </a:rPr>
              <a:t>мөчдүүд даарсан</a:t>
            </a:r>
            <a:r>
              <a:rPr lang="mn-MN" sz="1800" dirty="0">
                <a:latin typeface="Arial Mon" pitchFamily="34" charset="0"/>
                <a:cs typeface="Arial" pitchFamily="34" charset="0"/>
              </a:rPr>
              <a:t>, эрээнтсэн</a:t>
            </a:r>
          </a:p>
          <a:p>
            <a:pPr marL="0" indent="0" algn="just">
              <a:buNone/>
            </a:pPr>
            <a:r>
              <a:rPr lang="mn-MN" sz="1800" dirty="0">
                <a:latin typeface="Arial Mon" pitchFamily="34" charset="0"/>
                <a:cs typeface="Arial" pitchFamily="34" charset="0"/>
              </a:rPr>
              <a:t> </a:t>
            </a:r>
            <a:r>
              <a:rPr lang="en-US" sz="1800" b="1" dirty="0" smtClean="0">
                <a:latin typeface="Arial Mon" pitchFamily="34" charset="0"/>
                <a:cs typeface="Arial" pitchFamily="34" charset="0"/>
              </a:rPr>
              <a:t>P</a:t>
            </a:r>
            <a:r>
              <a:rPr lang="mn-MN" sz="1800" dirty="0">
                <a:latin typeface="Arial Mon" pitchFamily="34" charset="0"/>
                <a:cs typeface="Arial" pitchFamily="34" charset="0"/>
              </a:rPr>
              <a:t>- </a:t>
            </a:r>
            <a:r>
              <a:rPr lang="en-US" sz="1800" b="1" dirty="0">
                <a:latin typeface="Arial Mon" pitchFamily="34" charset="0"/>
                <a:cs typeface="Arial" pitchFamily="34" charset="0"/>
              </a:rPr>
              <a:t>pulse</a:t>
            </a:r>
            <a:r>
              <a:rPr lang="en-US" sz="1800" dirty="0">
                <a:latin typeface="Arial Mon" pitchFamily="34" charset="0"/>
                <a:cs typeface="Arial" pitchFamily="34" charset="0"/>
              </a:rPr>
              <a:t> -  </a:t>
            </a:r>
            <a:r>
              <a:rPr lang="mn-MN" sz="1800" dirty="0">
                <a:latin typeface="Arial Mon" pitchFamily="34" charset="0"/>
                <a:cs typeface="Arial" pitchFamily="34" charset="0"/>
              </a:rPr>
              <a:t>пульс сул, дүүрэлтгүй , </a:t>
            </a:r>
            <a:r>
              <a:rPr lang="mn-MN" sz="1800" dirty="0" smtClean="0">
                <a:latin typeface="Arial Mon" pitchFamily="34" charset="0"/>
                <a:cs typeface="Arial" pitchFamily="34" charset="0"/>
              </a:rPr>
              <a:t>пульсгүй эсвэл түргэссэн байх </a:t>
            </a:r>
            <a:r>
              <a:rPr lang="en-US" sz="1800" dirty="0" smtClean="0">
                <a:latin typeface="Arial Mon" pitchFamily="34" charset="0"/>
                <a:cs typeface="Arial" pitchFamily="34" charset="0"/>
              </a:rPr>
              <a:t>(</a:t>
            </a:r>
            <a:r>
              <a:rPr lang="mn-MN" sz="1800" dirty="0" smtClean="0">
                <a:latin typeface="Arial Mon" pitchFamily="34" charset="0"/>
                <a:cs typeface="Arial" pitchFamily="34" charset="0"/>
              </a:rPr>
              <a:t> </a:t>
            </a:r>
            <a:r>
              <a:rPr lang="mn-MN" sz="1800" dirty="0">
                <a:latin typeface="Arial Mon" pitchFamily="34" charset="0"/>
                <a:cs typeface="Arial" pitchFamily="34" charset="0"/>
              </a:rPr>
              <a:t>энэ үед АД </a:t>
            </a:r>
            <a:r>
              <a:rPr lang="mn-MN" sz="1800" dirty="0" smtClean="0">
                <a:latin typeface="Arial Mon" pitchFamily="34" charset="0"/>
                <a:cs typeface="Arial" pitchFamily="34" charset="0"/>
              </a:rPr>
              <a:t>60-70 муб </a:t>
            </a:r>
            <a:r>
              <a:rPr lang="mn-MN" sz="1800" dirty="0">
                <a:latin typeface="Arial Mon" pitchFamily="34" charset="0"/>
                <a:cs typeface="Arial" pitchFamily="34" charset="0"/>
              </a:rPr>
              <a:t>–с доош</a:t>
            </a:r>
            <a:r>
              <a:rPr lang="en-US" sz="1800" dirty="0">
                <a:latin typeface="Arial Mon" pitchFamily="34" charset="0"/>
                <a:cs typeface="Arial" pitchFamily="34" charset="0"/>
              </a:rPr>
              <a:t>)</a:t>
            </a:r>
            <a:r>
              <a:rPr lang="mn-MN" sz="1800" dirty="0">
                <a:latin typeface="Arial Mon" pitchFamily="34" charset="0"/>
                <a:cs typeface="Arial" pitchFamily="34" charset="0"/>
              </a:rPr>
              <a:t> </a:t>
            </a:r>
            <a:endParaRPr lang="mn-MN" sz="1800" dirty="0" smtClean="0">
              <a:latin typeface="Arial Mon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n-US" sz="1800" b="1" dirty="0" smtClean="0">
                <a:latin typeface="Arial Mon" pitchFamily="34" charset="0"/>
                <a:cs typeface="Arial" pitchFamily="34" charset="0"/>
              </a:rPr>
              <a:t>R</a:t>
            </a:r>
            <a:r>
              <a:rPr lang="mn-MN" sz="1800" dirty="0">
                <a:latin typeface="Arial Mon" pitchFamily="34" charset="0"/>
                <a:cs typeface="Arial" pitchFamily="34" charset="0"/>
              </a:rPr>
              <a:t>- </a:t>
            </a:r>
            <a:r>
              <a:rPr lang="en-US" sz="1800" b="1" dirty="0">
                <a:latin typeface="Arial Mon" pitchFamily="34" charset="0"/>
                <a:cs typeface="Arial" pitchFamily="34" charset="0"/>
              </a:rPr>
              <a:t>refilling time </a:t>
            </a:r>
            <a:r>
              <a:rPr lang="en-US" sz="1800" dirty="0">
                <a:latin typeface="Arial Mon" pitchFamily="34" charset="0"/>
                <a:cs typeface="Arial" pitchFamily="34" charset="0"/>
              </a:rPr>
              <a:t>- </a:t>
            </a:r>
            <a:r>
              <a:rPr lang="mn-MN" sz="1800" dirty="0">
                <a:latin typeface="Arial Mon" pitchFamily="34" charset="0"/>
                <a:cs typeface="Arial" pitchFamily="34" charset="0"/>
              </a:rPr>
              <a:t>  бичил судасны дүүрэлт 3 сек –с </a:t>
            </a:r>
            <a:r>
              <a:rPr lang="mn-MN" sz="1800" dirty="0" smtClean="0">
                <a:latin typeface="Arial Mon" pitchFamily="34" charset="0"/>
                <a:cs typeface="Arial" pitchFamily="34" charset="0"/>
              </a:rPr>
              <a:t>их </a:t>
            </a:r>
          </a:p>
          <a:p>
            <a:pPr marL="0" indent="0" algn="just">
              <a:buNone/>
            </a:pPr>
            <a:r>
              <a:rPr lang="mn-MN" sz="1800" dirty="0" smtClean="0">
                <a:latin typeface="Arial Mon" pitchFamily="34" charset="0"/>
                <a:cs typeface="Arial" pitchFamily="34" charset="0"/>
              </a:rPr>
              <a:t>Дээрхи </a:t>
            </a:r>
            <a:r>
              <a:rPr lang="mn-MN" sz="1800" dirty="0" smtClean="0">
                <a:solidFill>
                  <a:srgbClr val="FF0000"/>
                </a:solidFill>
                <a:latin typeface="Arial Mon" pitchFamily="34" charset="0"/>
                <a:cs typeface="Arial" pitchFamily="34" charset="0"/>
              </a:rPr>
              <a:t>3 шинж гурвуул </a:t>
            </a:r>
            <a:r>
              <a:rPr lang="mn-MN" sz="1800" dirty="0" smtClean="0">
                <a:latin typeface="Arial Mon" pitchFamily="34" charset="0"/>
                <a:cs typeface="Arial" pitchFamily="34" charset="0"/>
              </a:rPr>
              <a:t>илэрвэл шок гэж үзнэ. 3 шинж бүгд илрээгүй байхад шингэнийг түргэн дуслаар хийхгүй, хоногийн ердийн хэрэгцээгээр нас, биеийн жинд тохируулан хийнэ. </a:t>
            </a:r>
          </a:p>
          <a:p>
            <a:pPr marL="0" indent="0" algn="just">
              <a:buNone/>
            </a:pPr>
            <a:r>
              <a:rPr lang="mn-MN" sz="1800" dirty="0" smtClean="0">
                <a:latin typeface="Arial Mon" pitchFamily="34" charset="0"/>
                <a:cs typeface="Arial" pitchFamily="34" charset="0"/>
              </a:rPr>
              <a:t> Гиповолемийн шок гэж үзсэн үед л изотоник, кристалл шингэнийг </a:t>
            </a:r>
            <a:r>
              <a:rPr lang="mn-MN" sz="1800" dirty="0" smtClean="0">
                <a:solidFill>
                  <a:srgbClr val="FF0000"/>
                </a:solidFill>
                <a:latin typeface="Arial Mon" pitchFamily="34" charset="0"/>
                <a:cs typeface="Arial" pitchFamily="34" charset="0"/>
              </a:rPr>
              <a:t>20мл/кг</a:t>
            </a:r>
            <a:r>
              <a:rPr lang="mn-MN" sz="1800" dirty="0" smtClean="0">
                <a:latin typeface="Arial Mon" pitchFamily="34" charset="0"/>
                <a:cs typeface="Arial" pitchFamily="34" charset="0"/>
              </a:rPr>
              <a:t> тооцож судсаар хурдан дуслаар хийнэ.</a:t>
            </a:r>
          </a:p>
          <a:p>
            <a:pPr marL="0" indent="0" algn="just">
              <a:buNone/>
            </a:pPr>
            <a:r>
              <a:rPr lang="mn-MN" sz="1800" dirty="0" smtClean="0">
                <a:latin typeface="Arial Mon" pitchFamily="34" charset="0"/>
                <a:cs typeface="Arial" pitchFamily="34" charset="0"/>
              </a:rPr>
              <a:t>Бусад шокын үед </a:t>
            </a:r>
            <a:r>
              <a:rPr lang="mn-MN" sz="1800" dirty="0" smtClean="0">
                <a:solidFill>
                  <a:srgbClr val="FF0000"/>
                </a:solidFill>
                <a:latin typeface="Arial Mon" pitchFamily="34" charset="0"/>
                <a:cs typeface="Arial" pitchFamily="34" charset="0"/>
              </a:rPr>
              <a:t>10-20мл/кг</a:t>
            </a:r>
            <a:r>
              <a:rPr lang="mn-MN" sz="1800" dirty="0" smtClean="0">
                <a:latin typeface="Arial Mon" pitchFamily="34" charset="0"/>
                <a:cs typeface="Arial" pitchFamily="34" charset="0"/>
              </a:rPr>
              <a:t>-аар </a:t>
            </a:r>
            <a:r>
              <a:rPr lang="mn-MN" sz="1800" dirty="0">
                <a:latin typeface="Arial Mon" pitchFamily="34" charset="0"/>
                <a:cs typeface="Arial" pitchFamily="34" charset="0"/>
              </a:rPr>
              <a:t>изотоник, кристалл </a:t>
            </a:r>
            <a:r>
              <a:rPr lang="mn-MN" sz="1800" dirty="0" smtClean="0">
                <a:latin typeface="Arial Mon" pitchFamily="34" charset="0"/>
                <a:cs typeface="Arial" pitchFamily="34" charset="0"/>
              </a:rPr>
              <a:t> шингэнийг </a:t>
            </a:r>
            <a:r>
              <a:rPr lang="mn-MN" sz="1800" dirty="0" smtClean="0">
                <a:solidFill>
                  <a:srgbClr val="FF0000"/>
                </a:solidFill>
                <a:latin typeface="Arial Mon" pitchFamily="34" charset="0"/>
                <a:cs typeface="Arial" pitchFamily="34" charset="0"/>
              </a:rPr>
              <a:t>30-60 мин</a:t>
            </a:r>
            <a:r>
              <a:rPr lang="mn-MN" sz="1800" dirty="0" smtClean="0">
                <a:latin typeface="Arial Mon" pitchFamily="34" charset="0"/>
                <a:cs typeface="Arial" pitchFamily="34" charset="0"/>
              </a:rPr>
              <a:t>-д хийнэ. Нэг цагийн дотор давтан үнэлгээг заавал хийнэ. </a:t>
            </a:r>
          </a:p>
          <a:p>
            <a:pPr marL="0" indent="0" algn="just">
              <a:buNone/>
            </a:pPr>
            <a:r>
              <a:rPr lang="mn-MN" sz="1800" dirty="0" smtClean="0">
                <a:latin typeface="Arial Mon" pitchFamily="34" charset="0"/>
                <a:cs typeface="Arial" pitchFamily="34" charset="0"/>
              </a:rPr>
              <a:t>Хүнд хэлбэрийн цус багадалттай /ДЭМБ-ийн тодорхойлсноор гематокрит </a:t>
            </a:r>
            <a:r>
              <a:rPr lang="mn-MN" sz="1800" dirty="0" smtClean="0">
                <a:solidFill>
                  <a:srgbClr val="FF0000"/>
                </a:solidFill>
                <a:latin typeface="Arial Mon" pitchFamily="34" charset="0"/>
                <a:cs typeface="Arial" pitchFamily="34" charset="0"/>
              </a:rPr>
              <a:t>15-аас бага</a:t>
            </a:r>
            <a:r>
              <a:rPr lang="mn-MN" sz="1800" dirty="0" smtClean="0">
                <a:latin typeface="Arial Mon" pitchFamily="34" charset="0"/>
                <a:cs typeface="Arial" pitchFamily="34" charset="0"/>
              </a:rPr>
              <a:t>, </a:t>
            </a:r>
            <a:r>
              <a:rPr lang="mn-MN" sz="1800" dirty="0" smtClean="0">
                <a:solidFill>
                  <a:srgbClr val="FF0000"/>
                </a:solidFill>
                <a:latin typeface="Arial Mon" pitchFamily="34" charset="0"/>
                <a:cs typeface="Arial" pitchFamily="34" charset="0"/>
              </a:rPr>
              <a:t>гемоглобин 5г/дл-ээс бага</a:t>
            </a:r>
            <a:r>
              <a:rPr lang="mn-MN" sz="1800" dirty="0" smtClean="0">
                <a:latin typeface="Arial Mon" pitchFamily="34" charset="0"/>
                <a:cs typeface="Arial" pitchFamily="34" charset="0"/>
              </a:rPr>
              <a:t>/ шоктой хүүхдэд аль болох эрт цус сэлбэх ба шингэнийг ердийн хоногийн хэрэгцээгээр явуулна. </a:t>
            </a:r>
            <a:endParaRPr lang="en-US" sz="1800" dirty="0">
              <a:latin typeface="Arial Mon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9952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pic>
        <p:nvPicPr>
          <p:cNvPr id="4" name="Picture 8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990600" y="685800"/>
            <a:ext cx="2079164" cy="2667000"/>
          </a:xfrm>
          <a:noFill/>
        </p:spPr>
      </p:pic>
      <p:sp>
        <p:nvSpPr>
          <p:cNvPr id="5" name="Rectangle 4"/>
          <p:cNvSpPr/>
          <p:nvPr/>
        </p:nvSpPr>
        <p:spPr>
          <a:xfrm>
            <a:off x="3048000" y="1143000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indent="-533400">
              <a:buFontTx/>
              <a:buAutoNum type="alphaUcPeriod"/>
            </a:pPr>
            <a:r>
              <a:rPr lang="mn-MN" dirty="0" smtClean="0">
                <a:latin typeface="Arial Mon" pitchFamily="34" charset="0"/>
              </a:rPr>
              <a:t>Эрхий хурууны хумсны толиог 3 секунд дарах</a:t>
            </a:r>
            <a:endParaRPr lang="en-US" dirty="0" smtClean="0">
              <a:latin typeface="Arial Mon" pitchFamily="34" charset="0"/>
            </a:endParaRPr>
          </a:p>
          <a:p>
            <a:pPr marL="533400" indent="-533400">
              <a:buFontTx/>
              <a:buAutoNum type="alphaUcPeriod"/>
            </a:pPr>
            <a:r>
              <a:rPr lang="mn-MN" dirty="0" smtClean="0">
                <a:latin typeface="Arial Mon" pitchFamily="34" charset="0"/>
              </a:rPr>
              <a:t>Дарахаа зогссоны дараа эргэж ягаарах хугацааг шалга</a:t>
            </a:r>
            <a:endParaRPr lang="en-US" dirty="0" smtClean="0">
              <a:latin typeface="Arial Mon" pitchFamily="34" charset="0"/>
            </a:endParaRPr>
          </a:p>
        </p:txBody>
      </p:sp>
      <p:pic>
        <p:nvPicPr>
          <p:cNvPr id="6" name="Picture 3" descr="Fig 13  feeling brachial puls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3505199"/>
            <a:ext cx="6705600" cy="2590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73773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362"/>
          </a:xfrm>
        </p:spPr>
        <p:txBody>
          <a:bodyPr>
            <a:noAutofit/>
          </a:bodyPr>
          <a:lstStyle/>
          <a:p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533400"/>
            <a:ext cx="8153400" cy="57912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mn-MN" dirty="0" smtClean="0"/>
          </a:p>
          <a:p>
            <a:pPr marL="0" indent="0">
              <a:buNone/>
            </a:pPr>
            <a:endParaRPr lang="mn-MN" dirty="0"/>
          </a:p>
          <a:p>
            <a:pPr marL="0" indent="0">
              <a:buNone/>
            </a:pPr>
            <a:endParaRPr lang="mn-MN" dirty="0" smtClean="0"/>
          </a:p>
          <a:p>
            <a:pPr marL="0" indent="0">
              <a:buNone/>
            </a:pPr>
            <a:endParaRPr lang="mn-MN" dirty="0"/>
          </a:p>
          <a:p>
            <a:pPr marL="0" indent="0">
              <a:buNone/>
            </a:pPr>
            <a:endParaRPr lang="mn-MN" dirty="0" smtClean="0"/>
          </a:p>
          <a:p>
            <a:pPr marL="0" indent="0">
              <a:buNone/>
            </a:pPr>
            <a:endParaRPr lang="mn-MN" dirty="0"/>
          </a:p>
          <a:p>
            <a:pPr marL="0" indent="0">
              <a:buNone/>
            </a:pPr>
            <a:endParaRPr lang="mn-MN" dirty="0" smtClean="0"/>
          </a:p>
          <a:p>
            <a:pPr marL="0" indent="0">
              <a:buNone/>
            </a:pPr>
            <a:endParaRPr lang="mn-MN" dirty="0" smtClean="0"/>
          </a:p>
          <a:p>
            <a:pPr marL="0" indent="0">
              <a:buNone/>
            </a:pPr>
            <a:r>
              <a:rPr lang="mn-MN" dirty="0" smtClean="0">
                <a:latin typeface="Arial Mon" pitchFamily="34" charset="0"/>
              </a:rPr>
              <a:t>Хүнд хурц тураалтай </a:t>
            </a:r>
            <a:r>
              <a:rPr lang="en-US" dirty="0" smtClean="0">
                <a:latin typeface="Arial Mon" pitchFamily="34" charset="0"/>
              </a:rPr>
              <a:t>( </a:t>
            </a:r>
            <a:r>
              <a:rPr lang="mn-MN" dirty="0" smtClean="0">
                <a:latin typeface="Arial Mon" pitchFamily="34" charset="0"/>
              </a:rPr>
              <a:t>богино хугацаанд их шингэн алдсан </a:t>
            </a:r>
            <a:r>
              <a:rPr lang="en-US" dirty="0" smtClean="0">
                <a:latin typeface="Arial Mon" pitchFamily="34" charset="0"/>
              </a:rPr>
              <a:t>)</a:t>
            </a:r>
            <a:r>
              <a:rPr lang="mn-MN" dirty="0" smtClean="0">
                <a:latin typeface="Arial Mon" pitchFamily="34" charset="0"/>
              </a:rPr>
              <a:t> шоктой хүүхдэд: </a:t>
            </a:r>
            <a:r>
              <a:rPr lang="mn-MN" dirty="0" smtClean="0">
                <a:solidFill>
                  <a:srgbClr val="FF0000"/>
                </a:solidFill>
                <a:latin typeface="Arial Mon" pitchFamily="34" charset="0"/>
              </a:rPr>
              <a:t>10-15мл/кг</a:t>
            </a:r>
            <a:r>
              <a:rPr lang="mn-MN" dirty="0" smtClean="0">
                <a:latin typeface="Arial Mon" pitchFamily="34" charset="0"/>
              </a:rPr>
              <a:t>-аар эхний нэг цагт судсаар хийгээд сайжрал байвал уулгах эсвэл хамар ходоодны гуурсаар хоногийн хэрэгцээгээр шингэнийг хийнэ. 1 цагийн дараа хүүхэд сайжраагүй байвал </a:t>
            </a:r>
            <a:r>
              <a:rPr lang="mn-MN" dirty="0" smtClean="0">
                <a:solidFill>
                  <a:srgbClr val="FF0000"/>
                </a:solidFill>
                <a:latin typeface="Arial Mon" pitchFamily="34" charset="0"/>
              </a:rPr>
              <a:t>10мл/кг</a:t>
            </a:r>
            <a:r>
              <a:rPr lang="mn-MN" dirty="0" smtClean="0">
                <a:latin typeface="Arial Mon" pitchFamily="34" charset="0"/>
              </a:rPr>
              <a:t>-аар 3 цагийн туршид </a:t>
            </a:r>
            <a:r>
              <a:rPr lang="mn-MN" dirty="0" smtClean="0">
                <a:solidFill>
                  <a:srgbClr val="FF0000"/>
                </a:solidFill>
                <a:latin typeface="Arial Mon" pitchFamily="34" charset="0"/>
              </a:rPr>
              <a:t>цус</a:t>
            </a:r>
            <a:r>
              <a:rPr lang="mn-MN" dirty="0" smtClean="0">
                <a:latin typeface="Arial Mon" pitchFamily="34" charset="0"/>
              </a:rPr>
              <a:t> хийнэ.  </a:t>
            </a:r>
            <a:endParaRPr lang="en-US" dirty="0">
              <a:latin typeface="Arial Mon" pitchFamily="34" charset="0"/>
            </a:endParaRPr>
          </a:p>
        </p:txBody>
      </p:sp>
      <p:pic>
        <p:nvPicPr>
          <p:cNvPr id="5" name="Picture 3" descr="Fig 15 marasmu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609600"/>
            <a:ext cx="3605212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3445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382000" cy="664029"/>
          </a:xfrm>
        </p:spPr>
        <p:txBody>
          <a:bodyPr>
            <a:noAutofit/>
          </a:bodyPr>
          <a:lstStyle/>
          <a:p>
            <a:r>
              <a:rPr lang="mn-MN" sz="2000" b="1" dirty="0">
                <a:latin typeface="Arial Mon" pitchFamily="34" charset="0"/>
                <a:cs typeface="Arial" pitchFamily="34" charset="0"/>
              </a:rPr>
              <a:t/>
            </a:r>
            <a:br>
              <a:rPr lang="mn-MN" sz="2000" b="1" dirty="0">
                <a:latin typeface="Arial Mon" pitchFamily="34" charset="0"/>
                <a:cs typeface="Arial" pitchFamily="34" charset="0"/>
              </a:rPr>
            </a:br>
            <a:r>
              <a:rPr lang="en-US" sz="2400" dirty="0" err="1">
                <a:latin typeface="Arial Mon" pitchFamily="34" charset="0"/>
                <a:cs typeface="Arial" pitchFamily="34" charset="0"/>
              </a:rPr>
              <a:t>Ko</a:t>
            </a:r>
            <a:r>
              <a:rPr lang="mn-MN" sz="2400" dirty="0">
                <a:latin typeface="Arial Mon" pitchFamily="34" charset="0"/>
                <a:cs typeface="Arial" pitchFamily="34" charset="0"/>
              </a:rPr>
              <a:t>мыг  </a:t>
            </a:r>
            <a:r>
              <a:rPr lang="mn-MN" sz="2400" dirty="0" smtClean="0">
                <a:latin typeface="Arial Mon" pitchFamily="34" charset="0"/>
                <a:cs typeface="Arial" pitchFamily="34" charset="0"/>
              </a:rPr>
              <a:t>үнэлэх</a:t>
            </a:r>
            <a:r>
              <a:rPr lang="en-US" sz="2400" dirty="0" smtClean="0">
                <a:latin typeface="Arial Mon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latin typeface="Arial Mon" pitchFamily="34" charset="0"/>
                <a:cs typeface="Arial" pitchFamily="34" charset="0"/>
              </a:rPr>
              <a:t>AVPU </a:t>
            </a:r>
            <a:r>
              <a:rPr lang="mn-MN" sz="2400" b="1" dirty="0">
                <a:latin typeface="Arial Mon" pitchFamily="34" charset="0"/>
                <a:cs typeface="Arial" pitchFamily="34" charset="0"/>
              </a:rPr>
              <a:t>үнэлгээ</a:t>
            </a:r>
            <a:endParaRPr lang="en-US" sz="2400" dirty="0">
              <a:latin typeface="Arial Mon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914400"/>
            <a:ext cx="8534400" cy="5638800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mn-MN" dirty="0">
                <a:latin typeface="Arial Mon" pitchFamily="34" charset="0"/>
                <a:cs typeface="Arial" pitchFamily="34" charset="0"/>
              </a:rPr>
              <a:t>Энэ нь </a:t>
            </a:r>
            <a:r>
              <a:rPr lang="en-US" dirty="0">
                <a:latin typeface="Arial Mon" pitchFamily="34" charset="0"/>
                <a:cs typeface="Arial" pitchFamily="34" charset="0"/>
              </a:rPr>
              <a:t>Glasgow Coma Scale </a:t>
            </a:r>
            <a:r>
              <a:rPr lang="mn-MN" dirty="0">
                <a:latin typeface="Arial Mon" pitchFamily="34" charset="0"/>
                <a:cs typeface="Arial" pitchFamily="34" charset="0"/>
              </a:rPr>
              <a:t>– ийн энгийн болгосон хэлбэр. </a:t>
            </a:r>
            <a:endParaRPr lang="en-US" dirty="0" smtClean="0">
              <a:latin typeface="Arial Mon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n-US" dirty="0">
                <a:latin typeface="Arial Mon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 Mon" pitchFamily="34" charset="0"/>
                <a:cs typeface="Arial" pitchFamily="34" charset="0"/>
              </a:rPr>
              <a:t>         </a:t>
            </a:r>
            <a:r>
              <a:rPr lang="mn-MN" dirty="0" smtClean="0">
                <a:latin typeface="Arial Mon" pitchFamily="34" charset="0"/>
                <a:cs typeface="Arial" pitchFamily="34" charset="0"/>
              </a:rPr>
              <a:t>А </a:t>
            </a:r>
            <a:r>
              <a:rPr lang="mn-MN" dirty="0">
                <a:latin typeface="Arial Mon" pitchFamily="34" charset="0"/>
                <a:cs typeface="Arial" pitchFamily="34" charset="0"/>
              </a:rPr>
              <a:t>– А</a:t>
            </a:r>
            <a:r>
              <a:rPr lang="en-US" dirty="0" err="1">
                <a:latin typeface="Arial Mon" pitchFamily="34" charset="0"/>
                <a:cs typeface="Arial" pitchFamily="34" charset="0"/>
              </a:rPr>
              <a:t>lert</a:t>
            </a:r>
            <a:r>
              <a:rPr lang="en-US" dirty="0">
                <a:latin typeface="Arial Mon" pitchFamily="34" charset="0"/>
                <a:cs typeface="Arial" pitchFamily="34" charset="0"/>
              </a:rPr>
              <a:t> </a:t>
            </a:r>
          </a:p>
          <a:p>
            <a:pPr marL="0" indent="0" algn="just">
              <a:buNone/>
            </a:pPr>
            <a:r>
              <a:rPr lang="mn-MN" dirty="0" smtClean="0">
                <a:latin typeface="Arial Mon" pitchFamily="34" charset="0"/>
                <a:cs typeface="Arial" pitchFamily="34" charset="0"/>
              </a:rPr>
              <a:t>          </a:t>
            </a:r>
            <a:r>
              <a:rPr lang="en-US" dirty="0" smtClean="0">
                <a:latin typeface="Arial Mon" pitchFamily="34" charset="0"/>
                <a:cs typeface="Arial" pitchFamily="34" charset="0"/>
              </a:rPr>
              <a:t>V </a:t>
            </a:r>
            <a:r>
              <a:rPr lang="en-US" dirty="0">
                <a:latin typeface="Arial Mon" pitchFamily="34" charset="0"/>
                <a:cs typeface="Arial" pitchFamily="34" charset="0"/>
              </a:rPr>
              <a:t>– Voice</a:t>
            </a:r>
          </a:p>
          <a:p>
            <a:pPr marL="0" indent="0" algn="just">
              <a:buNone/>
            </a:pPr>
            <a:r>
              <a:rPr lang="mn-MN" dirty="0" smtClean="0">
                <a:latin typeface="Arial Mon" pitchFamily="34" charset="0"/>
                <a:cs typeface="Arial" pitchFamily="34" charset="0"/>
              </a:rPr>
              <a:t>          </a:t>
            </a:r>
            <a:r>
              <a:rPr lang="en-US" dirty="0" smtClean="0">
                <a:latin typeface="Arial Mon" pitchFamily="34" charset="0"/>
                <a:cs typeface="Arial" pitchFamily="34" charset="0"/>
              </a:rPr>
              <a:t>P </a:t>
            </a:r>
            <a:r>
              <a:rPr lang="en-US" dirty="0">
                <a:latin typeface="Arial Mon" pitchFamily="34" charset="0"/>
                <a:cs typeface="Arial" pitchFamily="34" charset="0"/>
              </a:rPr>
              <a:t>– Pain </a:t>
            </a:r>
          </a:p>
          <a:p>
            <a:pPr marL="0" indent="0" algn="just">
              <a:buNone/>
            </a:pPr>
            <a:r>
              <a:rPr lang="mn-MN" dirty="0" smtClean="0">
                <a:latin typeface="Arial Mon" pitchFamily="34" charset="0"/>
                <a:cs typeface="Arial" pitchFamily="34" charset="0"/>
              </a:rPr>
              <a:t>          </a:t>
            </a:r>
            <a:r>
              <a:rPr lang="en-US" dirty="0" smtClean="0">
                <a:latin typeface="Arial Mon" pitchFamily="34" charset="0"/>
                <a:cs typeface="Arial" pitchFamily="34" charset="0"/>
              </a:rPr>
              <a:t>U- </a:t>
            </a:r>
            <a:r>
              <a:rPr lang="en-US" dirty="0">
                <a:latin typeface="Arial Mon" pitchFamily="34" charset="0"/>
                <a:cs typeface="Arial" pitchFamily="34" charset="0"/>
              </a:rPr>
              <a:t>Unresponsive  </a:t>
            </a:r>
            <a:endParaRPr lang="mn-MN" dirty="0">
              <a:latin typeface="Arial Mon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n-US" dirty="0" smtClean="0">
                <a:latin typeface="Arial Mon" pitchFamily="34" charset="0"/>
                <a:cs typeface="Arial" pitchFamily="34" charset="0"/>
              </a:rPr>
              <a:t>P </a:t>
            </a:r>
            <a:r>
              <a:rPr lang="en-US" dirty="0">
                <a:latin typeface="Arial Mon" pitchFamily="34" charset="0"/>
                <a:cs typeface="Arial" pitchFamily="34" charset="0"/>
              </a:rPr>
              <a:t>– </a:t>
            </a:r>
            <a:r>
              <a:rPr lang="en-US" dirty="0" smtClean="0">
                <a:latin typeface="Arial Mon" pitchFamily="34" charset="0"/>
                <a:cs typeface="Arial" pitchFamily="34" charset="0"/>
              </a:rPr>
              <a:t>Pain</a:t>
            </a:r>
            <a:r>
              <a:rPr lang="mn-MN" dirty="0" smtClean="0">
                <a:latin typeface="Arial Mon" pitchFamily="34" charset="0"/>
                <a:cs typeface="Arial" pitchFamily="34" charset="0"/>
              </a:rPr>
              <a:t>: </a:t>
            </a:r>
            <a:r>
              <a:rPr lang="mn-MN" dirty="0">
                <a:latin typeface="Arial Mon" pitchFamily="34" charset="0"/>
                <a:cs typeface="Arial" pitchFamily="34" charset="0"/>
              </a:rPr>
              <a:t>Өвдөлт мэдрүүлэх цэгүүд: </a:t>
            </a:r>
          </a:p>
          <a:p>
            <a:pPr lvl="1" algn="just">
              <a:buFont typeface="Arial" pitchFamily="34" charset="0"/>
              <a:buChar char="•"/>
            </a:pPr>
            <a:r>
              <a:rPr lang="mn-MN" sz="2600" dirty="0" smtClean="0">
                <a:latin typeface="Arial Mon" pitchFamily="34" charset="0"/>
                <a:cs typeface="Arial" pitchFamily="34" charset="0"/>
              </a:rPr>
              <a:t>Хумсны </a:t>
            </a:r>
            <a:r>
              <a:rPr lang="mn-MN" sz="2600" dirty="0">
                <a:latin typeface="Arial Mon" pitchFamily="34" charset="0"/>
                <a:cs typeface="Arial" pitchFamily="34" charset="0"/>
              </a:rPr>
              <a:t>толионы угт</a:t>
            </a:r>
          </a:p>
          <a:p>
            <a:pPr lvl="1" algn="just">
              <a:buFont typeface="Arial" pitchFamily="34" charset="0"/>
              <a:buChar char="•"/>
            </a:pPr>
            <a:r>
              <a:rPr lang="mn-MN" sz="2600" dirty="0">
                <a:latin typeface="Arial Mon" pitchFamily="34" charset="0"/>
                <a:cs typeface="Arial" pitchFamily="34" charset="0"/>
              </a:rPr>
              <a:t> Өвчүүний зүрхний иллэгийн цэгт </a:t>
            </a:r>
          </a:p>
          <a:p>
            <a:pPr lvl="1" algn="just">
              <a:buFont typeface="Arial" pitchFamily="34" charset="0"/>
              <a:buChar char="•"/>
            </a:pPr>
            <a:r>
              <a:rPr lang="mn-MN" sz="2600" dirty="0">
                <a:latin typeface="Arial Mon" pitchFamily="34" charset="0"/>
                <a:cs typeface="Arial" pitchFamily="34" charset="0"/>
              </a:rPr>
              <a:t> Мөрний булчинд  </a:t>
            </a:r>
            <a:endParaRPr lang="en-US" sz="2600" dirty="0">
              <a:latin typeface="Arial Mon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mn-MN" b="1" dirty="0">
                <a:latin typeface="Arial Mon" pitchFamily="34" charset="0"/>
                <a:cs typeface="Arial" pitchFamily="34" charset="0"/>
              </a:rPr>
              <a:t>Ухаантай: </a:t>
            </a:r>
            <a:endParaRPr lang="en-US" b="1" dirty="0">
              <a:latin typeface="Arial Mon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mn-MN" dirty="0">
                <a:latin typeface="Arial Mon" pitchFamily="34" charset="0"/>
                <a:cs typeface="Arial" pitchFamily="34" charset="0"/>
              </a:rPr>
              <a:t>		А – А</a:t>
            </a:r>
            <a:r>
              <a:rPr lang="en-US" dirty="0" err="1">
                <a:latin typeface="Arial Mon" pitchFamily="34" charset="0"/>
                <a:cs typeface="Arial" pitchFamily="34" charset="0"/>
              </a:rPr>
              <a:t>lert</a:t>
            </a:r>
            <a:r>
              <a:rPr lang="en-US" dirty="0">
                <a:latin typeface="Arial Mon" pitchFamily="34" charset="0"/>
                <a:cs typeface="Arial" pitchFamily="34" charset="0"/>
              </a:rPr>
              <a:t> </a:t>
            </a:r>
          </a:p>
          <a:p>
            <a:pPr marL="0" indent="0" algn="just">
              <a:buNone/>
            </a:pPr>
            <a:r>
              <a:rPr lang="mn-MN" dirty="0">
                <a:latin typeface="Arial Mon" pitchFamily="34" charset="0"/>
                <a:cs typeface="Arial" pitchFamily="34" charset="0"/>
              </a:rPr>
              <a:t>		</a:t>
            </a:r>
            <a:r>
              <a:rPr lang="en-US" dirty="0">
                <a:latin typeface="Arial Mon" pitchFamily="34" charset="0"/>
                <a:cs typeface="Arial" pitchFamily="34" charset="0"/>
              </a:rPr>
              <a:t>V – </a:t>
            </a:r>
            <a:r>
              <a:rPr lang="en-US" dirty="0" smtClean="0">
                <a:latin typeface="Arial Mon" pitchFamily="34" charset="0"/>
                <a:cs typeface="Arial" pitchFamily="34" charset="0"/>
              </a:rPr>
              <a:t>Voice</a:t>
            </a:r>
            <a:endParaRPr lang="mn-MN" dirty="0" smtClean="0">
              <a:latin typeface="Arial Mon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mn-MN" b="1" dirty="0">
                <a:latin typeface="Arial Mon" pitchFamily="34" charset="0"/>
                <a:cs typeface="Arial" pitchFamily="34" charset="0"/>
              </a:rPr>
              <a:t>Ухаангүй: </a:t>
            </a:r>
            <a:endParaRPr lang="en-US" b="1" dirty="0">
              <a:latin typeface="Arial Mon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mn-MN" dirty="0">
                <a:latin typeface="Arial Mon" pitchFamily="34" charset="0"/>
                <a:cs typeface="Arial" pitchFamily="34" charset="0"/>
              </a:rPr>
              <a:t>		</a:t>
            </a:r>
            <a:r>
              <a:rPr lang="en-US" dirty="0">
                <a:latin typeface="Arial Mon" pitchFamily="34" charset="0"/>
                <a:cs typeface="Arial" pitchFamily="34" charset="0"/>
              </a:rPr>
              <a:t>P – Pain </a:t>
            </a:r>
          </a:p>
          <a:p>
            <a:pPr marL="0" indent="0" algn="just">
              <a:buNone/>
            </a:pPr>
            <a:r>
              <a:rPr lang="en-US" dirty="0">
                <a:latin typeface="Arial Mon" pitchFamily="34" charset="0"/>
                <a:cs typeface="Arial" pitchFamily="34" charset="0"/>
              </a:rPr>
              <a:t>	</a:t>
            </a:r>
            <a:r>
              <a:rPr lang="mn-MN" dirty="0">
                <a:latin typeface="Arial Mon" pitchFamily="34" charset="0"/>
                <a:cs typeface="Arial" pitchFamily="34" charset="0"/>
              </a:rPr>
              <a:t>	</a:t>
            </a:r>
            <a:r>
              <a:rPr lang="en-US" dirty="0">
                <a:latin typeface="Arial Mon" pitchFamily="34" charset="0"/>
                <a:cs typeface="Arial" pitchFamily="34" charset="0"/>
              </a:rPr>
              <a:t>U- Unresponsive  </a:t>
            </a:r>
          </a:p>
          <a:p>
            <a:pPr marL="0" indent="0" algn="just">
              <a:buNone/>
            </a:pPr>
            <a:endParaRPr lang="en-US" sz="3200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endParaRPr lang="en-US" sz="32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3429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05800" cy="1524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609600"/>
            <a:ext cx="8229600" cy="5715000"/>
          </a:xfrm>
        </p:spPr>
        <p:txBody>
          <a:bodyPr/>
          <a:lstStyle/>
          <a:p>
            <a:r>
              <a:rPr lang="mn-MN" dirty="0" smtClean="0">
                <a:latin typeface="Arial Mon" pitchFamily="34" charset="0"/>
              </a:rPr>
              <a:t>Эрэмбэлэх гэдэг нь үйлчлүүлэгчийн эрүүл мэндийн байдлыг хүнд зэргээр нь ангилж буй хэрэг бөгөөд </a:t>
            </a:r>
            <a:r>
              <a:rPr lang="en-US" dirty="0" smtClean="0">
                <a:latin typeface="Arial Mon" pitchFamily="34" charset="0"/>
              </a:rPr>
              <a:t>Triage </a:t>
            </a:r>
            <a:r>
              <a:rPr lang="mn-MN" dirty="0" smtClean="0">
                <a:latin typeface="Arial Mon" pitchFamily="34" charset="0"/>
              </a:rPr>
              <a:t>хэмээх франц үгнээс гаралтай. </a:t>
            </a:r>
            <a:r>
              <a:rPr lang="en-US" dirty="0" smtClean="0">
                <a:latin typeface="Arial Mon" pitchFamily="34" charset="0"/>
              </a:rPr>
              <a:t>XIX</a:t>
            </a:r>
            <a:r>
              <a:rPr lang="mn-MN" dirty="0" smtClean="0">
                <a:latin typeface="Arial Mon" pitchFamily="34" charset="0"/>
              </a:rPr>
              <a:t> зуунд Орост хийсэн Наполеоны дайны үед цэргийн мэс засалч </a:t>
            </a:r>
            <a:r>
              <a:rPr lang="mn-MN" dirty="0" smtClean="0">
                <a:latin typeface="Arial Mon" pitchFamily="34" charset="0"/>
              </a:rPr>
              <a:t>нар </a:t>
            </a:r>
            <a:r>
              <a:rPr lang="mn-MN" dirty="0" smtClean="0">
                <a:latin typeface="Arial Mon" pitchFamily="34" charset="0"/>
              </a:rPr>
              <a:t>хамгийн амь эрсдэх аюултай хүнээс нь эхэлж мэс засал хийж байснаар эмнэлгийн яаралтай тусламжид эрэмбэлэл хийх зарчим нэвтрэх үндэс болсон. Анх 2005 онд ДЭМБ эрэмбэлэн ангилалт яаралтай тусламжийн удирдамжийг боловсруулсан. </a:t>
            </a:r>
          </a:p>
          <a:p>
            <a:r>
              <a:rPr lang="mn-MN" dirty="0" smtClean="0">
                <a:latin typeface="Arial Mon" pitchFamily="34" charset="0"/>
              </a:rPr>
              <a:t>Эхний </a:t>
            </a:r>
            <a:r>
              <a:rPr lang="mn-MN" b="1" dirty="0" smtClean="0">
                <a:solidFill>
                  <a:srgbClr val="FF0000"/>
                </a:solidFill>
                <a:latin typeface="Arial Mon" pitchFamily="34" charset="0"/>
              </a:rPr>
              <a:t>15-20секундэд</a:t>
            </a:r>
            <a:r>
              <a:rPr lang="mn-MN" dirty="0" smtClean="0">
                <a:solidFill>
                  <a:srgbClr val="FF0000"/>
                </a:solidFill>
                <a:latin typeface="Arial Mon" pitchFamily="34" charset="0"/>
              </a:rPr>
              <a:t> </a:t>
            </a:r>
            <a:r>
              <a:rPr lang="mn-MN" dirty="0" smtClean="0">
                <a:latin typeface="Arial Mon" pitchFamily="34" charset="0"/>
              </a:rPr>
              <a:t>эрэмблэлт хийх чадвартай байх шаардлагатай.  </a:t>
            </a:r>
          </a:p>
          <a:p>
            <a:pPr marL="0" indent="0">
              <a:buNone/>
            </a:pPr>
            <a:endParaRPr lang="mn-MN" dirty="0"/>
          </a:p>
          <a:p>
            <a:pPr marL="0" indent="0">
              <a:buNone/>
            </a:pPr>
            <a:endParaRPr lang="mn-MN" dirty="0" smtClean="0"/>
          </a:p>
          <a:p>
            <a:pPr marL="0" indent="0">
              <a:buNone/>
            </a:pPr>
            <a:endParaRPr lang="mn-MN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4497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1" y="76200"/>
            <a:ext cx="77724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381000"/>
            <a:ext cx="8382000" cy="6248400"/>
          </a:xfrm>
        </p:spPr>
        <p:txBody>
          <a:bodyPr>
            <a:normAutofit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mn-MN" sz="1800" dirty="0">
                <a:latin typeface="Arial Mon" pitchFamily="34" charset="0"/>
                <a:cs typeface="Arial" pitchFamily="34" charset="0"/>
              </a:rPr>
              <a:t>Амьсгалын </a:t>
            </a:r>
            <a:r>
              <a:rPr lang="mn-MN" sz="1800" dirty="0" smtClean="0">
                <a:latin typeface="Arial Mon" pitchFamily="34" charset="0"/>
                <a:cs typeface="Arial" pitchFamily="34" charset="0"/>
              </a:rPr>
              <a:t>замын шулуун байдлыг хангах.</a:t>
            </a:r>
            <a:endParaRPr lang="mn-MN" sz="1800" dirty="0">
              <a:latin typeface="Arial Mon" pitchFamily="34" charset="0"/>
              <a:cs typeface="Arial" pitchFamily="34" charset="0"/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mn-MN" sz="1800" dirty="0">
                <a:latin typeface="Arial Mon" pitchFamily="34" charset="0"/>
                <a:cs typeface="Arial" pitchFamily="34" charset="0"/>
              </a:rPr>
              <a:t>Байрлалыг </a:t>
            </a:r>
            <a:r>
              <a:rPr lang="mn-MN" sz="1800" dirty="0" smtClean="0">
                <a:latin typeface="Arial Mon" pitchFamily="34" charset="0"/>
                <a:cs typeface="Arial" pitchFamily="34" charset="0"/>
              </a:rPr>
              <a:t>зохицуулах-хажуугийн сэргээх, тогтвортой байрлалд хэвтүүлэх,  </a:t>
            </a:r>
            <a:r>
              <a:rPr lang="mn-MN" sz="1800" dirty="0">
                <a:latin typeface="Arial Mon" pitchFamily="34" charset="0"/>
                <a:cs typeface="Arial" pitchFamily="34" charset="0"/>
              </a:rPr>
              <a:t>хэрэв гэмтэлтэй гэх бол эхлээд </a:t>
            </a:r>
            <a:r>
              <a:rPr lang="mn-MN" sz="1800" dirty="0" smtClean="0">
                <a:latin typeface="Arial Mon" pitchFamily="34" charset="0"/>
                <a:cs typeface="Arial" pitchFamily="34" charset="0"/>
              </a:rPr>
              <a:t>хүзүү,толгойн байрлалыг зохицуулах.</a:t>
            </a:r>
            <a:endParaRPr lang="mn-MN" sz="1800" dirty="0">
              <a:latin typeface="Arial Mon" pitchFamily="34" charset="0"/>
              <a:cs typeface="Arial" pitchFamily="34" charset="0"/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mn-MN" sz="1800" dirty="0">
                <a:latin typeface="Arial Mon" pitchFamily="34" charset="0"/>
                <a:cs typeface="Arial" pitchFamily="34" charset="0"/>
              </a:rPr>
              <a:t>Цусны чихрийг даруй шалгаж, судсаар </a:t>
            </a:r>
            <a:r>
              <a:rPr lang="mn-MN" sz="1800" dirty="0" smtClean="0">
                <a:latin typeface="Arial Mon" pitchFamily="34" charset="0"/>
                <a:cs typeface="Arial" pitchFamily="34" charset="0"/>
              </a:rPr>
              <a:t>глюкозын 10%-ийн уусмал хийх </a:t>
            </a:r>
            <a:r>
              <a:rPr lang="mn-MN" sz="1800" dirty="0">
                <a:latin typeface="Arial Mon" pitchFamily="34" charset="0"/>
                <a:cs typeface="Arial" pitchFamily="34" charset="0"/>
              </a:rPr>
              <a:t>эсэхээ </a:t>
            </a:r>
            <a:r>
              <a:rPr lang="mn-MN" sz="1800" dirty="0" smtClean="0">
                <a:latin typeface="Arial Mon" pitchFamily="34" charset="0"/>
                <a:cs typeface="Arial" pitchFamily="34" charset="0"/>
              </a:rPr>
              <a:t>шийдэх.</a:t>
            </a:r>
            <a:endParaRPr lang="mn-MN" sz="1800" dirty="0">
              <a:latin typeface="Arial Mon" pitchFamily="34" charset="0"/>
              <a:cs typeface="Arial" pitchFamily="34" charset="0"/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mn-MN" sz="1800" dirty="0">
                <a:latin typeface="Arial Mon" pitchFamily="34" charset="0"/>
                <a:cs typeface="Arial" pitchFamily="34" charset="0"/>
              </a:rPr>
              <a:t>Хүчилтөрөгч өгөх, </a:t>
            </a:r>
            <a:r>
              <a:rPr lang="en-US" sz="1800" dirty="0" smtClean="0">
                <a:latin typeface="Arial Mon" pitchFamily="34" charset="0"/>
                <a:cs typeface="Arial" pitchFamily="34" charset="0"/>
              </a:rPr>
              <a:t>Spo2 </a:t>
            </a:r>
            <a:r>
              <a:rPr lang="mn-MN" sz="1800" dirty="0" smtClean="0">
                <a:latin typeface="Arial Mon" pitchFamily="34" charset="0"/>
                <a:cs typeface="Arial" pitchFamily="34" charset="0"/>
              </a:rPr>
              <a:t>хэвийн </a:t>
            </a:r>
            <a:r>
              <a:rPr lang="mn-MN" sz="1800" dirty="0">
                <a:latin typeface="Arial Mon" pitchFamily="34" charset="0"/>
                <a:cs typeface="Arial" pitchFamily="34" charset="0"/>
              </a:rPr>
              <a:t>байсан ч </a:t>
            </a:r>
            <a:r>
              <a:rPr lang="mn-MN" sz="1800" dirty="0" smtClean="0">
                <a:latin typeface="Arial Mon" pitchFamily="34" charset="0"/>
                <a:cs typeface="Arial" pitchFamily="34" charset="0"/>
              </a:rPr>
              <a:t>өгөх</a:t>
            </a:r>
            <a:r>
              <a:rPr lang="en-US" sz="1800" dirty="0">
                <a:latin typeface="Arial Mon" pitchFamily="34" charset="0"/>
                <a:cs typeface="Arial" pitchFamily="34" charset="0"/>
              </a:rPr>
              <a:t>.</a:t>
            </a:r>
            <a:endParaRPr lang="mn-MN" sz="1800" dirty="0">
              <a:latin typeface="Arial Mon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mn-MN" sz="1800" dirty="0" smtClean="0">
                <a:latin typeface="Arial Mon" pitchFamily="34" charset="0"/>
                <a:cs typeface="Arial" pitchFamily="34" charset="0"/>
              </a:rPr>
              <a:t>Цусны чихрийг даруй </a:t>
            </a:r>
            <a:r>
              <a:rPr lang="mn-MN" sz="1800" dirty="0">
                <a:latin typeface="Arial Mon" pitchFamily="34" charset="0"/>
                <a:cs typeface="Arial" pitchFamily="34" charset="0"/>
              </a:rPr>
              <a:t>шалгах</a:t>
            </a:r>
          </a:p>
          <a:p>
            <a:pPr algn="just">
              <a:buFont typeface="Arial" pitchFamily="34" charset="0"/>
              <a:buChar char="•"/>
            </a:pPr>
            <a:r>
              <a:rPr lang="mn-MN" sz="1800" dirty="0">
                <a:latin typeface="Arial Mon" pitchFamily="34" charset="0"/>
                <a:cs typeface="Arial" pitchFamily="34" charset="0"/>
              </a:rPr>
              <a:t> Цусны чихэр багасах:  </a:t>
            </a:r>
          </a:p>
          <a:p>
            <a:pPr algn="just"/>
            <a:r>
              <a:rPr lang="mn-MN" sz="1800" dirty="0">
                <a:latin typeface="Arial Mon" pitchFamily="34" charset="0"/>
                <a:cs typeface="Arial" pitchFamily="34" charset="0"/>
              </a:rPr>
              <a:t>		тураалгүй бол </a:t>
            </a:r>
            <a:r>
              <a:rPr lang="en-US" sz="1800" dirty="0">
                <a:solidFill>
                  <a:srgbClr val="FF0000"/>
                </a:solidFill>
                <a:latin typeface="Arial Mon" pitchFamily="34" charset="0"/>
                <a:cs typeface="Arial" pitchFamily="34" charset="0"/>
              </a:rPr>
              <a:t>&gt; 2.5 </a:t>
            </a:r>
            <a:r>
              <a:rPr lang="en-US" sz="1800" dirty="0" err="1">
                <a:solidFill>
                  <a:srgbClr val="FF0000"/>
                </a:solidFill>
                <a:latin typeface="Arial Mon" pitchFamily="34" charset="0"/>
                <a:cs typeface="Arial" pitchFamily="34" charset="0"/>
              </a:rPr>
              <a:t>mmol</a:t>
            </a:r>
            <a:r>
              <a:rPr lang="en-US" sz="1800" dirty="0">
                <a:solidFill>
                  <a:srgbClr val="FF0000"/>
                </a:solidFill>
                <a:latin typeface="Arial Mon" pitchFamily="34" charset="0"/>
                <a:cs typeface="Arial" pitchFamily="34" charset="0"/>
              </a:rPr>
              <a:t>/ l</a:t>
            </a:r>
          </a:p>
          <a:p>
            <a:pPr algn="just"/>
            <a:r>
              <a:rPr lang="en-US" sz="1800" dirty="0">
                <a:latin typeface="Arial Mon" pitchFamily="34" charset="0"/>
                <a:cs typeface="Arial" pitchFamily="34" charset="0"/>
              </a:rPr>
              <a:t>		</a:t>
            </a:r>
            <a:r>
              <a:rPr lang="mn-MN" sz="1800" dirty="0">
                <a:latin typeface="Arial Mon" pitchFamily="34" charset="0"/>
                <a:cs typeface="Arial" pitchFamily="34" charset="0"/>
              </a:rPr>
              <a:t>тураалтай бол </a:t>
            </a:r>
            <a:r>
              <a:rPr lang="en-US" sz="1800" dirty="0">
                <a:solidFill>
                  <a:srgbClr val="FF0000"/>
                </a:solidFill>
                <a:latin typeface="Arial Mon" pitchFamily="34" charset="0"/>
                <a:cs typeface="Arial" pitchFamily="34" charset="0"/>
              </a:rPr>
              <a:t>&gt; </a:t>
            </a:r>
            <a:r>
              <a:rPr lang="mn-MN" sz="1800" dirty="0">
                <a:solidFill>
                  <a:srgbClr val="FF0000"/>
                </a:solidFill>
                <a:latin typeface="Arial Mon" pitchFamily="34" charset="0"/>
                <a:cs typeface="Arial" pitchFamily="34" charset="0"/>
              </a:rPr>
              <a:t>3</a:t>
            </a:r>
            <a:r>
              <a:rPr lang="en-US" sz="1800" dirty="0">
                <a:solidFill>
                  <a:srgbClr val="FF0000"/>
                </a:solidFill>
                <a:latin typeface="Arial Mon" pitchFamily="34" charset="0"/>
                <a:cs typeface="Arial" pitchFamily="34" charset="0"/>
              </a:rPr>
              <a:t>.</a:t>
            </a:r>
            <a:r>
              <a:rPr lang="mn-MN" sz="1800" dirty="0">
                <a:solidFill>
                  <a:srgbClr val="FF0000"/>
                </a:solidFill>
                <a:latin typeface="Arial Mon" pitchFamily="34" charset="0"/>
                <a:cs typeface="Arial" pitchFamily="34" charset="0"/>
              </a:rPr>
              <a:t>0</a:t>
            </a:r>
            <a:r>
              <a:rPr lang="en-US" sz="1800" dirty="0">
                <a:solidFill>
                  <a:srgbClr val="FF0000"/>
                </a:solidFill>
                <a:latin typeface="Arial Mon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FF0000"/>
                </a:solidFill>
                <a:latin typeface="Arial Mon" pitchFamily="34" charset="0"/>
                <a:cs typeface="Arial" pitchFamily="34" charset="0"/>
              </a:rPr>
              <a:t>mmol</a:t>
            </a:r>
            <a:r>
              <a:rPr lang="en-US" sz="1800" dirty="0">
                <a:solidFill>
                  <a:srgbClr val="FF0000"/>
                </a:solidFill>
                <a:latin typeface="Arial Mon" pitchFamily="34" charset="0"/>
                <a:cs typeface="Arial" pitchFamily="34" charset="0"/>
              </a:rPr>
              <a:t>/ l</a:t>
            </a:r>
            <a:endParaRPr lang="mn-MN" sz="1800" dirty="0">
              <a:solidFill>
                <a:srgbClr val="FF0000"/>
              </a:solidFill>
              <a:latin typeface="Arial Mon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mn-MN" sz="1800" dirty="0">
                <a:latin typeface="Arial Mon" pitchFamily="34" charset="0"/>
                <a:cs typeface="Arial" pitchFamily="34" charset="0"/>
              </a:rPr>
              <a:t> Бага бол глюкоз 10%- 5 мл </a:t>
            </a:r>
            <a:r>
              <a:rPr lang="en-US" sz="1800" dirty="0">
                <a:latin typeface="Arial Mon" pitchFamily="34" charset="0"/>
                <a:cs typeface="Arial" pitchFamily="34" charset="0"/>
              </a:rPr>
              <a:t>/</a:t>
            </a:r>
            <a:r>
              <a:rPr lang="mn-MN" sz="1800" dirty="0">
                <a:latin typeface="Arial Mon" pitchFamily="34" charset="0"/>
                <a:cs typeface="Arial" pitchFamily="34" charset="0"/>
              </a:rPr>
              <a:t>кг – </a:t>
            </a:r>
            <a:r>
              <a:rPr lang="mn-MN" sz="1800" dirty="0" smtClean="0">
                <a:latin typeface="Arial Mon" pitchFamily="34" charset="0"/>
                <a:cs typeface="Arial" pitchFamily="34" charset="0"/>
              </a:rPr>
              <a:t>аар судсаар </a:t>
            </a:r>
            <a:r>
              <a:rPr lang="mn-MN" sz="1800" dirty="0">
                <a:latin typeface="Arial Mon" pitchFamily="34" charset="0"/>
                <a:cs typeface="Arial" pitchFamily="34" charset="0"/>
              </a:rPr>
              <a:t>хурдан </a:t>
            </a:r>
            <a:r>
              <a:rPr lang="mn-MN" sz="1800" dirty="0" smtClean="0">
                <a:latin typeface="Arial Mon" pitchFamily="34" charset="0"/>
                <a:cs typeface="Arial" pitchFamily="34" charset="0"/>
              </a:rPr>
              <a:t>шахах </a:t>
            </a:r>
            <a:r>
              <a:rPr lang="mn-MN" sz="1800" dirty="0">
                <a:latin typeface="Arial Mon" pitchFamily="34" charset="0"/>
                <a:cs typeface="Arial" pitchFamily="34" charset="0"/>
              </a:rPr>
              <a:t>30 мин дараа дахин чихрийг шалгах. </a:t>
            </a:r>
            <a:r>
              <a:rPr lang="mn-MN" sz="1800" dirty="0" smtClean="0">
                <a:latin typeface="Arial Mon" pitchFamily="34" charset="0"/>
                <a:cs typeface="Arial" pitchFamily="34" charset="0"/>
              </a:rPr>
              <a:t>Бага  </a:t>
            </a:r>
            <a:r>
              <a:rPr lang="mn-MN" sz="1800" dirty="0">
                <a:latin typeface="Arial Mon" pitchFamily="34" charset="0"/>
                <a:cs typeface="Arial" pitchFamily="34" charset="0"/>
              </a:rPr>
              <a:t>хэвээр бол дахин </a:t>
            </a:r>
            <a:r>
              <a:rPr lang="mn-MN" sz="1800" dirty="0" smtClean="0">
                <a:latin typeface="Arial Mon" pitchFamily="34" charset="0"/>
                <a:cs typeface="Arial" pitchFamily="34" charset="0"/>
              </a:rPr>
              <a:t>хийх. </a:t>
            </a:r>
            <a:r>
              <a:rPr lang="mn-MN" sz="1800" dirty="0">
                <a:latin typeface="Arial Mon" pitchFamily="34" charset="0"/>
                <a:cs typeface="Arial" pitchFamily="34" charset="0"/>
              </a:rPr>
              <a:t>Аль болох эрт хооллох</a:t>
            </a:r>
            <a:endParaRPr lang="en-MY" sz="1800" dirty="0">
              <a:latin typeface="Arial Mon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 descr="p 9 side positi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6400" y="4865914"/>
            <a:ext cx="57150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99249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382000" cy="334962"/>
          </a:xfrm>
        </p:spPr>
        <p:txBody>
          <a:bodyPr>
            <a:normAutofit fontScale="90000"/>
          </a:bodyPr>
          <a:lstStyle/>
          <a:p>
            <a:r>
              <a:rPr lang="mn-MN" dirty="0" smtClean="0">
                <a:latin typeface="Arial Mon" pitchFamily="34" charset="0"/>
              </a:rPr>
              <a:t>Таталт</a:t>
            </a:r>
            <a:endParaRPr lang="en-US" dirty="0">
              <a:latin typeface="Arial Mon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762000"/>
            <a:ext cx="8305800" cy="5257800"/>
          </a:xfrm>
        </p:spPr>
        <p:txBody>
          <a:bodyPr>
            <a:normAutofit fontScale="92500" lnSpcReduction="20000"/>
          </a:bodyPr>
          <a:lstStyle/>
          <a:p>
            <a:pPr algn="just">
              <a:buFont typeface="Arial" pitchFamily="34" charset="0"/>
              <a:buChar char="•"/>
            </a:pPr>
            <a:r>
              <a:rPr lang="mn-MN" sz="2400" dirty="0">
                <a:latin typeface="Arial Mon" pitchFamily="34" charset="0"/>
                <a:cs typeface="Arial" pitchFamily="34" charset="0"/>
              </a:rPr>
              <a:t>Диазепамыг шулуун гэдсээр </a:t>
            </a:r>
            <a:r>
              <a:rPr lang="mn-MN" sz="2400" dirty="0" smtClean="0">
                <a:latin typeface="Arial Mon" pitchFamily="34" charset="0"/>
                <a:cs typeface="Arial" pitchFamily="34" charset="0"/>
              </a:rPr>
              <a:t>болон судсаар </a:t>
            </a:r>
            <a:r>
              <a:rPr lang="mn-MN" sz="2400" dirty="0">
                <a:latin typeface="Arial Mon" pitchFamily="34" charset="0"/>
                <a:cs typeface="Arial" pitchFamily="34" charset="0"/>
              </a:rPr>
              <a:t>хийх </a:t>
            </a:r>
            <a:r>
              <a:rPr lang="mn-MN" sz="2400" dirty="0" smtClean="0">
                <a:latin typeface="Arial Mon" pitchFamily="34" charset="0"/>
                <a:cs typeface="Arial" pitchFamily="34" charset="0"/>
              </a:rPr>
              <a:t> </a:t>
            </a:r>
            <a:r>
              <a:rPr lang="mn-MN" sz="2400" dirty="0">
                <a:latin typeface="Arial Mon" pitchFamily="34" charset="0"/>
                <a:cs typeface="Arial" pitchFamily="34" charset="0"/>
              </a:rPr>
              <a:t>Шулуун гэдсээр </a:t>
            </a:r>
            <a:r>
              <a:rPr lang="mn-MN" sz="2400" dirty="0">
                <a:solidFill>
                  <a:srgbClr val="FF0000"/>
                </a:solidFill>
                <a:latin typeface="Arial Mon" pitchFamily="34" charset="0"/>
                <a:cs typeface="Arial" pitchFamily="34" charset="0"/>
              </a:rPr>
              <a:t>0.1 мл </a:t>
            </a:r>
            <a:r>
              <a:rPr lang="en-US" sz="2400" dirty="0">
                <a:solidFill>
                  <a:srgbClr val="FF0000"/>
                </a:solidFill>
                <a:latin typeface="Arial Mon" pitchFamily="34" charset="0"/>
                <a:cs typeface="Arial" pitchFamily="34" charset="0"/>
              </a:rPr>
              <a:t>/</a:t>
            </a:r>
            <a:r>
              <a:rPr lang="mn-MN" sz="2400" dirty="0">
                <a:solidFill>
                  <a:srgbClr val="FF0000"/>
                </a:solidFill>
                <a:latin typeface="Arial Mon" pitchFamily="34" charset="0"/>
                <a:cs typeface="Arial" pitchFamily="34" charset="0"/>
              </a:rPr>
              <a:t>кг</a:t>
            </a:r>
            <a:r>
              <a:rPr lang="mn-MN" sz="2400" dirty="0">
                <a:latin typeface="Arial Mon" pitchFamily="34" charset="0"/>
                <a:cs typeface="Arial" pitchFamily="34" charset="0"/>
              </a:rPr>
              <a:t>, </a:t>
            </a:r>
            <a:r>
              <a:rPr lang="mn-MN" sz="2400" dirty="0" smtClean="0">
                <a:latin typeface="Arial Mon" pitchFamily="34" charset="0"/>
                <a:cs typeface="Arial" pitchFamily="34" charset="0"/>
              </a:rPr>
              <a:t>судсаар </a:t>
            </a:r>
            <a:r>
              <a:rPr lang="mn-MN" sz="2400" dirty="0" smtClean="0">
                <a:solidFill>
                  <a:srgbClr val="FF0000"/>
                </a:solidFill>
                <a:latin typeface="Arial Mon" pitchFamily="34" charset="0"/>
                <a:cs typeface="Arial" pitchFamily="34" charset="0"/>
              </a:rPr>
              <a:t>0.05 </a:t>
            </a:r>
            <a:r>
              <a:rPr lang="mn-MN" sz="2400" dirty="0">
                <a:solidFill>
                  <a:srgbClr val="FF0000"/>
                </a:solidFill>
                <a:latin typeface="Arial Mon" pitchFamily="34" charset="0"/>
                <a:cs typeface="Arial" pitchFamily="34" charset="0"/>
              </a:rPr>
              <a:t>мл</a:t>
            </a:r>
            <a:r>
              <a:rPr lang="en-US" sz="2400" dirty="0">
                <a:solidFill>
                  <a:srgbClr val="FF0000"/>
                </a:solidFill>
                <a:latin typeface="Arial Mon" pitchFamily="34" charset="0"/>
                <a:cs typeface="Arial" pitchFamily="34" charset="0"/>
              </a:rPr>
              <a:t>/</a:t>
            </a:r>
            <a:r>
              <a:rPr lang="mn-MN" sz="2400" dirty="0">
                <a:solidFill>
                  <a:srgbClr val="FF0000"/>
                </a:solidFill>
                <a:latin typeface="Arial Mon" pitchFamily="34" charset="0"/>
                <a:cs typeface="Arial" pitchFamily="34" charset="0"/>
              </a:rPr>
              <a:t>кг- </a:t>
            </a:r>
            <a:r>
              <a:rPr lang="mn-MN" sz="2400" dirty="0">
                <a:latin typeface="Arial Mon" pitchFamily="34" charset="0"/>
                <a:cs typeface="Arial" pitchFamily="34" charset="0"/>
              </a:rPr>
              <a:t>аар </a:t>
            </a:r>
            <a:r>
              <a:rPr lang="mn-MN" sz="2400" dirty="0" smtClean="0">
                <a:latin typeface="Arial Mon" pitchFamily="34" charset="0"/>
                <a:cs typeface="Arial" pitchFamily="34" charset="0"/>
              </a:rPr>
              <a:t>тооцох. Шулуун </a:t>
            </a:r>
            <a:r>
              <a:rPr lang="mn-MN" sz="2400" dirty="0">
                <a:latin typeface="Arial Mon" pitchFamily="34" charset="0"/>
                <a:cs typeface="Arial" pitchFamily="34" charset="0"/>
              </a:rPr>
              <a:t>гэдсээр 2- 4 мин-д </a:t>
            </a:r>
            <a:r>
              <a:rPr lang="mn-MN" sz="2400" dirty="0" smtClean="0">
                <a:latin typeface="Arial Mon" pitchFamily="34" charset="0"/>
                <a:cs typeface="Arial" pitchFamily="34" charset="0"/>
              </a:rPr>
              <a:t>үйлчилнэ. Үр </a:t>
            </a:r>
            <a:r>
              <a:rPr lang="mn-MN" sz="2400" dirty="0">
                <a:latin typeface="Arial Mon" pitchFamily="34" charset="0"/>
                <a:cs typeface="Arial" pitchFamily="34" charset="0"/>
              </a:rPr>
              <a:t>дүнгүй бол </a:t>
            </a:r>
            <a:r>
              <a:rPr lang="mn-MN" sz="2400" dirty="0">
                <a:solidFill>
                  <a:srgbClr val="FF0000"/>
                </a:solidFill>
                <a:latin typeface="Arial Mon" pitchFamily="34" charset="0"/>
                <a:cs typeface="Arial" pitchFamily="34" charset="0"/>
              </a:rPr>
              <a:t>5-10 мин </a:t>
            </a:r>
            <a:r>
              <a:rPr lang="mn-MN" sz="2400" dirty="0">
                <a:latin typeface="Arial Mon" pitchFamily="34" charset="0"/>
                <a:cs typeface="Arial" pitchFamily="34" charset="0"/>
              </a:rPr>
              <a:t>тутамд, нийт </a:t>
            </a:r>
            <a:r>
              <a:rPr lang="mn-MN" sz="2400" dirty="0" smtClean="0">
                <a:solidFill>
                  <a:srgbClr val="FF0000"/>
                </a:solidFill>
                <a:latin typeface="Arial Mon" pitchFamily="34" charset="0"/>
                <a:cs typeface="Arial" pitchFamily="34" charset="0"/>
              </a:rPr>
              <a:t>3удаа</a:t>
            </a:r>
            <a:r>
              <a:rPr lang="mn-MN" sz="2400" dirty="0" smtClean="0">
                <a:latin typeface="Arial Mon" pitchFamily="34" charset="0"/>
                <a:cs typeface="Arial" pitchFamily="34" charset="0"/>
              </a:rPr>
              <a:t> </a:t>
            </a:r>
            <a:r>
              <a:rPr lang="mn-MN" sz="2400" dirty="0">
                <a:latin typeface="Arial Mon" pitchFamily="34" charset="0"/>
                <a:cs typeface="Arial" pitchFamily="34" charset="0"/>
              </a:rPr>
              <a:t>давтаж болно.</a:t>
            </a:r>
          </a:p>
          <a:p>
            <a:pPr algn="just">
              <a:buFont typeface="Arial" pitchFamily="34" charset="0"/>
              <a:buChar char="•"/>
            </a:pPr>
            <a:r>
              <a:rPr lang="mn-MN" sz="2400" dirty="0">
                <a:latin typeface="Arial Mon" pitchFamily="34" charset="0"/>
                <a:cs typeface="Arial" pitchFamily="34" charset="0"/>
              </a:rPr>
              <a:t> Шулуун гэдсээр 1 мл – ийн тариурыг </a:t>
            </a:r>
            <a:r>
              <a:rPr lang="mn-MN" sz="2400" dirty="0" smtClean="0">
                <a:latin typeface="Arial Mon" pitchFamily="34" charset="0"/>
                <a:cs typeface="Arial" pitchFamily="34" charset="0"/>
              </a:rPr>
              <a:t>4-5см </a:t>
            </a:r>
            <a:r>
              <a:rPr lang="mn-MN" sz="2400" dirty="0">
                <a:latin typeface="Arial Mon" pitchFamily="34" charset="0"/>
                <a:cs typeface="Arial" pitchFamily="34" charset="0"/>
              </a:rPr>
              <a:t>цааш оруулж </a:t>
            </a:r>
            <a:r>
              <a:rPr lang="mn-MN" sz="2400" dirty="0" smtClean="0">
                <a:latin typeface="Arial Mon" pitchFamily="34" charset="0"/>
                <a:cs typeface="Arial" pitchFamily="34" charset="0"/>
              </a:rPr>
              <a:t>хэрэглэнэ. Энэ </a:t>
            </a:r>
            <a:r>
              <a:rPr lang="mn-MN" sz="2400" dirty="0">
                <a:latin typeface="Arial Mon" pitchFamily="34" charset="0"/>
                <a:cs typeface="Arial" pitchFamily="34" charset="0"/>
              </a:rPr>
              <a:t>хооронд хүчилтөрөгч </a:t>
            </a:r>
            <a:r>
              <a:rPr lang="mn-MN" sz="2400" dirty="0" smtClean="0">
                <a:latin typeface="Arial Mon" pitchFamily="34" charset="0"/>
                <a:cs typeface="Arial" pitchFamily="34" charset="0"/>
              </a:rPr>
              <a:t>өгөх</a:t>
            </a:r>
          </a:p>
          <a:p>
            <a:pPr algn="just">
              <a:buFont typeface="Arial" pitchFamily="34" charset="0"/>
              <a:buChar char="•"/>
            </a:pPr>
            <a:r>
              <a:rPr lang="mn-MN" sz="2400" dirty="0" smtClean="0">
                <a:latin typeface="Arial Mon" pitchFamily="34" charset="0"/>
                <a:cs typeface="Arial" pitchFamily="34" charset="0"/>
              </a:rPr>
              <a:t>Судсаар хурц таталтыг намдаах боломжгүй нөхцөлд </a:t>
            </a:r>
            <a:r>
              <a:rPr lang="mn-MN" sz="2400" dirty="0" smtClean="0">
                <a:solidFill>
                  <a:srgbClr val="FF0000"/>
                </a:solidFill>
                <a:latin typeface="Arial Mon" pitchFamily="34" charset="0"/>
                <a:cs typeface="Arial" pitchFamily="34" charset="0"/>
              </a:rPr>
              <a:t>диазепамыг</a:t>
            </a:r>
            <a:r>
              <a:rPr lang="mn-MN" sz="2400" dirty="0" smtClean="0">
                <a:latin typeface="Arial Mon" pitchFamily="34" charset="0"/>
                <a:cs typeface="Arial" pitchFamily="34" charset="0"/>
              </a:rPr>
              <a:t> шулуун гэдсээр, амаар болон хамрын дусаалгаар </a:t>
            </a:r>
            <a:r>
              <a:rPr lang="mn-MN" sz="2400" dirty="0" smtClean="0">
                <a:solidFill>
                  <a:srgbClr val="FF0000"/>
                </a:solidFill>
                <a:latin typeface="Arial Mon" pitchFamily="34" charset="0"/>
                <a:cs typeface="Arial" pitchFamily="34" charset="0"/>
              </a:rPr>
              <a:t>мидазолам,</a:t>
            </a:r>
            <a:r>
              <a:rPr lang="mn-MN" sz="2400" dirty="0" smtClean="0">
                <a:latin typeface="Arial Mon" pitchFamily="34" charset="0"/>
                <a:cs typeface="Arial" pitchFamily="34" charset="0"/>
              </a:rPr>
              <a:t> шулуун гэдсээр ба хамрын дусаалга хэлбэрээр </a:t>
            </a:r>
            <a:r>
              <a:rPr lang="mn-MN" sz="2400" dirty="0" smtClean="0">
                <a:solidFill>
                  <a:srgbClr val="FF0000"/>
                </a:solidFill>
                <a:latin typeface="Arial Mon" pitchFamily="34" charset="0"/>
                <a:cs typeface="Arial" pitchFamily="34" charset="0"/>
              </a:rPr>
              <a:t>лоразепамыг</a:t>
            </a:r>
            <a:r>
              <a:rPr lang="mn-MN" sz="2400" dirty="0" smtClean="0">
                <a:latin typeface="Arial Mon" pitchFamily="34" charset="0"/>
                <a:cs typeface="Arial" pitchFamily="34" charset="0"/>
              </a:rPr>
              <a:t> хэрэглэж болно. </a:t>
            </a:r>
          </a:p>
          <a:p>
            <a:pPr algn="just">
              <a:buFont typeface="Arial" pitchFamily="34" charset="0"/>
              <a:buChar char="•"/>
            </a:pPr>
            <a:r>
              <a:rPr lang="mn-MN" sz="2400" dirty="0" smtClean="0">
                <a:latin typeface="Arial Mon" pitchFamily="34" charset="0"/>
                <a:cs typeface="Arial" pitchFamily="34" charset="0"/>
              </a:rPr>
              <a:t>Судсаар эмчилгээ хийх боломжтой үед диазепам ба лоразепамыг хэрэглэнэ. </a:t>
            </a:r>
          </a:p>
          <a:p>
            <a:pPr algn="just">
              <a:buFont typeface="Arial" pitchFamily="34" charset="0"/>
              <a:buChar char="•"/>
            </a:pPr>
            <a:r>
              <a:rPr lang="mn-MN" sz="2400" dirty="0" smtClean="0">
                <a:latin typeface="Arial Mon" pitchFamily="34" charset="0"/>
                <a:cs typeface="Arial" pitchFamily="34" charset="0"/>
              </a:rPr>
              <a:t>Эпилепсийн статус бензодиазепины 2 дахь тунг хийгээд ч удаан үргэлжлээд таталт намдахгүй тохиолдолд </a:t>
            </a:r>
            <a:r>
              <a:rPr lang="mn-MN" sz="2400" dirty="0" smtClean="0">
                <a:solidFill>
                  <a:srgbClr val="FF0000"/>
                </a:solidFill>
                <a:latin typeface="Arial Mon" pitchFamily="34" charset="0"/>
                <a:cs typeface="Arial" pitchFamily="34" charset="0"/>
              </a:rPr>
              <a:t>валпрот,</a:t>
            </a:r>
            <a:r>
              <a:rPr lang="mn-MN" sz="2400" dirty="0" smtClean="0">
                <a:latin typeface="Arial Mon" pitchFamily="34" charset="0"/>
                <a:cs typeface="Arial" pitchFamily="34" charset="0"/>
              </a:rPr>
              <a:t> </a:t>
            </a:r>
            <a:r>
              <a:rPr lang="mn-MN" sz="2400" dirty="0" smtClean="0">
                <a:solidFill>
                  <a:srgbClr val="FF0000"/>
                </a:solidFill>
                <a:latin typeface="Arial Mon" pitchFamily="34" charset="0"/>
                <a:cs typeface="Arial" pitchFamily="34" charset="0"/>
              </a:rPr>
              <a:t>фенобарбитал, фенитоин </a:t>
            </a:r>
            <a:r>
              <a:rPr lang="mn-MN" sz="2400" dirty="0" smtClean="0">
                <a:latin typeface="Arial Mon" pitchFamily="34" charset="0"/>
                <a:cs typeface="Arial" pitchFamily="34" charset="0"/>
              </a:rPr>
              <a:t>зэрэг эмийг хяналттай хийнэ. Судсаар эмчилгээг хийж хянах боломжгүй үед фенобарбитал</a:t>
            </a:r>
            <a:r>
              <a:rPr lang="mn-MN" dirty="0" smtClean="0">
                <a:latin typeface="Arial Mon" pitchFamily="34" charset="0"/>
              </a:rPr>
              <a:t> булчинд хийж болно. </a:t>
            </a:r>
            <a:r>
              <a:rPr lang="mn-MN" sz="2400" dirty="0" smtClean="0">
                <a:latin typeface="Arial Mon" pitchFamily="34" charset="0"/>
                <a:cs typeface="Arial" pitchFamily="34" charset="0"/>
              </a:rPr>
              <a:t>Валпрот</a:t>
            </a:r>
            <a:r>
              <a:rPr lang="mn-MN" sz="2400" dirty="0">
                <a:latin typeface="Arial Mon" pitchFamily="34" charset="0"/>
                <a:cs typeface="Arial" pitchFamily="34" charset="0"/>
              </a:rPr>
              <a:t>, </a:t>
            </a:r>
            <a:r>
              <a:rPr lang="mn-MN" sz="2400" dirty="0" smtClean="0">
                <a:latin typeface="Arial Mon" pitchFamily="34" charset="0"/>
                <a:cs typeface="Arial" pitchFamily="34" charset="0"/>
              </a:rPr>
              <a:t>фенитоин булчинд хийхгүй. </a:t>
            </a:r>
            <a:endParaRPr lang="en-MY" sz="2400" dirty="0">
              <a:latin typeface="Arial Mon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189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609600"/>
            <a:ext cx="8229600" cy="5791200"/>
          </a:xfrm>
        </p:spPr>
        <p:txBody>
          <a:bodyPr>
            <a:normAutofit/>
          </a:bodyPr>
          <a:lstStyle/>
          <a:p>
            <a:r>
              <a:rPr lang="mn-MN" dirty="0" smtClean="0">
                <a:latin typeface="Arial Mon" pitchFamily="34" charset="0"/>
              </a:rPr>
              <a:t>Хурц таталттай ухаангүй хүүхдэд: цусны сахар үзэх, суулгалт хүнд усгүйжилтэй хүүхдэд цусны натри үзэх, менингитийн шинжтэй халууралттай хүүхдийн тархи нугасны шингэнд шинжилгээ хийнэ. </a:t>
            </a:r>
          </a:p>
          <a:p>
            <a:r>
              <a:rPr lang="mn-MN" b="1" dirty="0" smtClean="0">
                <a:latin typeface="Arial Mon" pitchFamily="34" charset="0"/>
              </a:rPr>
              <a:t>ТНШ-д шинжилгээ хийх: </a:t>
            </a:r>
            <a:r>
              <a:rPr lang="mn-MN" dirty="0" smtClean="0">
                <a:latin typeface="Arial Mon" pitchFamily="34" charset="0"/>
              </a:rPr>
              <a:t>18 сараас доош насанд ялангуяа 6 сараас доош настай хүүхдэд. Халууралтат өвчнүүд, удаан үргэлжилсэн таталт халууралт хавсарсан өвчний үед.                          Үнэлгээ хийхээс өмнө нянгийн эсрэг эм өгсөн. Хемафилюс инфлюэнз, в тип-ийн стрептококк пневмонийн вакцинд хамрагдаагүй эсвэл хамрагдсан эсэх нь тодорхойгүй үед авна. </a:t>
            </a:r>
          </a:p>
        </p:txBody>
      </p:sp>
    </p:spTree>
    <p:extLst>
      <p:ext uri="{BB962C8B-B14F-4D97-AF65-F5344CB8AC3E}">
        <p14:creationId xmlns:p14="http://schemas.microsoft.com/office/powerpoint/2010/main" val="1168807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85800"/>
            <a:ext cx="8305800" cy="334962"/>
          </a:xfrm>
        </p:spPr>
        <p:txBody>
          <a:bodyPr>
            <a:noAutofit/>
          </a:bodyPr>
          <a:lstStyle/>
          <a:p>
            <a:r>
              <a:rPr lang="mn-MN" sz="2800" b="1" dirty="0">
                <a:latin typeface="Arial Mon" pitchFamily="34" charset="0"/>
              </a:rPr>
              <a:t>ТНШ-д шинжилгээ </a:t>
            </a:r>
            <a:r>
              <a:rPr lang="mn-MN" sz="2800" b="1" dirty="0" smtClean="0">
                <a:latin typeface="Arial Mon" pitchFamily="34" charset="0"/>
              </a:rPr>
              <a:t>хийхийг хойшлуулах: </a:t>
            </a:r>
            <a:endParaRPr lang="en-US" sz="2800" b="1" dirty="0">
              <a:latin typeface="Arial Mon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371600"/>
            <a:ext cx="8229600" cy="5181600"/>
          </a:xfrm>
        </p:spPr>
        <p:txBody>
          <a:bodyPr/>
          <a:lstStyle/>
          <a:p>
            <a:r>
              <a:rPr lang="mn-MN" dirty="0" smtClean="0">
                <a:latin typeface="Arial Mon" pitchFamily="34" charset="0"/>
              </a:rPr>
              <a:t>Ухаангүй эсвэл комд байх ЕТАТ ба </a:t>
            </a:r>
            <a:r>
              <a:rPr lang="en-US" dirty="0" smtClean="0">
                <a:latin typeface="Arial Mon" pitchFamily="34" charset="0"/>
              </a:rPr>
              <a:t>AVPU</a:t>
            </a:r>
            <a:r>
              <a:rPr lang="mn-MN" dirty="0" smtClean="0">
                <a:latin typeface="Arial Mon" pitchFamily="34" charset="0"/>
              </a:rPr>
              <a:t> үнэлгээнд үндэслэж. </a:t>
            </a:r>
          </a:p>
          <a:p>
            <a:r>
              <a:rPr lang="mn-MN" dirty="0" smtClean="0">
                <a:latin typeface="Arial Mon" pitchFamily="34" charset="0"/>
              </a:rPr>
              <a:t>Хэсэг газрын мэдрэлийн өвчний шинжүүд байх. </a:t>
            </a:r>
          </a:p>
          <a:p>
            <a:r>
              <a:rPr lang="mn-MN" dirty="0" smtClean="0">
                <a:latin typeface="Arial Mon" pitchFamily="34" charset="0"/>
              </a:rPr>
              <a:t>Тархины ивэрхийтэй байх.</a:t>
            </a:r>
          </a:p>
          <a:p>
            <a:r>
              <a:rPr lang="mn-MN" dirty="0" smtClean="0">
                <a:latin typeface="Arial Mon" pitchFamily="34" charset="0"/>
              </a:rPr>
              <a:t>Гавлын дотоод даралтын шинж илэрсэн байх.</a:t>
            </a:r>
          </a:p>
          <a:p>
            <a:r>
              <a:rPr lang="mn-MN" dirty="0" smtClean="0">
                <a:latin typeface="Arial Mon" pitchFamily="34" charset="0"/>
              </a:rPr>
              <a:t>Амьсгал дарангуйлагдсан шинжүүд илэрсэн байх.</a:t>
            </a:r>
          </a:p>
          <a:p>
            <a:r>
              <a:rPr lang="mn-MN" dirty="0" smtClean="0">
                <a:latin typeface="Arial Mon" pitchFamily="34" charset="0"/>
              </a:rPr>
              <a:t>ЕТАТ-ын шокийн шинж илэрсэн байх </a:t>
            </a:r>
          </a:p>
          <a:p>
            <a:r>
              <a:rPr lang="mn-MN" dirty="0" smtClean="0">
                <a:latin typeface="Arial Mon" pitchFamily="34" charset="0"/>
              </a:rPr>
              <a:t>Нугасны хатгалт хийх талбайн орчим идээт үрэвсэлтэй байх. </a:t>
            </a:r>
          </a:p>
          <a:p>
            <a:r>
              <a:rPr lang="mn-MN" dirty="0" smtClean="0">
                <a:latin typeface="Arial Mon" pitchFamily="34" charset="0"/>
              </a:rPr>
              <a:t>Цусны эмгэгтэй нь нотлогдсон.   </a:t>
            </a:r>
            <a:endParaRPr lang="en-US" dirty="0">
              <a:latin typeface="Arial Mon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8777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382000" cy="639762"/>
          </a:xfrm>
        </p:spPr>
        <p:txBody>
          <a:bodyPr>
            <a:normAutofit/>
          </a:bodyPr>
          <a:lstStyle/>
          <a:p>
            <a:r>
              <a:rPr lang="mn-MN" sz="3200" dirty="0" smtClean="0">
                <a:latin typeface="Arial Mon" pitchFamily="34" charset="0"/>
              </a:rPr>
              <a:t>Шингэн алдалтыг үнэлэх </a:t>
            </a:r>
            <a:endParaRPr lang="en-US" sz="3200" dirty="0">
              <a:latin typeface="Arial Mon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914400"/>
            <a:ext cx="8458200" cy="5105400"/>
          </a:xfrm>
        </p:spPr>
        <p:txBody>
          <a:bodyPr>
            <a:normAutofit fontScale="92500"/>
          </a:bodyPr>
          <a:lstStyle/>
          <a:p>
            <a:r>
              <a:rPr lang="mn-MN" dirty="0" smtClean="0">
                <a:latin typeface="Arial Mon" pitchFamily="34" charset="0"/>
              </a:rPr>
              <a:t>Унтаарсан </a:t>
            </a:r>
          </a:p>
          <a:p>
            <a:r>
              <a:rPr lang="mn-MN" dirty="0" smtClean="0">
                <a:latin typeface="Arial Mon" pitchFamily="34" charset="0"/>
              </a:rPr>
              <a:t>Нүд хонхойсон </a:t>
            </a:r>
          </a:p>
          <a:p>
            <a:r>
              <a:rPr lang="mn-MN" dirty="0" smtClean="0">
                <a:latin typeface="Arial Mon" pitchFamily="34" charset="0"/>
              </a:rPr>
              <a:t>Арьсны хуниас 2 секундээс уртассан эдгээр шинжээс 2 нь байвал хүнд хэлбэрийн шингэн алдалт гэж үзнэ. </a:t>
            </a:r>
          </a:p>
          <a:p>
            <a:pPr marL="0" indent="0">
              <a:buNone/>
            </a:pPr>
            <a:r>
              <a:rPr lang="mn-MN" dirty="0" smtClean="0">
                <a:latin typeface="Arial Mon" pitchFamily="34" charset="0"/>
              </a:rPr>
              <a:t>Эмчилгээнд: Хүнд тураалгүй бол: ХӨЦМ-ийн                   В-төлөвлөгөөгөөр эмчилнэ. </a:t>
            </a:r>
          </a:p>
          <a:p>
            <a:pPr marL="0" indent="0">
              <a:buNone/>
            </a:pPr>
            <a:r>
              <a:rPr lang="mn-MN" dirty="0" smtClean="0">
                <a:latin typeface="Arial Mon" pitchFamily="34" charset="0"/>
              </a:rPr>
              <a:t>Хүнд тураалгүй бол</a:t>
            </a:r>
            <a:r>
              <a:rPr lang="mn-MN" dirty="0" smtClean="0">
                <a:solidFill>
                  <a:srgbClr val="FF0000"/>
                </a:solidFill>
                <a:latin typeface="Arial Mon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 Mon" pitchFamily="34" charset="0"/>
              </a:rPr>
              <a:t>ReSoMal</a:t>
            </a:r>
            <a:r>
              <a:rPr lang="en-US" dirty="0" smtClean="0">
                <a:solidFill>
                  <a:srgbClr val="FF0000"/>
                </a:solidFill>
                <a:latin typeface="Arial Mon" pitchFamily="34" charset="0"/>
              </a:rPr>
              <a:t> </a:t>
            </a:r>
            <a:r>
              <a:rPr lang="mn-MN" dirty="0" smtClean="0">
                <a:latin typeface="Arial Mon" pitchFamily="34" charset="0"/>
              </a:rPr>
              <a:t>уулгана. </a:t>
            </a:r>
          </a:p>
          <a:p>
            <a:pPr marL="0" indent="0">
              <a:buNone/>
            </a:pPr>
            <a:endParaRPr lang="mn-MN" dirty="0">
              <a:latin typeface="Arial Mon" pitchFamily="34" charset="0"/>
            </a:endParaRPr>
          </a:p>
          <a:p>
            <a:pPr marL="0" indent="0">
              <a:buNone/>
            </a:pPr>
            <a:r>
              <a:rPr lang="mn-MN" dirty="0" smtClean="0">
                <a:latin typeface="Arial Mon" pitchFamily="34" charset="0"/>
              </a:rPr>
              <a:t>Артерийн цусны хийн шинжилгээ хүүхдэд түгээмэл бус хэрэглэгддэг. </a:t>
            </a:r>
            <a:r>
              <a:rPr lang="en-US" dirty="0" smtClean="0">
                <a:solidFill>
                  <a:srgbClr val="FF0000"/>
                </a:solidFill>
                <a:latin typeface="Arial Mon" pitchFamily="34" charset="0"/>
              </a:rPr>
              <a:t>SpO2</a:t>
            </a:r>
            <a:r>
              <a:rPr lang="mn-MN" dirty="0" smtClean="0">
                <a:solidFill>
                  <a:srgbClr val="FF0000"/>
                </a:solidFill>
                <a:latin typeface="Arial Mon" pitchFamily="34" charset="0"/>
              </a:rPr>
              <a:t> бол </a:t>
            </a:r>
            <a:r>
              <a:rPr lang="en-US" dirty="0" smtClean="0">
                <a:solidFill>
                  <a:srgbClr val="FF0000"/>
                </a:solidFill>
                <a:latin typeface="Arial Mon" pitchFamily="34" charset="0"/>
              </a:rPr>
              <a:t>PaO2</a:t>
            </a:r>
            <a:r>
              <a:rPr lang="mn-MN" dirty="0" smtClean="0">
                <a:latin typeface="Arial Mon" pitchFamily="34" charset="0"/>
              </a:rPr>
              <a:t>орлуулж хэрэглэх боломжтой </a:t>
            </a:r>
            <a:r>
              <a:rPr lang="en-US" dirty="0" smtClean="0">
                <a:solidFill>
                  <a:srgbClr val="FF0000"/>
                </a:solidFill>
                <a:latin typeface="Arial Mon" pitchFamily="34" charset="0"/>
              </a:rPr>
              <a:t>PaO2/FiO2≤300 </a:t>
            </a:r>
            <a:r>
              <a:rPr lang="mn-MN" dirty="0" smtClean="0">
                <a:latin typeface="Arial Mon" pitchFamily="34" charset="0"/>
              </a:rPr>
              <a:t>том хүнд, </a:t>
            </a:r>
            <a:r>
              <a:rPr lang="en-US" dirty="0" smtClean="0">
                <a:solidFill>
                  <a:srgbClr val="FF0000"/>
                </a:solidFill>
                <a:latin typeface="Arial Mon" pitchFamily="34" charset="0"/>
              </a:rPr>
              <a:t>SpO2/FiO2 ≤ 264 </a:t>
            </a:r>
            <a:r>
              <a:rPr lang="mn-MN" dirty="0" smtClean="0">
                <a:latin typeface="Arial Mon" pitchFamily="34" charset="0"/>
              </a:rPr>
              <a:t>маш хүнд хүүхэд. Жишээ нь: </a:t>
            </a:r>
            <a:r>
              <a:rPr lang="en-US" dirty="0" smtClean="0">
                <a:latin typeface="Arial Mon" pitchFamily="34" charset="0"/>
              </a:rPr>
              <a:t>92</a:t>
            </a:r>
            <a:r>
              <a:rPr lang="mn-MN" dirty="0" smtClean="0">
                <a:latin typeface="Arial Mon" pitchFamily="34" charset="0"/>
              </a:rPr>
              <a:t>%/0,</a:t>
            </a:r>
            <a:r>
              <a:rPr lang="en-US" smtClean="0">
                <a:latin typeface="Arial Mon" pitchFamily="34" charset="0"/>
              </a:rPr>
              <a:t>4=230 </a:t>
            </a:r>
            <a:endParaRPr lang="mn-MN" dirty="0" smtClean="0">
              <a:latin typeface="Arial Mon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7764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2438400"/>
            <a:ext cx="8458200" cy="32004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mn-MN" sz="4000" dirty="0" smtClean="0"/>
              <a:t>    </a:t>
            </a:r>
            <a:r>
              <a:rPr lang="mn-MN" sz="4400" dirty="0" smtClean="0">
                <a:latin typeface="Arial Mon" pitchFamily="34" charset="0"/>
              </a:rPr>
              <a:t>Анхаарал хандуулсанд баярлалаа </a:t>
            </a:r>
            <a:endParaRPr lang="en-US" sz="4400" dirty="0">
              <a:latin typeface="Arial Mon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0725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609600"/>
            <a:ext cx="8229600" cy="5791200"/>
          </a:xfrm>
        </p:spPr>
        <p:txBody>
          <a:bodyPr>
            <a:normAutofit fontScale="85000" lnSpcReduction="20000"/>
          </a:bodyPr>
          <a:lstStyle/>
          <a:p>
            <a:pPr marL="609600" indent="-609600">
              <a:buFont typeface="Wingdings" pitchFamily="2" charset="2"/>
              <a:buAutoNum type="arabicPeriod"/>
            </a:pPr>
            <a:r>
              <a:rPr lang="mn-MN" sz="2800" dirty="0">
                <a:solidFill>
                  <a:srgbClr val="C00000"/>
                </a:solidFill>
                <a:latin typeface="Arial Mon" pitchFamily="34" charset="0"/>
                <a:cs typeface="Arial" pitchFamily="34" charset="0"/>
              </a:rPr>
              <a:t>Яаралтай </a:t>
            </a:r>
            <a:r>
              <a:rPr lang="mn-MN" sz="2800" dirty="0" smtClean="0">
                <a:solidFill>
                  <a:srgbClr val="C00000"/>
                </a:solidFill>
                <a:latin typeface="Arial Mon" pitchFamily="34" charset="0"/>
                <a:cs typeface="Arial" pitchFamily="34" charset="0"/>
              </a:rPr>
              <a:t>шинж: </a:t>
            </a:r>
          </a:p>
          <a:p>
            <a:pPr marL="0" indent="0">
              <a:buNone/>
            </a:pPr>
            <a:r>
              <a:rPr lang="mn-MN" sz="2800" dirty="0" smtClean="0">
                <a:solidFill>
                  <a:srgbClr val="C00000"/>
                </a:solidFill>
                <a:latin typeface="Arial Mon" pitchFamily="34" charset="0"/>
                <a:cs typeface="Arial" pitchFamily="34" charset="0"/>
              </a:rPr>
              <a:t>      </a:t>
            </a:r>
            <a:r>
              <a:rPr lang="mn-MN" sz="2800" dirty="0" smtClean="0">
                <a:latin typeface="Arial Mon" pitchFamily="34" charset="0"/>
                <a:cs typeface="Arial" pitchFamily="34" charset="0"/>
              </a:rPr>
              <a:t>1</a:t>
            </a:r>
            <a:r>
              <a:rPr lang="mn-MN" sz="2800" b="1" dirty="0" smtClean="0">
                <a:latin typeface="Arial Mon" pitchFamily="34" charset="0"/>
                <a:cs typeface="Arial" pitchFamily="34" charset="0"/>
              </a:rPr>
              <a:t>. А-</a:t>
            </a:r>
            <a:r>
              <a:rPr lang="en-US" sz="2800" b="1" dirty="0" smtClean="0">
                <a:latin typeface="Arial Mon" pitchFamily="34" charset="0"/>
                <a:cs typeface="Arial" pitchFamily="34" charset="0"/>
              </a:rPr>
              <a:t>Airway: </a:t>
            </a:r>
            <a:r>
              <a:rPr lang="mn-MN" sz="2800" dirty="0" smtClean="0">
                <a:latin typeface="Arial Mon" pitchFamily="34" charset="0"/>
                <a:cs typeface="Arial" pitchFamily="34" charset="0"/>
              </a:rPr>
              <a:t>Амьсгалын замын бөглөрөл </a:t>
            </a:r>
            <a:r>
              <a:rPr lang="en-US" sz="2800" dirty="0" smtClean="0">
                <a:latin typeface="Arial Mon" pitchFamily="34" charset="0"/>
                <a:cs typeface="Arial" pitchFamily="34" charset="0"/>
              </a:rPr>
              <a:t>(</a:t>
            </a:r>
            <a:r>
              <a:rPr lang="mn-MN" sz="2800" dirty="0" smtClean="0">
                <a:latin typeface="Arial Mon" pitchFamily="34" charset="0"/>
                <a:cs typeface="Arial" pitchFamily="34" charset="0"/>
              </a:rPr>
              <a:t>Төвөнхөд гадны биет орох</a:t>
            </a:r>
            <a:r>
              <a:rPr lang="en-US" sz="2800" dirty="0" smtClean="0">
                <a:latin typeface="Arial Mon" pitchFamily="34" charset="0"/>
                <a:cs typeface="Arial" pitchFamily="34" charset="0"/>
              </a:rPr>
              <a:t>)</a:t>
            </a:r>
            <a:r>
              <a:rPr lang="mn-MN" sz="2800" dirty="0" smtClean="0">
                <a:latin typeface="Arial Mon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</a:pPr>
            <a:r>
              <a:rPr lang="mn-MN" sz="2800" dirty="0">
                <a:latin typeface="Arial Mon" pitchFamily="34" charset="0"/>
                <a:cs typeface="Arial" pitchFamily="34" charset="0"/>
              </a:rPr>
              <a:t> </a:t>
            </a:r>
            <a:r>
              <a:rPr lang="mn-MN" sz="2800" dirty="0" smtClean="0">
                <a:latin typeface="Arial Mon" pitchFamily="34" charset="0"/>
                <a:cs typeface="Arial" pitchFamily="34" charset="0"/>
              </a:rPr>
              <a:t>     2. </a:t>
            </a:r>
            <a:r>
              <a:rPr lang="en-US" sz="2800" b="1" dirty="0" smtClean="0">
                <a:latin typeface="Arial Mon" pitchFamily="34" charset="0"/>
                <a:cs typeface="Arial" pitchFamily="34" charset="0"/>
              </a:rPr>
              <a:t>B- Breathing:</a:t>
            </a:r>
            <a:r>
              <a:rPr lang="mn-MN" sz="2800" b="1" dirty="0" smtClean="0">
                <a:latin typeface="Arial Mon" pitchFamily="34" charset="0"/>
                <a:cs typeface="Arial" pitchFamily="34" charset="0"/>
              </a:rPr>
              <a:t> </a:t>
            </a:r>
            <a:r>
              <a:rPr lang="mn-MN" sz="2800" dirty="0" smtClean="0">
                <a:latin typeface="Arial Mon" pitchFamily="34" charset="0"/>
                <a:cs typeface="Arial" pitchFamily="34" charset="0"/>
              </a:rPr>
              <a:t>Амьсгал зогсолт ба түүнтэй адилтгах байдлууд </a:t>
            </a:r>
            <a:r>
              <a:rPr lang="en-US" sz="2800" dirty="0" smtClean="0">
                <a:latin typeface="Arial Mon" pitchFamily="34" charset="0"/>
                <a:cs typeface="Arial" pitchFamily="34" charset="0"/>
              </a:rPr>
              <a:t>(</a:t>
            </a:r>
            <a:r>
              <a:rPr lang="mn-MN" sz="2800" dirty="0" smtClean="0">
                <a:latin typeface="Arial Mon" pitchFamily="34" charset="0"/>
                <a:cs typeface="Arial" pitchFamily="34" charset="0"/>
              </a:rPr>
              <a:t>амьсгал дутлын хүнд хэлбэр, Төвийн хөхрөлт</a:t>
            </a:r>
            <a:r>
              <a:rPr lang="en-US" sz="2800" dirty="0" smtClean="0">
                <a:latin typeface="Arial Mon" pitchFamily="34" charset="0"/>
                <a:cs typeface="Arial" pitchFamily="34" charset="0"/>
              </a:rPr>
              <a:t>)</a:t>
            </a:r>
            <a:endParaRPr lang="mn-MN" sz="2800" dirty="0" smtClean="0">
              <a:latin typeface="Arial Mon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mn-MN" sz="2800" dirty="0">
                <a:latin typeface="Arial Mon" pitchFamily="34" charset="0"/>
                <a:cs typeface="Arial" pitchFamily="34" charset="0"/>
              </a:rPr>
              <a:t> </a:t>
            </a:r>
            <a:r>
              <a:rPr lang="mn-MN" sz="2800" dirty="0" smtClean="0">
                <a:latin typeface="Arial Mon" pitchFamily="34" charset="0"/>
                <a:cs typeface="Arial" pitchFamily="34" charset="0"/>
              </a:rPr>
              <a:t>     3. </a:t>
            </a:r>
            <a:r>
              <a:rPr lang="en-US" sz="2800" b="1" dirty="0" smtClean="0">
                <a:latin typeface="Arial Mon" pitchFamily="34" charset="0"/>
                <a:cs typeface="Arial" pitchFamily="34" charset="0"/>
              </a:rPr>
              <a:t>C1- Circulation- Shock: </a:t>
            </a:r>
            <a:r>
              <a:rPr lang="mn-MN" sz="2800" dirty="0" smtClean="0">
                <a:latin typeface="Arial Mon" pitchFamily="34" charset="0"/>
                <a:cs typeface="Arial" pitchFamily="34" charset="0"/>
              </a:rPr>
              <a:t>Цохиулалт </a:t>
            </a:r>
          </a:p>
          <a:p>
            <a:pPr marL="0" indent="0">
              <a:buNone/>
            </a:pPr>
            <a:r>
              <a:rPr lang="mn-MN" sz="2800" dirty="0">
                <a:latin typeface="Arial Mon" pitchFamily="34" charset="0"/>
                <a:cs typeface="Arial" pitchFamily="34" charset="0"/>
              </a:rPr>
              <a:t> </a:t>
            </a:r>
            <a:r>
              <a:rPr lang="mn-MN" sz="2800" dirty="0" smtClean="0">
                <a:latin typeface="Arial Mon" pitchFamily="34" charset="0"/>
                <a:cs typeface="Arial" pitchFamily="34" charset="0"/>
              </a:rPr>
              <a:t>     4. </a:t>
            </a:r>
            <a:r>
              <a:rPr lang="en-US" sz="2800" b="1" dirty="0" smtClean="0">
                <a:latin typeface="Arial Mon" pitchFamily="34" charset="0"/>
                <a:cs typeface="Arial" pitchFamily="34" charset="0"/>
              </a:rPr>
              <a:t>C2- Coma:</a:t>
            </a:r>
            <a:r>
              <a:rPr lang="mn-MN" sz="2800" b="1" dirty="0" smtClean="0">
                <a:latin typeface="Arial Mon" pitchFamily="34" charset="0"/>
                <a:cs typeface="Arial" pitchFamily="34" charset="0"/>
              </a:rPr>
              <a:t> </a:t>
            </a:r>
            <a:r>
              <a:rPr lang="mn-MN" sz="2800" dirty="0" smtClean="0">
                <a:latin typeface="Arial Mon" pitchFamily="34" charset="0"/>
                <a:cs typeface="Arial" pitchFamily="34" charset="0"/>
              </a:rPr>
              <a:t>Оврого </a:t>
            </a:r>
            <a:r>
              <a:rPr lang="en-US" sz="2800" dirty="0" smtClean="0">
                <a:latin typeface="Arial Mon" pitchFamily="34" charset="0"/>
                <a:cs typeface="Arial" pitchFamily="34" charset="0"/>
              </a:rPr>
              <a:t>(</a:t>
            </a:r>
            <a:r>
              <a:rPr lang="mn-MN" sz="2800" dirty="0" smtClean="0">
                <a:latin typeface="Arial Mon" pitchFamily="34" charset="0"/>
                <a:cs typeface="Arial" pitchFamily="34" charset="0"/>
              </a:rPr>
              <a:t>Ухаангүй байдал</a:t>
            </a:r>
            <a:r>
              <a:rPr lang="en-US" sz="2800" dirty="0" smtClean="0">
                <a:latin typeface="Arial Mon" pitchFamily="34" charset="0"/>
                <a:cs typeface="Arial" pitchFamily="34" charset="0"/>
              </a:rPr>
              <a:t>)</a:t>
            </a:r>
            <a:endParaRPr lang="mn-MN" sz="2800" dirty="0" smtClean="0">
              <a:latin typeface="Arial Mon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mn-MN" sz="2800" dirty="0">
                <a:latin typeface="Arial Mon" pitchFamily="34" charset="0"/>
                <a:cs typeface="Arial" pitchFamily="34" charset="0"/>
              </a:rPr>
              <a:t> </a:t>
            </a:r>
            <a:r>
              <a:rPr lang="mn-MN" sz="2800" dirty="0" smtClean="0">
                <a:latin typeface="Arial Mon" pitchFamily="34" charset="0"/>
                <a:cs typeface="Arial" pitchFamily="34" charset="0"/>
              </a:rPr>
              <a:t>     5. </a:t>
            </a:r>
            <a:r>
              <a:rPr lang="en-US" sz="2800" b="1" dirty="0" smtClean="0">
                <a:latin typeface="Arial Mon" pitchFamily="34" charset="0"/>
                <a:cs typeface="Arial" pitchFamily="34" charset="0"/>
              </a:rPr>
              <a:t>C3-</a:t>
            </a:r>
            <a:r>
              <a:rPr lang="mn-MN" sz="2800" b="1" dirty="0" smtClean="0">
                <a:latin typeface="Arial Mon" pitchFamily="34" charset="0"/>
                <a:cs typeface="Arial" pitchFamily="34" charset="0"/>
              </a:rPr>
              <a:t> </a:t>
            </a:r>
            <a:r>
              <a:rPr lang="en-US" sz="2800" b="1" dirty="0" smtClean="0">
                <a:latin typeface="Arial Mon" pitchFamily="34" charset="0"/>
                <a:cs typeface="Arial" pitchFamily="34" charset="0"/>
              </a:rPr>
              <a:t>Convulsion:</a:t>
            </a:r>
            <a:r>
              <a:rPr lang="mn-MN" sz="2800" dirty="0" smtClean="0">
                <a:latin typeface="Arial Mon" pitchFamily="34" charset="0"/>
                <a:cs typeface="Arial" pitchFamily="34" charset="0"/>
              </a:rPr>
              <a:t>Таталт </a:t>
            </a:r>
          </a:p>
          <a:p>
            <a:pPr marL="0" indent="0">
              <a:buNone/>
            </a:pPr>
            <a:r>
              <a:rPr lang="mn-MN" sz="2800" dirty="0" smtClean="0">
                <a:latin typeface="Arial Mon" pitchFamily="34" charset="0"/>
                <a:cs typeface="Arial" pitchFamily="34" charset="0"/>
              </a:rPr>
              <a:t>      6. </a:t>
            </a:r>
            <a:r>
              <a:rPr lang="en-US" sz="2800" b="1" dirty="0" smtClean="0">
                <a:latin typeface="Arial Mon" pitchFamily="34" charset="0"/>
                <a:cs typeface="Arial" pitchFamily="34" charset="0"/>
              </a:rPr>
              <a:t>D</a:t>
            </a:r>
            <a:r>
              <a:rPr lang="mn-MN" sz="2800" b="1" dirty="0" smtClean="0">
                <a:latin typeface="Arial Mon" pitchFamily="34" charset="0"/>
                <a:cs typeface="Arial" pitchFamily="34" charset="0"/>
              </a:rPr>
              <a:t>-</a:t>
            </a:r>
            <a:r>
              <a:rPr lang="en-US" sz="2800" b="1" dirty="0" smtClean="0">
                <a:latin typeface="Arial Mon" pitchFamily="34" charset="0"/>
                <a:cs typeface="Arial" pitchFamily="34" charset="0"/>
              </a:rPr>
              <a:t> Severe Dehydration</a:t>
            </a:r>
            <a:r>
              <a:rPr lang="mn-MN" sz="2800" b="1" dirty="0" smtClean="0">
                <a:latin typeface="Arial Mon" pitchFamily="34" charset="0"/>
                <a:cs typeface="Arial" pitchFamily="34" charset="0"/>
              </a:rPr>
              <a:t>: </a:t>
            </a:r>
            <a:r>
              <a:rPr lang="mn-MN" sz="2800" dirty="0" smtClean="0">
                <a:latin typeface="Arial Mon" pitchFamily="34" charset="0"/>
                <a:cs typeface="Arial" pitchFamily="34" charset="0"/>
              </a:rPr>
              <a:t>Шингэн их алдалт </a:t>
            </a:r>
            <a:r>
              <a:rPr lang="en-US" sz="2800" dirty="0" smtClean="0">
                <a:latin typeface="Arial Mon" pitchFamily="34" charset="0"/>
                <a:cs typeface="Arial" pitchFamily="34" charset="0"/>
              </a:rPr>
              <a:t> </a:t>
            </a:r>
            <a:endParaRPr lang="mn-MN" sz="2800" dirty="0" smtClean="0">
              <a:latin typeface="Arial Mon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mn-MN" sz="2800" dirty="0" smtClean="0">
                <a:latin typeface="Arial Mon" pitchFamily="34" charset="0"/>
                <a:cs typeface="Arial" pitchFamily="34" charset="0"/>
              </a:rPr>
              <a:t>Нэн даруй яаралтай эмчилгээ, яаралтай тусламж үзүүлж эхлэх. </a:t>
            </a:r>
          </a:p>
          <a:p>
            <a:pPr marL="0" indent="0">
              <a:buNone/>
            </a:pPr>
            <a:r>
              <a:rPr lang="mn-MN" sz="2800" dirty="0" smtClean="0">
                <a:latin typeface="Arial Mon" pitchFamily="34" charset="0"/>
                <a:cs typeface="Arial" pitchFamily="34" charset="0"/>
              </a:rPr>
              <a:t>Эмч дуудах, эмнэлгийн бусад ажилтнаас тусламж хүсэх. </a:t>
            </a:r>
          </a:p>
          <a:p>
            <a:pPr marL="0" indent="0">
              <a:buNone/>
            </a:pPr>
            <a:r>
              <a:rPr lang="mn-MN" sz="2800" dirty="0" smtClean="0">
                <a:latin typeface="Arial Mon" pitchFamily="34" charset="0"/>
                <a:cs typeface="Arial" pitchFamily="34" charset="0"/>
              </a:rPr>
              <a:t>Цусны шинжилгээг сорилоор үзэх, боломжгүй бол лабораторид яаралтай илгээх. </a:t>
            </a:r>
          </a:p>
          <a:p>
            <a:pPr marL="0" indent="0">
              <a:buNone/>
            </a:pPr>
            <a:endParaRPr lang="mn-MN" sz="28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096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06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457200"/>
            <a:ext cx="8305800" cy="60198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mn-MN" sz="3100" dirty="0">
                <a:solidFill>
                  <a:srgbClr val="FFC000"/>
                </a:solidFill>
                <a:latin typeface="Arial Mon" pitchFamily="34" charset="0"/>
                <a:cs typeface="Arial" pitchFamily="34" charset="0"/>
              </a:rPr>
              <a:t>Тулгамдсан </a:t>
            </a:r>
            <a:r>
              <a:rPr lang="mn-MN" sz="3100" dirty="0" smtClean="0">
                <a:solidFill>
                  <a:srgbClr val="FFC000"/>
                </a:solidFill>
                <a:latin typeface="Arial Mon" pitchFamily="34" charset="0"/>
                <a:cs typeface="Arial" pitchFamily="34" charset="0"/>
              </a:rPr>
              <a:t>шинж:</a:t>
            </a:r>
          </a:p>
          <a:p>
            <a:pPr marL="0" indent="0" algn="just">
              <a:buNone/>
            </a:pPr>
            <a:r>
              <a:rPr lang="mn-MN" sz="2400" dirty="0" smtClean="0">
                <a:latin typeface="Arial Mon" pitchFamily="34" charset="0"/>
                <a:cs typeface="Arial" pitchFamily="34" charset="0"/>
              </a:rPr>
              <a:t>         1. Нярай </a:t>
            </a:r>
            <a:r>
              <a:rPr lang="mn-MN" sz="2400" dirty="0">
                <a:latin typeface="Arial Mon" pitchFamily="34" charset="0"/>
                <a:cs typeface="Arial" pitchFamily="34" charset="0"/>
              </a:rPr>
              <a:t>хүүхэд:  2 сар хүртэлх өвчтэй нярай </a:t>
            </a:r>
          </a:p>
          <a:p>
            <a:pPr marL="0" indent="0" algn="just">
              <a:buNone/>
            </a:pPr>
            <a:r>
              <a:rPr lang="mn-MN" sz="2400" dirty="0" smtClean="0">
                <a:latin typeface="Arial Mon" pitchFamily="34" charset="0"/>
                <a:cs typeface="Arial" pitchFamily="34" charset="0"/>
              </a:rPr>
              <a:t>         2. Биеийн </a:t>
            </a:r>
            <a:r>
              <a:rPr lang="mn-MN" sz="2400" dirty="0">
                <a:latin typeface="Arial Mon" pitchFamily="34" charset="0"/>
                <a:cs typeface="Arial" pitchFamily="34" charset="0"/>
              </a:rPr>
              <a:t>халуун : Өндөр халуурсан хүүхэд </a:t>
            </a:r>
          </a:p>
          <a:p>
            <a:pPr marL="0" indent="0" algn="just">
              <a:buNone/>
            </a:pPr>
            <a:r>
              <a:rPr lang="mn-MN" sz="2400" dirty="0">
                <a:latin typeface="Arial Mon" pitchFamily="34" charset="0"/>
                <a:cs typeface="Arial" pitchFamily="34" charset="0"/>
              </a:rPr>
              <a:t> </a:t>
            </a:r>
            <a:r>
              <a:rPr lang="mn-MN" sz="2400" dirty="0" smtClean="0">
                <a:latin typeface="Arial Mon" pitchFamily="34" charset="0"/>
                <a:cs typeface="Arial" pitchFamily="34" charset="0"/>
              </a:rPr>
              <a:t>        3. Гэмтэл </a:t>
            </a:r>
            <a:r>
              <a:rPr lang="mn-MN" sz="2400" dirty="0">
                <a:latin typeface="Arial Mon" pitchFamily="34" charset="0"/>
                <a:cs typeface="Arial" pitchFamily="34" charset="0"/>
              </a:rPr>
              <a:t>болон яаралтай мэс засал хийлгэх шаардлагатай </a:t>
            </a:r>
            <a:r>
              <a:rPr lang="mn-MN" sz="2400" dirty="0" smtClean="0">
                <a:latin typeface="Arial Mon" pitchFamily="34" charset="0"/>
                <a:cs typeface="Arial" pitchFamily="34" charset="0"/>
              </a:rPr>
              <a:t>      	 хүүхдүүд </a:t>
            </a:r>
            <a:endParaRPr lang="mn-MN" sz="2400" dirty="0">
              <a:latin typeface="Arial Mon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mn-MN" sz="2400" dirty="0" smtClean="0">
                <a:latin typeface="Arial Mon" pitchFamily="34" charset="0"/>
                <a:cs typeface="Arial" pitchFamily="34" charset="0"/>
              </a:rPr>
              <a:t>         4. Хувхай </a:t>
            </a:r>
            <a:r>
              <a:rPr lang="mn-MN" sz="2400" dirty="0">
                <a:latin typeface="Arial Mon" pitchFamily="34" charset="0"/>
                <a:cs typeface="Arial" pitchFamily="34" charset="0"/>
              </a:rPr>
              <a:t>цайж, цонхийх </a:t>
            </a:r>
          </a:p>
          <a:p>
            <a:pPr marL="0" indent="0" algn="just">
              <a:buNone/>
            </a:pPr>
            <a:r>
              <a:rPr lang="mn-MN" sz="2400" dirty="0" smtClean="0">
                <a:latin typeface="Arial Mon" pitchFamily="34" charset="0"/>
                <a:cs typeface="Arial" pitchFamily="34" charset="0"/>
              </a:rPr>
              <a:t>         5. Бүх төрлийн хордлогын шинж тэмдгүүд </a:t>
            </a:r>
            <a:endParaRPr lang="mn-MN" sz="2400" dirty="0">
              <a:latin typeface="Arial Mon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mn-MN" sz="2400" dirty="0" smtClean="0">
                <a:latin typeface="Arial Mon" pitchFamily="34" charset="0"/>
                <a:cs typeface="Arial" pitchFamily="34" charset="0"/>
              </a:rPr>
              <a:t>         6. Хүчтэй </a:t>
            </a:r>
            <a:r>
              <a:rPr lang="mn-MN" sz="2400" dirty="0">
                <a:latin typeface="Arial Mon" pitchFamily="34" charset="0"/>
                <a:cs typeface="Arial" pitchFamily="34" charset="0"/>
              </a:rPr>
              <a:t>өвдөлт </a:t>
            </a:r>
          </a:p>
          <a:p>
            <a:pPr marL="0" indent="0" algn="just">
              <a:buNone/>
            </a:pPr>
            <a:r>
              <a:rPr lang="mn-MN" sz="2400" dirty="0" smtClean="0">
                <a:latin typeface="Arial Mon" pitchFamily="34" charset="0"/>
                <a:cs typeface="Arial" pitchFamily="34" charset="0"/>
              </a:rPr>
              <a:t>         7. Амьсгалын </a:t>
            </a:r>
            <a:r>
              <a:rPr lang="mn-MN" sz="2400" dirty="0">
                <a:latin typeface="Arial Mon" pitchFamily="34" charset="0"/>
                <a:cs typeface="Arial" pitchFamily="34" charset="0"/>
              </a:rPr>
              <a:t>дутал </a:t>
            </a:r>
          </a:p>
          <a:p>
            <a:pPr marL="0" indent="0" algn="just">
              <a:buNone/>
            </a:pPr>
            <a:r>
              <a:rPr lang="mn-MN" sz="2400" dirty="0" smtClean="0">
                <a:latin typeface="Arial Mon" pitchFamily="34" charset="0"/>
                <a:cs typeface="Arial" pitchFamily="34" charset="0"/>
              </a:rPr>
              <a:t>         8. Үргэлжилсэн </a:t>
            </a:r>
            <a:r>
              <a:rPr lang="mn-MN" sz="2400" dirty="0">
                <a:latin typeface="Arial Mon" pitchFamily="34" charset="0"/>
                <a:cs typeface="Arial" pitchFamily="34" charset="0"/>
              </a:rPr>
              <a:t>хэт цочромтгой байдал, эсвэл унтаа байдал </a:t>
            </a:r>
          </a:p>
          <a:p>
            <a:pPr marL="0" indent="0" algn="just">
              <a:buNone/>
            </a:pPr>
            <a:r>
              <a:rPr lang="mn-MN" sz="2400" dirty="0" smtClean="0">
                <a:latin typeface="Arial Mon" pitchFamily="34" charset="0"/>
                <a:cs typeface="Arial" pitchFamily="34" charset="0"/>
              </a:rPr>
              <a:t>         9. Яаралтай илгээсэн бичигтэй </a:t>
            </a:r>
            <a:endParaRPr lang="mn-MN" sz="2400" dirty="0">
              <a:latin typeface="Arial Mon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mn-MN" sz="2400" dirty="0" smtClean="0">
                <a:latin typeface="Arial Mon" pitchFamily="34" charset="0"/>
                <a:cs typeface="Arial" pitchFamily="34" charset="0"/>
              </a:rPr>
              <a:t>        10. Хүнд тураал: Маразм /Илт хүнд тураал/</a:t>
            </a:r>
          </a:p>
          <a:p>
            <a:pPr marL="0" indent="0" algn="just">
              <a:buNone/>
            </a:pPr>
            <a:r>
              <a:rPr lang="mn-MN" sz="2400" dirty="0" smtClean="0">
                <a:latin typeface="Arial Mon" pitchFamily="34" charset="0"/>
                <a:cs typeface="Arial" pitchFamily="34" charset="0"/>
              </a:rPr>
              <a:t>        11.  2 </a:t>
            </a:r>
            <a:r>
              <a:rPr lang="mn-MN" sz="2400" dirty="0">
                <a:latin typeface="Arial Mon" pitchFamily="34" charset="0"/>
                <a:cs typeface="Arial" pitchFamily="34" charset="0"/>
              </a:rPr>
              <a:t>хөлийн хаван </a:t>
            </a:r>
            <a:r>
              <a:rPr lang="mn-MN" sz="2400" dirty="0" smtClean="0">
                <a:latin typeface="Arial Mon" pitchFamily="34" charset="0"/>
                <a:cs typeface="Arial" pitchFamily="34" charset="0"/>
              </a:rPr>
              <a:t>/Кваршиоркор/</a:t>
            </a:r>
            <a:endParaRPr lang="mn-MN" sz="2400" dirty="0">
              <a:latin typeface="Arial Mon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mn-MN" sz="2400" dirty="0">
                <a:latin typeface="Arial Mon" pitchFamily="34" charset="0"/>
                <a:cs typeface="Arial" pitchFamily="34" charset="0"/>
              </a:rPr>
              <a:t> </a:t>
            </a:r>
            <a:r>
              <a:rPr lang="mn-MN" sz="2400" dirty="0" smtClean="0">
                <a:latin typeface="Arial Mon" pitchFamily="34" charset="0"/>
                <a:cs typeface="Arial" pitchFamily="34" charset="0"/>
              </a:rPr>
              <a:t>       12.  Түлэгдлүүд</a:t>
            </a:r>
            <a:r>
              <a:rPr lang="mn-MN" sz="2400" dirty="0">
                <a:latin typeface="Arial Mon" pitchFamily="34" charset="0"/>
                <a:cs typeface="Arial" pitchFamily="34" charset="0"/>
              </a:rPr>
              <a:t>, хөлдөлт </a:t>
            </a:r>
            <a:endParaRPr lang="mn-MN" sz="2400" dirty="0" smtClean="0">
              <a:latin typeface="Arial Mon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mn-MN" sz="2400" dirty="0" smtClean="0">
                <a:solidFill>
                  <a:srgbClr val="FF0000"/>
                </a:solidFill>
                <a:latin typeface="Arial Mon" pitchFamily="34" charset="0"/>
                <a:cs typeface="Arial" pitchFamily="34" charset="0"/>
              </a:rPr>
              <a:t>Хүрдан үнэлж, түргэн арга хэмжээ </a:t>
            </a:r>
            <a:r>
              <a:rPr lang="mn-MN" sz="2400" dirty="0" smtClean="0">
                <a:latin typeface="Arial Mon" pitchFamily="34" charset="0"/>
                <a:cs typeface="Arial" pitchFamily="34" charset="0"/>
              </a:rPr>
              <a:t>авна. Дарааллын өмнө оруулж эмчид үзүүлнэ, ингэснээр хүүхдийн биеийн байдлыг цаг алдалгүй үнэлж, хүүхэд эмнэлгийн тусламжийг хурдан авах болно. Дарааллын эхэнд хүлээх зуур зарим дэмжих эмчилгээг үзүүлж болно. </a:t>
            </a:r>
          </a:p>
          <a:p>
            <a:pPr marL="0" indent="0" algn="just">
              <a:buNone/>
            </a:pPr>
            <a:r>
              <a:rPr lang="mn-MN" sz="2400" dirty="0" smtClean="0">
                <a:latin typeface="Arial Mon" pitchFamily="34" charset="0"/>
                <a:cs typeface="Arial" pitchFamily="34" charset="0"/>
              </a:rPr>
              <a:t>Жишээ нь: Халуунтай хүүхдийн халуун бууруулах эм уулгах, түлэгдсэн хүүхдийн өвдөлтийг намдаах гэх мэт. </a:t>
            </a:r>
            <a:endParaRPr lang="mn-MN" sz="2400" dirty="0">
              <a:latin typeface="Arial Mon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mn-MN" sz="2400" dirty="0">
              <a:solidFill>
                <a:srgbClr val="FFC000"/>
              </a:solidFill>
              <a:latin typeface="Arial Mon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4640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06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533400"/>
            <a:ext cx="8458200" cy="5486400"/>
          </a:xfrm>
        </p:spPr>
        <p:txBody>
          <a:bodyPr/>
          <a:lstStyle/>
          <a:p>
            <a:r>
              <a:rPr lang="mn-MN" sz="2400" dirty="0">
                <a:solidFill>
                  <a:srgbClr val="00B050"/>
                </a:solidFill>
                <a:latin typeface="Arial Mon" pitchFamily="34" charset="0"/>
                <a:cs typeface="Arial" pitchFamily="34" charset="0"/>
              </a:rPr>
              <a:t>Яаралтай биш </a:t>
            </a:r>
            <a:r>
              <a:rPr lang="mn-MN" sz="2400" dirty="0" smtClean="0">
                <a:solidFill>
                  <a:srgbClr val="00B050"/>
                </a:solidFill>
                <a:latin typeface="Arial Mon" pitchFamily="34" charset="0"/>
                <a:cs typeface="Arial" pitchFamily="34" charset="0"/>
              </a:rPr>
              <a:t>шинж: </a:t>
            </a:r>
            <a:r>
              <a:rPr lang="mn-MN" sz="2400" dirty="0" smtClean="0">
                <a:latin typeface="Arial Mon" pitchFamily="34" charset="0"/>
                <a:cs typeface="Arial" pitchFamily="34" charset="0"/>
              </a:rPr>
              <a:t>Дарааллын дагуу тусламж үзүүлнэ. Тэд өөрсдийн ээлжийг хүлээн дараалалд зогсох боломжтой тул дарааллын дагуу тусламж үзүүлнэ. </a:t>
            </a:r>
            <a:endParaRPr lang="en-US" sz="2400" dirty="0">
              <a:solidFill>
                <a:srgbClr val="00B050"/>
              </a:solidFill>
              <a:latin typeface="Arial Mon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2050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11430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tx1"/>
                </a:solidFill>
                <a:latin typeface="Arial Mon" pitchFamily="34" charset="0"/>
                <a:cs typeface="Arial" pitchFamily="34" charset="0"/>
              </a:rPr>
              <a:t>A- </a:t>
            </a:r>
            <a:r>
              <a:rPr lang="mn-MN" b="1" dirty="0">
                <a:solidFill>
                  <a:schemeClr val="tx1"/>
                </a:solidFill>
                <a:latin typeface="Arial Mon" pitchFamily="34" charset="0"/>
                <a:cs typeface="Arial" pitchFamily="34" charset="0"/>
              </a:rPr>
              <a:t> </a:t>
            </a:r>
            <a:r>
              <a:rPr lang="en-US" b="1" dirty="0">
                <a:solidFill>
                  <a:schemeClr val="tx1"/>
                </a:solidFill>
                <a:latin typeface="Arial Mon" pitchFamily="34" charset="0"/>
                <a:cs typeface="Arial" pitchFamily="34" charset="0"/>
              </a:rPr>
              <a:t>Airway</a:t>
            </a:r>
            <a:r>
              <a:rPr lang="mn-MN" b="1" dirty="0">
                <a:solidFill>
                  <a:schemeClr val="tx1"/>
                </a:solidFill>
                <a:latin typeface="Arial Mon" pitchFamily="34" charset="0"/>
                <a:cs typeface="Arial" pitchFamily="34" charset="0"/>
              </a:rPr>
              <a:t/>
            </a:r>
            <a:br>
              <a:rPr lang="mn-MN" b="1" dirty="0">
                <a:solidFill>
                  <a:schemeClr val="tx1"/>
                </a:solidFill>
                <a:latin typeface="Arial Mon" pitchFamily="34" charset="0"/>
                <a:cs typeface="Arial" pitchFamily="34" charset="0"/>
              </a:rPr>
            </a:br>
            <a:r>
              <a:rPr lang="mn-MN" b="1" dirty="0">
                <a:solidFill>
                  <a:schemeClr val="tx1"/>
                </a:solidFill>
                <a:latin typeface="Arial Mon" pitchFamily="34" charset="0"/>
                <a:cs typeface="Arial" pitchFamily="34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Arial Mon" pitchFamily="34" charset="0"/>
                <a:cs typeface="Arial" pitchFamily="34" charset="0"/>
              </a:rPr>
              <a:t>/ </a:t>
            </a:r>
            <a:r>
              <a:rPr lang="mn-MN" dirty="0">
                <a:solidFill>
                  <a:schemeClr val="tx1"/>
                </a:solidFill>
                <a:latin typeface="Arial Mon" pitchFamily="34" charset="0"/>
                <a:cs typeface="Arial" pitchFamily="34" charset="0"/>
              </a:rPr>
              <a:t>Амьсгалын замыг  үнэлэх </a:t>
            </a:r>
            <a:r>
              <a:rPr lang="en-US" dirty="0">
                <a:solidFill>
                  <a:schemeClr val="tx1"/>
                </a:solidFill>
                <a:latin typeface="Arial Mon" pitchFamily="34" charset="0"/>
                <a:cs typeface="Arial" pitchFamily="34" charset="0"/>
              </a:rPr>
              <a:t>/</a:t>
            </a:r>
            <a:endParaRPr lang="en-US" dirty="0">
              <a:latin typeface="Arial Mon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447800"/>
            <a:ext cx="8229600" cy="4572000"/>
          </a:xfrm>
        </p:spPr>
        <p:txBody>
          <a:bodyPr/>
          <a:lstStyle/>
          <a:p>
            <a:pPr algn="just"/>
            <a:r>
              <a:rPr lang="mn-MN" sz="2400" dirty="0">
                <a:latin typeface="Arial Mon" pitchFamily="34" charset="0"/>
                <a:cs typeface="Arial" pitchFamily="34" charset="0"/>
              </a:rPr>
              <a:t>Амьсгалахыг: </a:t>
            </a:r>
          </a:p>
          <a:p>
            <a:pPr marL="0" indent="0" algn="just">
              <a:buNone/>
            </a:pPr>
            <a:r>
              <a:rPr lang="mn-MN" sz="2400" dirty="0">
                <a:latin typeface="Arial Mon" pitchFamily="34" charset="0"/>
                <a:cs typeface="Arial" pitchFamily="34" charset="0"/>
              </a:rPr>
              <a:t>	- ХАР</a:t>
            </a:r>
          </a:p>
          <a:p>
            <a:pPr marL="0" indent="0" algn="just">
              <a:buNone/>
            </a:pPr>
            <a:r>
              <a:rPr lang="mn-MN" sz="2400" dirty="0">
                <a:latin typeface="Arial Mon" pitchFamily="34" charset="0"/>
                <a:cs typeface="Arial" pitchFamily="34" charset="0"/>
              </a:rPr>
              <a:t>	- СОНС</a:t>
            </a:r>
          </a:p>
          <a:p>
            <a:pPr marL="0" indent="0" algn="just">
              <a:buNone/>
            </a:pPr>
            <a:r>
              <a:rPr lang="mn-MN" sz="2400" dirty="0">
                <a:latin typeface="Arial Mon" pitchFamily="34" charset="0"/>
                <a:cs typeface="Arial" pitchFamily="34" charset="0"/>
              </a:rPr>
              <a:t>	- МЭДЭР </a:t>
            </a:r>
            <a:endParaRPr lang="en-MY" sz="2400" dirty="0">
              <a:latin typeface="Arial Mon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 descr="Fig 6 look listen feel fro breathi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95600" y="1447800"/>
            <a:ext cx="59436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808289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838200"/>
            <a:ext cx="7772400" cy="182562"/>
          </a:xfrm>
        </p:spPr>
        <p:txBody>
          <a:bodyPr>
            <a:noAutofit/>
          </a:bodyPr>
          <a:lstStyle/>
          <a:p>
            <a:r>
              <a:rPr lang="mn-MN" sz="2400" dirty="0" smtClean="0">
                <a:latin typeface="Arial Mon" pitchFamily="34" charset="0"/>
              </a:rPr>
              <a:t>Амьсгалын замыг үнэлэхэд үндсэн 2 зүйлд анхаарах хэрэгтэй. Үүнд: </a:t>
            </a:r>
            <a:endParaRPr lang="en-US" sz="2400" dirty="0">
              <a:latin typeface="Arial Mon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143000"/>
            <a:ext cx="8382000" cy="5410200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mn-MN" sz="22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mn-MN" sz="2200" dirty="0" smtClean="0">
                <a:latin typeface="Arial Mon" pitchFamily="34" charset="0"/>
                <a:cs typeface="Arial" pitchFamily="34" charset="0"/>
              </a:rPr>
              <a:t>. Амьсгалын </a:t>
            </a:r>
            <a:r>
              <a:rPr lang="mn-MN" sz="2200" dirty="0">
                <a:latin typeface="Arial Mon" pitchFamily="34" charset="0"/>
                <a:cs typeface="Arial" pitchFamily="34" charset="0"/>
              </a:rPr>
              <a:t>замын бөглөршил :</a:t>
            </a:r>
          </a:p>
          <a:p>
            <a:pPr marL="0" indent="0" algn="just">
              <a:buNone/>
            </a:pPr>
            <a:r>
              <a:rPr lang="mn-MN" sz="2200" dirty="0">
                <a:latin typeface="Arial Mon" pitchFamily="34" charset="0"/>
                <a:cs typeface="Arial" pitchFamily="34" charset="0"/>
              </a:rPr>
              <a:t>    </a:t>
            </a:r>
            <a:r>
              <a:rPr lang="mn-MN" sz="2200" dirty="0" smtClean="0">
                <a:latin typeface="Arial Mon" pitchFamily="34" charset="0"/>
                <a:cs typeface="Arial" pitchFamily="34" charset="0"/>
              </a:rPr>
              <a:t> </a:t>
            </a:r>
            <a:r>
              <a:rPr lang="mn-MN" sz="2200" dirty="0" smtClean="0">
                <a:latin typeface="Arial Mon" pitchFamily="34" charset="0"/>
                <a:cs typeface="Arial" pitchFamily="34" charset="0"/>
              </a:rPr>
              <a:t>  - </a:t>
            </a:r>
            <a:r>
              <a:rPr lang="mn-MN" sz="2200" dirty="0">
                <a:latin typeface="Arial Mon" pitchFamily="34" charset="0"/>
                <a:cs typeface="Arial" pitchFamily="34" charset="0"/>
              </a:rPr>
              <a:t>Хүүхэд амьсгалж байна уу?</a:t>
            </a:r>
          </a:p>
          <a:p>
            <a:pPr marL="0" indent="0" algn="just">
              <a:buNone/>
            </a:pPr>
            <a:r>
              <a:rPr lang="mn-MN" sz="2200" dirty="0" smtClean="0">
                <a:latin typeface="Arial Mon" pitchFamily="34" charset="0"/>
                <a:cs typeface="Arial" pitchFamily="34" charset="0"/>
              </a:rPr>
              <a:t>       -  </a:t>
            </a:r>
            <a:r>
              <a:rPr lang="mn-MN" sz="2200" dirty="0">
                <a:latin typeface="Arial Mon" pitchFamily="34" charset="0"/>
                <a:cs typeface="Arial" pitchFamily="34" charset="0"/>
              </a:rPr>
              <a:t>Амьсгалын замд бөглөрөл байна уу?</a:t>
            </a:r>
          </a:p>
          <a:p>
            <a:pPr marL="0" indent="0" algn="just">
              <a:buNone/>
            </a:pPr>
            <a:r>
              <a:rPr lang="mn-MN" sz="2200" dirty="0" smtClean="0">
                <a:latin typeface="Arial Mon" pitchFamily="34" charset="0"/>
                <a:cs typeface="Arial" pitchFamily="34" charset="0"/>
              </a:rPr>
              <a:t>       -  </a:t>
            </a:r>
            <a:r>
              <a:rPr lang="mn-MN" sz="2200" dirty="0">
                <a:latin typeface="Arial Mon" pitchFamily="34" charset="0"/>
                <a:cs typeface="Arial" pitchFamily="34" charset="0"/>
              </a:rPr>
              <a:t>Хүүхэд хөхөрсөн байна уу? </a:t>
            </a:r>
            <a:r>
              <a:rPr lang="en-US" sz="2200" dirty="0">
                <a:latin typeface="Arial Mon" pitchFamily="34" charset="0"/>
                <a:cs typeface="Arial" pitchFamily="34" charset="0"/>
              </a:rPr>
              <a:t>/ </a:t>
            </a:r>
            <a:r>
              <a:rPr lang="mn-MN" sz="2200" dirty="0">
                <a:latin typeface="Arial Mon" pitchFamily="34" charset="0"/>
                <a:cs typeface="Arial" pitchFamily="34" charset="0"/>
              </a:rPr>
              <a:t>төвийн </a:t>
            </a:r>
            <a:r>
              <a:rPr lang="mn-MN" sz="2200" dirty="0" smtClean="0">
                <a:latin typeface="Arial Mon" pitchFamily="34" charset="0"/>
                <a:cs typeface="Arial" pitchFamily="34" charset="0"/>
              </a:rPr>
              <a:t>хөхрөлт байгаа </a:t>
            </a:r>
            <a:r>
              <a:rPr lang="mn-MN" sz="2200" dirty="0">
                <a:latin typeface="Arial Mon" pitchFamily="34" charset="0"/>
                <a:cs typeface="Arial" pitchFamily="34" charset="0"/>
              </a:rPr>
              <a:t>эсэх</a:t>
            </a:r>
            <a:r>
              <a:rPr lang="en-US" sz="2200" dirty="0">
                <a:latin typeface="Arial Mon" pitchFamily="34" charset="0"/>
                <a:cs typeface="Arial" pitchFamily="34" charset="0"/>
              </a:rPr>
              <a:t>/</a:t>
            </a:r>
            <a:endParaRPr lang="mn-MN" sz="2200" dirty="0">
              <a:latin typeface="Arial Mon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mn-MN" sz="2200" dirty="0" smtClean="0">
                <a:latin typeface="Arial Mon" pitchFamily="34" charset="0"/>
                <a:cs typeface="Arial" pitchFamily="34" charset="0"/>
              </a:rPr>
              <a:t>       - Хүүхэд </a:t>
            </a:r>
            <a:r>
              <a:rPr lang="mn-MN" sz="2200" dirty="0">
                <a:latin typeface="Arial Mon" pitchFamily="34" charset="0"/>
                <a:cs typeface="Arial" pitchFamily="34" charset="0"/>
              </a:rPr>
              <a:t>амьсгалын </a:t>
            </a:r>
            <a:r>
              <a:rPr lang="mn-MN" sz="2200" dirty="0" smtClean="0">
                <a:latin typeface="Arial Mon" pitchFamily="34" charset="0"/>
                <a:cs typeface="Arial" pitchFamily="34" charset="0"/>
              </a:rPr>
              <a:t>дутагдлын хүнд шинжүүд </a:t>
            </a:r>
            <a:r>
              <a:rPr lang="mn-MN" sz="2200" dirty="0">
                <a:latin typeface="Arial Mon" pitchFamily="34" charset="0"/>
                <a:cs typeface="Arial" pitchFamily="34" charset="0"/>
              </a:rPr>
              <a:t>байна уу? </a:t>
            </a:r>
          </a:p>
          <a:p>
            <a:pPr marL="0" indent="0" algn="just">
              <a:buNone/>
            </a:pPr>
            <a:r>
              <a:rPr lang="mn-MN" sz="2200" dirty="0">
                <a:latin typeface="Arial Mon" pitchFamily="34" charset="0"/>
                <a:cs typeface="Arial" pitchFamily="34" charset="0"/>
              </a:rPr>
              <a:t>2. Хүзүү, толгойн гэмтэлтэй гэж сэжиглэвэл:</a:t>
            </a:r>
          </a:p>
          <a:p>
            <a:pPr marL="0" indent="0" algn="just">
              <a:buNone/>
            </a:pPr>
            <a:r>
              <a:rPr lang="mn-MN" sz="2200" dirty="0">
                <a:latin typeface="Arial Mon" pitchFamily="34" charset="0"/>
                <a:cs typeface="Arial" pitchFamily="34" charset="0"/>
              </a:rPr>
              <a:t>	- Хүзүүг тогтвортой болгох </a:t>
            </a:r>
          </a:p>
          <a:p>
            <a:pPr marL="0" indent="0" algn="just">
              <a:buNone/>
            </a:pPr>
            <a:r>
              <a:rPr lang="mn-MN" sz="2200" dirty="0">
                <a:latin typeface="Arial Mon" pitchFamily="34" charset="0"/>
                <a:cs typeface="Arial" pitchFamily="34" charset="0"/>
              </a:rPr>
              <a:t>	- </a:t>
            </a:r>
            <a:r>
              <a:rPr lang="en-US" sz="2200" dirty="0">
                <a:latin typeface="Arial Mon" pitchFamily="34" charset="0"/>
                <a:cs typeface="Arial" pitchFamily="34" charset="0"/>
              </a:rPr>
              <a:t> log </a:t>
            </a:r>
            <a:r>
              <a:rPr lang="en-US" sz="2200" dirty="0" smtClean="0">
                <a:latin typeface="Arial Mon" pitchFamily="34" charset="0"/>
                <a:cs typeface="Arial" pitchFamily="34" charset="0"/>
              </a:rPr>
              <a:t>roll</a:t>
            </a:r>
            <a:endParaRPr lang="mn-MN" sz="2200" dirty="0" smtClean="0">
              <a:latin typeface="Arial Mon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mn-MN" sz="2200" dirty="0" smtClean="0">
                <a:latin typeface="Arial Mon" pitchFamily="34" charset="0"/>
                <a:cs typeface="Arial" pitchFamily="34" charset="0"/>
              </a:rPr>
              <a:t>Хэрэв хүүхдийг зөвхөн амьсгалын хямралтай гэж үнэлсэн бол захын цусны хүчилтөрөгчийн ханамж </a:t>
            </a:r>
            <a:r>
              <a:rPr lang="en-US" sz="2200" dirty="0" smtClean="0">
                <a:latin typeface="Arial Mon" pitchFamily="34" charset="0"/>
                <a:cs typeface="Arial" pitchFamily="34" charset="0"/>
              </a:rPr>
              <a:t>(Spo2)</a:t>
            </a:r>
            <a:r>
              <a:rPr lang="mn-MN" sz="2200" dirty="0" smtClean="0">
                <a:latin typeface="Arial Mon" pitchFamily="34" charset="0"/>
                <a:cs typeface="Arial" pitchFamily="34" charset="0"/>
              </a:rPr>
              <a:t>-ийг </a:t>
            </a:r>
            <a:r>
              <a:rPr lang="mn-MN" sz="2200" dirty="0" smtClean="0">
                <a:solidFill>
                  <a:srgbClr val="FF0000"/>
                </a:solidFill>
                <a:latin typeface="Arial Mon" pitchFamily="34" charset="0"/>
                <a:cs typeface="Arial" pitchFamily="34" charset="0"/>
              </a:rPr>
              <a:t>90%-иас </a:t>
            </a:r>
            <a:r>
              <a:rPr lang="mn-MN" sz="2200" dirty="0" smtClean="0">
                <a:latin typeface="Arial Mon" pitchFamily="34" charset="0"/>
                <a:cs typeface="Arial" pitchFamily="34" charset="0"/>
              </a:rPr>
              <a:t>дээш байлгахыг, харин эрэмбэлэн ангиллын бусад яаралтай шинжүүд </a:t>
            </a:r>
            <a:r>
              <a:rPr lang="mn-MN" sz="2200" dirty="0" smtClean="0">
                <a:latin typeface="Arial Mon" pitchFamily="34" charset="0"/>
                <a:cs typeface="Arial" pitchFamily="34" charset="0"/>
              </a:rPr>
              <a:t>илэрсэн </a:t>
            </a:r>
            <a:r>
              <a:rPr lang="mn-MN" sz="2200" dirty="0" smtClean="0">
                <a:latin typeface="Arial Mon" pitchFamily="34" charset="0"/>
                <a:cs typeface="Arial" pitchFamily="34" charset="0"/>
              </a:rPr>
              <a:t>бол амьсгал хямралтай, хямралгүй </a:t>
            </a:r>
            <a:r>
              <a:rPr lang="en-US" sz="2200" dirty="0" smtClean="0">
                <a:latin typeface="Arial Mon" pitchFamily="34" charset="0"/>
                <a:cs typeface="Arial" pitchFamily="34" charset="0"/>
              </a:rPr>
              <a:t>Spo2</a:t>
            </a:r>
            <a:r>
              <a:rPr lang="mn-MN" sz="2200" dirty="0" smtClean="0">
                <a:latin typeface="Arial Mon" pitchFamily="34" charset="0"/>
                <a:cs typeface="Arial" pitchFamily="34" charset="0"/>
              </a:rPr>
              <a:t>-ыг </a:t>
            </a:r>
            <a:r>
              <a:rPr lang="mn-MN" sz="2200" dirty="0" smtClean="0">
                <a:solidFill>
                  <a:srgbClr val="FF0000"/>
                </a:solidFill>
                <a:latin typeface="Arial Mon" pitchFamily="34" charset="0"/>
                <a:cs typeface="Arial" pitchFamily="34" charset="0"/>
              </a:rPr>
              <a:t>94%-иас </a:t>
            </a:r>
            <a:r>
              <a:rPr lang="mn-MN" sz="2200" dirty="0" smtClean="0">
                <a:latin typeface="Arial Mon" pitchFamily="34" charset="0"/>
                <a:cs typeface="Arial" pitchFamily="34" charset="0"/>
              </a:rPr>
              <a:t>дээш байлгахыг зорино. </a:t>
            </a:r>
          </a:p>
          <a:p>
            <a:pPr marL="0" indent="0" algn="just">
              <a:buNone/>
            </a:pPr>
            <a:r>
              <a:rPr lang="mn-MN" sz="2200" dirty="0" smtClean="0">
                <a:latin typeface="Arial Mon" pitchFamily="34" charset="0"/>
                <a:cs typeface="Arial" pitchFamily="34" charset="0"/>
              </a:rPr>
              <a:t>Нярайд </a:t>
            </a:r>
            <a:r>
              <a:rPr lang="mn-MN" sz="2200" dirty="0" smtClean="0">
                <a:solidFill>
                  <a:srgbClr val="FF0000"/>
                </a:solidFill>
                <a:latin typeface="Arial Mon" pitchFamily="34" charset="0"/>
                <a:cs typeface="Arial" pitchFamily="34" charset="0"/>
              </a:rPr>
              <a:t>1-2л/мин</a:t>
            </a:r>
            <a:r>
              <a:rPr lang="mn-MN" sz="2200" dirty="0" smtClean="0">
                <a:latin typeface="Arial Mon" pitchFamily="34" charset="0"/>
                <a:cs typeface="Arial" pitchFamily="34" charset="0"/>
              </a:rPr>
              <a:t>, бага насны хүүхдэд </a:t>
            </a:r>
            <a:r>
              <a:rPr lang="mn-MN" sz="2200" dirty="0" smtClean="0">
                <a:solidFill>
                  <a:srgbClr val="FF0000"/>
                </a:solidFill>
                <a:latin typeface="Arial Mon" pitchFamily="34" charset="0"/>
                <a:cs typeface="Arial" pitchFamily="34" charset="0"/>
              </a:rPr>
              <a:t>2-4л/мин</a:t>
            </a:r>
            <a:r>
              <a:rPr lang="mn-MN" sz="2200" dirty="0" smtClean="0">
                <a:latin typeface="Arial Mon" pitchFamily="34" charset="0"/>
                <a:cs typeface="Arial" pitchFamily="34" charset="0"/>
              </a:rPr>
              <a:t>, том хүүхдэд </a:t>
            </a:r>
            <a:r>
              <a:rPr lang="mn-MN" sz="2200" dirty="0" smtClean="0">
                <a:solidFill>
                  <a:srgbClr val="FF0000"/>
                </a:solidFill>
                <a:latin typeface="Arial Mon" pitchFamily="34" charset="0"/>
                <a:cs typeface="Arial" pitchFamily="34" charset="0"/>
              </a:rPr>
              <a:t>2-4л/мин</a:t>
            </a:r>
            <a:r>
              <a:rPr lang="mn-MN" sz="2200" dirty="0" smtClean="0">
                <a:latin typeface="Arial Mon" pitchFamily="34" charset="0"/>
                <a:cs typeface="Arial" pitchFamily="34" charset="0"/>
              </a:rPr>
              <a:t> тохирох хэмжээний маскаар </a:t>
            </a:r>
            <a:r>
              <a:rPr lang="en-US" sz="2200" dirty="0" smtClean="0">
                <a:latin typeface="Arial Mon" pitchFamily="34" charset="0"/>
                <a:cs typeface="Arial" pitchFamily="34" charset="0"/>
              </a:rPr>
              <a:t>Spo2</a:t>
            </a:r>
            <a:r>
              <a:rPr lang="mn-MN" sz="2200" dirty="0" smtClean="0">
                <a:latin typeface="Arial Mon" pitchFamily="34" charset="0"/>
                <a:cs typeface="Arial" pitchFamily="34" charset="0"/>
              </a:rPr>
              <a:t>-94%-иас болтол өгнө. 4л/мин –аас илүү хурдтай ч өгч болно. </a:t>
            </a:r>
          </a:p>
          <a:p>
            <a:pPr marL="0" indent="0" algn="just">
              <a:buNone/>
            </a:pPr>
            <a:r>
              <a:rPr lang="mn-MN" sz="2200" dirty="0" smtClean="0">
                <a:latin typeface="Arial Mon" pitchFamily="34" charset="0"/>
                <a:cs typeface="Arial" pitchFamily="34" charset="0"/>
              </a:rPr>
              <a:t>Хүчилтөрөгчийн стандарт урсгалын хурдаар өгч байх үед заавал чийгшүүлэгч хэрэглэхгүй байж болно. / </a:t>
            </a:r>
            <a:r>
              <a:rPr lang="mn-MN" sz="2200" dirty="0" smtClean="0">
                <a:solidFill>
                  <a:srgbClr val="FF0000"/>
                </a:solidFill>
                <a:latin typeface="Arial Mon" pitchFamily="34" charset="0"/>
                <a:cs typeface="Arial" pitchFamily="34" charset="0"/>
              </a:rPr>
              <a:t>хамрын ац гуурсаар/ 1 цаг орчим. </a:t>
            </a:r>
            <a:endParaRPr lang="mn-MN" sz="2200" dirty="0">
              <a:solidFill>
                <a:srgbClr val="FF0000"/>
              </a:solidFill>
              <a:latin typeface="Arial Mon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2789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1143000"/>
          </a:xfrm>
        </p:spPr>
        <p:txBody>
          <a:bodyPr>
            <a:normAutofit/>
          </a:bodyPr>
          <a:lstStyle/>
          <a:p>
            <a:r>
              <a:rPr lang="mn-MN" sz="2800" dirty="0" smtClean="0">
                <a:latin typeface="Arial Mon" pitchFamily="34" charset="0"/>
              </a:rPr>
              <a:t>Цээжинд түлхэлттэй шахалт хийх 5 удаа </a:t>
            </a:r>
            <a:br>
              <a:rPr lang="mn-MN" sz="2800" dirty="0" smtClean="0">
                <a:latin typeface="Arial Mon" pitchFamily="34" charset="0"/>
              </a:rPr>
            </a:br>
            <a:r>
              <a:rPr lang="mn-MN" sz="2800" dirty="0" smtClean="0">
                <a:latin typeface="Arial Mon" pitchFamily="34" charset="0"/>
              </a:rPr>
              <a:t>Гадны биетийг гартал дээрх үйлдлийг хийнэ. </a:t>
            </a:r>
            <a:endParaRPr lang="en-US" sz="2800" dirty="0">
              <a:latin typeface="Arial Mon" pitchFamily="34" charset="0"/>
            </a:endParaRPr>
          </a:p>
        </p:txBody>
      </p:sp>
      <p:pic>
        <p:nvPicPr>
          <p:cNvPr id="4" name="Picture 4" descr="p 6 ETAt back slaps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1447800"/>
            <a:ext cx="3433922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 descr="p 6 ETAT chest thrust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3800" y="1444109"/>
            <a:ext cx="3578225" cy="4392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1219200" y="5836722"/>
            <a:ext cx="24260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mn-MN" dirty="0" smtClean="0">
                <a:latin typeface="Arial Mon" pitchFamily="34" charset="0"/>
                <a:cs typeface="Arial" pitchFamily="34" charset="0"/>
              </a:rPr>
              <a:t>Н</a:t>
            </a:r>
            <a:r>
              <a:rPr lang="mn-MN" dirty="0">
                <a:latin typeface="Arial Mon" pitchFamily="34" charset="0"/>
                <a:cs typeface="Arial" pitchFamily="34" charset="0"/>
              </a:rPr>
              <a:t>уруун дээр алгадах</a:t>
            </a:r>
            <a:endParaRPr lang="en-US" dirty="0">
              <a:latin typeface="Arial Mon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257800" y="5836722"/>
            <a:ext cx="28382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mn-MN" dirty="0">
                <a:latin typeface="Arial Mon" pitchFamily="34" charset="0"/>
                <a:cs typeface="Arial" pitchFamily="34" charset="0"/>
              </a:rPr>
              <a:t>Цээжийг түнших доргиох</a:t>
            </a:r>
            <a:endParaRPr lang="en-US" dirty="0">
              <a:latin typeface="Arial Mon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4525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pic>
        <p:nvPicPr>
          <p:cNvPr id="4" name="Picture 4" descr="p 6 back slaps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762000"/>
            <a:ext cx="3790786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 descr="p 6 Heimlich manoeuver in older chil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50971" y="914400"/>
            <a:ext cx="3352800" cy="5351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304800" y="60198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mn-MN" dirty="0">
                <a:latin typeface="Arial Mon" pitchFamily="34" charset="0"/>
                <a:cs typeface="Arial" pitchFamily="34" charset="0"/>
              </a:rPr>
              <a:t>Нуруун дээр алгадаж амьсгалын</a:t>
            </a:r>
          </a:p>
          <a:p>
            <a:r>
              <a:rPr lang="mn-MN" dirty="0">
                <a:latin typeface="Arial Mon" pitchFamily="34" charset="0"/>
                <a:cs typeface="Arial" pitchFamily="34" charset="0"/>
              </a:rPr>
              <a:t> замын бөглөршлийг арилгах</a:t>
            </a:r>
            <a:endParaRPr lang="en-US" dirty="0">
              <a:latin typeface="Arial Mon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410200" y="6158299"/>
            <a:ext cx="23519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Arial Mon" pitchFamily="34" charset="0"/>
                <a:cs typeface="Arial" pitchFamily="34" charset="0"/>
              </a:rPr>
              <a:t>Heimlich manoeuvre </a:t>
            </a:r>
            <a:endParaRPr lang="en-US" dirty="0">
              <a:latin typeface="Arial Mon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3187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275</TotalTime>
  <Words>1081</Words>
  <Application>Microsoft Office PowerPoint</Application>
  <PresentationFormat>On-screen Show (4:3)</PresentationFormat>
  <Paragraphs>155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Equity</vt:lpstr>
      <vt:lpstr>Эрэмбэлэн ангилалт яаралтай тусламж </vt:lpstr>
      <vt:lpstr>PowerPoint Presentation</vt:lpstr>
      <vt:lpstr>PowerPoint Presentation</vt:lpstr>
      <vt:lpstr>PowerPoint Presentation</vt:lpstr>
      <vt:lpstr>PowerPoint Presentation</vt:lpstr>
      <vt:lpstr>A-  Airway  / Амьсгалын замыг  үнэлэх /</vt:lpstr>
      <vt:lpstr>Амьсгалын замыг үнэлэхэд үндсэн 2 зүйлд анхаарах хэрэгтэй. Үүнд: </vt:lpstr>
      <vt:lpstr>Цээжинд түлхэлттэй шахалт хийх 5 удаа  Гадны биетийг гартал дээрх үйлдлийг хийнэ. </vt:lpstr>
      <vt:lpstr>PowerPoint Presentation</vt:lpstr>
      <vt:lpstr>Гадны биетийг гаргасны дараа, амьсгалын замыг чөлөөтэй байлгах байрлал </vt:lpstr>
      <vt:lpstr>Толгойг хөдөлгөхгүйгээр эрүүг дарж,  амьсгалын замыг нээх  Хүзүүний гэмтэл байж болзошгүй /зураг 7/ </vt:lpstr>
      <vt:lpstr>Ороох : Бие нь хөдөлж байхад биеийг хөдөлгөөнгүй болгох /зураг 9/</vt:lpstr>
      <vt:lpstr>PowerPoint Presentation</vt:lpstr>
      <vt:lpstr>Амьсгалахад бэрхшээлтэй үеийн арга хэмжээ</vt:lpstr>
      <vt:lpstr>PowerPoint Presentation</vt:lpstr>
      <vt:lpstr>С -  Circulation Цус эргэлтийн хямрал, ухаан санааны байдал, таталтыг үнэлэх. </vt:lpstr>
      <vt:lpstr>PowerPoint Presentation</vt:lpstr>
      <vt:lpstr>PowerPoint Presentation</vt:lpstr>
      <vt:lpstr> Koмыг  үнэлэх AVPU үнэлгээ</vt:lpstr>
      <vt:lpstr>PowerPoint Presentation</vt:lpstr>
      <vt:lpstr>Таталт</vt:lpstr>
      <vt:lpstr>PowerPoint Presentation</vt:lpstr>
      <vt:lpstr>ТНШ-д шинжилгээ хийхийг хойшлуулах: </vt:lpstr>
      <vt:lpstr>Шингэн алдалтыг үнэлэх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Эрэмбэлэн ангилалт яаралтай тусламж </dc:title>
  <dc:creator>lhagvadulam</dc:creator>
  <cp:lastModifiedBy>lhagvadulam</cp:lastModifiedBy>
  <cp:revision>82</cp:revision>
  <dcterms:created xsi:type="dcterms:W3CDTF">2020-06-08T05:17:00Z</dcterms:created>
  <dcterms:modified xsi:type="dcterms:W3CDTF">2020-06-09T05:07:39Z</dcterms:modified>
</cp:coreProperties>
</file>