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61" r:id="rId3"/>
    <p:sldId id="262" r:id="rId4"/>
    <p:sldId id="263" r:id="rId5"/>
    <p:sldId id="264" r:id="rId6"/>
    <p:sldId id="265" r:id="rId7"/>
    <p:sldId id="256" r:id="rId8"/>
    <p:sldId id="258" r:id="rId9"/>
    <p:sldId id="259" r:id="rId10"/>
    <p:sldId id="260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3" autoAdjust="0"/>
    <p:restoredTop sz="94676" autoAdjust="0"/>
  </p:normalViewPr>
  <p:slideViewPr>
    <p:cSldViewPr>
      <p:cViewPr varScale="1">
        <p:scale>
          <a:sx n="87" d="100"/>
          <a:sy n="87" d="100"/>
        </p:scale>
        <p:origin x="-1458" y="-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096B870B-8406-4393-8E90-92556A57018E}" type="datetimeFigureOut">
              <a:rPr lang="en-US" smtClean="0"/>
              <a:t>2020-06-09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CDE11DD6-D431-4731-A311-E3B5E672C35B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6B870B-8406-4393-8E90-92556A57018E}" type="datetimeFigureOut">
              <a:rPr lang="en-US" smtClean="0"/>
              <a:t>2020-06-09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E11DD6-D431-4731-A311-E3B5E672C35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6B870B-8406-4393-8E90-92556A57018E}" type="datetimeFigureOut">
              <a:rPr lang="en-US" smtClean="0"/>
              <a:t>2020-06-09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E11DD6-D431-4731-A311-E3B5E672C35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096B870B-8406-4393-8E90-92556A57018E}" type="datetimeFigureOut">
              <a:rPr lang="en-US" smtClean="0"/>
              <a:t>2020-06-09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CDE11DD6-D431-4731-A311-E3B5E672C35B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096B870B-8406-4393-8E90-92556A57018E}" type="datetimeFigureOut">
              <a:rPr lang="en-US" smtClean="0"/>
              <a:t>2020-06-09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CDE11DD6-D431-4731-A311-E3B5E672C35B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6B870B-8406-4393-8E90-92556A57018E}" type="datetimeFigureOut">
              <a:rPr lang="en-US" smtClean="0"/>
              <a:t>2020-06-09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E11DD6-D431-4731-A311-E3B5E672C35B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6B870B-8406-4393-8E90-92556A57018E}" type="datetimeFigureOut">
              <a:rPr lang="en-US" smtClean="0"/>
              <a:t>2020-06-09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E11DD6-D431-4731-A311-E3B5E672C35B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096B870B-8406-4393-8E90-92556A57018E}" type="datetimeFigureOut">
              <a:rPr lang="en-US" smtClean="0"/>
              <a:t>2020-06-09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CDE11DD6-D431-4731-A311-E3B5E672C35B}" type="slidenum">
              <a:rPr lang="en-US" smtClean="0"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6B870B-8406-4393-8E90-92556A57018E}" type="datetimeFigureOut">
              <a:rPr lang="en-US" smtClean="0"/>
              <a:t>2020-06-09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E11DD6-D431-4731-A311-E3B5E672C35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096B870B-8406-4393-8E90-92556A57018E}" type="datetimeFigureOut">
              <a:rPr lang="en-US" smtClean="0"/>
              <a:t>2020-06-09</a:t>
            </a:fld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CDE11DD6-D431-4731-A311-E3B5E672C35B}" type="slidenum">
              <a:rPr lang="en-US" smtClean="0"/>
              <a:t>‹#›</a:t>
            </a:fld>
            <a:endParaRPr lang="en-US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096B870B-8406-4393-8E90-92556A57018E}" type="datetimeFigureOut">
              <a:rPr lang="en-US" smtClean="0"/>
              <a:t>2020-06-09</a:t>
            </a:fld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CDE11DD6-D431-4731-A311-E3B5E672C35B}" type="slidenum">
              <a:rPr lang="en-US" smtClean="0"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096B870B-8406-4393-8E90-92556A57018E}" type="datetimeFigureOut">
              <a:rPr lang="en-US" smtClean="0"/>
              <a:t>2020-06-09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CDE11DD6-D431-4731-A311-E3B5E672C35B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0" y="533400"/>
            <a:ext cx="6172200" cy="2438400"/>
          </a:xfrm>
        </p:spPr>
        <p:txBody>
          <a:bodyPr>
            <a:normAutofit/>
          </a:bodyPr>
          <a:lstStyle/>
          <a:p>
            <a:r>
              <a:rPr lang="mn-MN" dirty="0"/>
              <a:t>Хүчилтөрөгч өтгөрүүлэгч аппаратыг ажиллуулах болон аюулгүй ажиллагааны зааварчилгаа,цэвэрлэгээ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mn-MN" dirty="0" smtClean="0"/>
              <a:t>                                      </a:t>
            </a:r>
          </a:p>
          <a:p>
            <a:endParaRPr lang="mn-MN" dirty="0"/>
          </a:p>
          <a:p>
            <a:endParaRPr lang="mn-MN" dirty="0" smtClean="0"/>
          </a:p>
          <a:p>
            <a:r>
              <a:rPr lang="mn-MN" dirty="0"/>
              <a:t> </a:t>
            </a:r>
            <a:r>
              <a:rPr lang="mn-MN" dirty="0" smtClean="0"/>
              <a:t>                                                    Сувилагч. Д.Булган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724300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7467600" cy="762000"/>
          </a:xfrm>
        </p:spPr>
        <p:txBody>
          <a:bodyPr>
            <a:normAutofit fontScale="90000"/>
          </a:bodyPr>
          <a:lstStyle/>
          <a:p>
            <a:r>
              <a:rPr lang="mn-MN" dirty="0" smtClean="0">
                <a:solidFill>
                  <a:srgbClr val="7030A0"/>
                </a:solidFill>
              </a:rPr>
              <a:t>Аюулгүй ажиллагааны зааварчилгаа</a:t>
            </a:r>
            <a:endParaRPr lang="en-US" dirty="0">
              <a:solidFill>
                <a:srgbClr val="7030A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mn-MN" dirty="0" smtClean="0"/>
              <a:t>Хүчилтөрөгч өтгөрүүлэгчийн орчны агаарын эргэлт сайн байх</a:t>
            </a:r>
          </a:p>
          <a:p>
            <a:endParaRPr lang="mn-MN" dirty="0" smtClean="0"/>
          </a:p>
          <a:p>
            <a:r>
              <a:rPr lang="mn-MN" dirty="0" smtClean="0"/>
              <a:t>Дулаан үүсгэгчээс дор хаяж 1,5м хол байх</a:t>
            </a:r>
          </a:p>
          <a:p>
            <a:endParaRPr lang="mn-MN" dirty="0" smtClean="0"/>
          </a:p>
          <a:p>
            <a:r>
              <a:rPr lang="mn-MN" dirty="0" smtClean="0"/>
              <a:t>Гэрэл тусахгүй сүүдэр газар байлгах </a:t>
            </a:r>
          </a:p>
          <a:p>
            <a:endParaRPr lang="mn-MN" dirty="0" smtClean="0"/>
          </a:p>
          <a:p>
            <a:r>
              <a:rPr lang="mn-MN" dirty="0" smtClean="0"/>
              <a:t>Агаар орох ба гарах хэсгийг хана болон бусад зүйлээс дор хаяж 30см зайтай байлгах</a:t>
            </a:r>
          </a:p>
          <a:p>
            <a:endParaRPr lang="mn-MN" dirty="0" smtClean="0"/>
          </a:p>
          <a:p>
            <a:r>
              <a:rPr lang="mn-MN" dirty="0" smtClean="0"/>
              <a:t>Нарны гэрэлд байлгаж болохгүй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476162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020762"/>
          </a:xfrm>
        </p:spPr>
        <p:txBody>
          <a:bodyPr/>
          <a:lstStyle/>
          <a:p>
            <a:r>
              <a:rPr lang="mn-MN" dirty="0" smtClean="0">
                <a:solidFill>
                  <a:srgbClr val="7030A0"/>
                </a:solidFill>
              </a:rPr>
              <a:t>Хүчилтөрөгч аппаратны цэвэрлэгээ</a:t>
            </a:r>
            <a:endParaRPr lang="en-US" dirty="0">
              <a:solidFill>
                <a:srgbClr val="7030A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295400"/>
            <a:ext cx="7467600" cy="5334000"/>
          </a:xfrm>
        </p:spPr>
        <p:txBody>
          <a:bodyPr>
            <a:normAutofit fontScale="85000" lnSpcReduction="20000"/>
          </a:bodyPr>
          <a:lstStyle/>
          <a:p>
            <a:r>
              <a:rPr lang="mn-MN" dirty="0" smtClean="0"/>
              <a:t>Хүчилтөрөгчийн аппаратыг нүүрний шүүлтүүргүйгээр ажиллуулаж болохгүй мөн нүүрний </a:t>
            </a:r>
            <a:r>
              <a:rPr lang="mn-MN" dirty="0" smtClean="0"/>
              <a:t>шүүлтүүр зайгүй шигүү байхаар </a:t>
            </a:r>
            <a:r>
              <a:rPr lang="mn-MN" dirty="0" smtClean="0"/>
              <a:t>хийнэ . </a:t>
            </a:r>
          </a:p>
          <a:p>
            <a:pPr marL="0" indent="0">
              <a:buNone/>
            </a:pPr>
            <a:endParaRPr lang="mn-MN" dirty="0" smtClean="0"/>
          </a:p>
          <a:p>
            <a:r>
              <a:rPr lang="mn-MN" dirty="0" smtClean="0"/>
              <a:t>Хүчилтөрөгчийн нүүрний шүүлтүүрийг урсгал усанд савандаж угаана.</a:t>
            </a:r>
          </a:p>
          <a:p>
            <a:endParaRPr lang="mn-MN" dirty="0"/>
          </a:p>
          <a:p>
            <a:r>
              <a:rPr lang="mn-MN" dirty="0" smtClean="0"/>
              <a:t>Шүүгч парлоныг зөөлөн базаж угаана</a:t>
            </a:r>
            <a:r>
              <a:rPr lang="mn-MN" dirty="0"/>
              <a:t>,</a:t>
            </a:r>
            <a:r>
              <a:rPr lang="mn-MN" dirty="0" smtClean="0"/>
              <a:t> үрж угааж болохгүйг анхаар</a:t>
            </a:r>
            <a:r>
              <a:rPr lang="en-US" dirty="0" smtClean="0"/>
              <a:t>!!!</a:t>
            </a:r>
          </a:p>
          <a:p>
            <a:endParaRPr lang="en-US" dirty="0"/>
          </a:p>
          <a:p>
            <a:r>
              <a:rPr lang="mn-MN" dirty="0" smtClean="0"/>
              <a:t>Парлоныг нойтон хийж болохгүйг анхаар</a:t>
            </a:r>
            <a:r>
              <a:rPr lang="en-US" dirty="0" smtClean="0"/>
              <a:t>!!!</a:t>
            </a:r>
            <a:endParaRPr lang="mn-MN" dirty="0" smtClean="0"/>
          </a:p>
          <a:p>
            <a:pPr marL="0" indent="0">
              <a:buNone/>
            </a:pPr>
            <a:endParaRPr lang="mn-MN" dirty="0" smtClean="0"/>
          </a:p>
          <a:p>
            <a:r>
              <a:rPr lang="mn-MN" dirty="0" smtClean="0"/>
              <a:t>Дотор шүүлтүүрийн парлоныг савандаж угааж хатааж хийнэ. </a:t>
            </a:r>
          </a:p>
          <a:p>
            <a:pPr marL="0" indent="0">
              <a:buNone/>
            </a:pPr>
            <a:endParaRPr lang="mn-MN" dirty="0" smtClean="0"/>
          </a:p>
          <a:p>
            <a:r>
              <a:rPr lang="mn-MN" dirty="0" smtClean="0"/>
              <a:t>Танай эмнэлгийн нөхцөл ариун гэж үзвэл өдөр бүр парлоныг угаах шаардлагагүй. </a:t>
            </a:r>
            <a:endParaRPr lang="en-US" dirty="0" smtClean="0"/>
          </a:p>
          <a:p>
            <a:pPr marL="0" indent="0">
              <a:buNone/>
            </a:pPr>
            <a:r>
              <a:rPr lang="mn-MN" dirty="0" smtClean="0"/>
              <a:t> </a:t>
            </a:r>
            <a:endParaRPr lang="en-US" dirty="0" smtClean="0"/>
          </a:p>
          <a:p>
            <a:endParaRPr lang="mn-MN" dirty="0" smtClean="0"/>
          </a:p>
          <a:p>
            <a:endParaRPr lang="mn-MN" dirty="0" smtClean="0"/>
          </a:p>
          <a:p>
            <a:pPr marL="0" indent="0">
              <a:buNone/>
            </a:pPr>
            <a:endParaRPr lang="mn-MN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755944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mn-MN" dirty="0">
                <a:solidFill>
                  <a:srgbClr val="7030A0"/>
                </a:solidFill>
              </a:rPr>
              <a:t>Хүчилтөрөгч аппаратны цэвэрлэгээ</a:t>
            </a:r>
            <a:endParaRPr lang="en-US" dirty="0">
              <a:solidFill>
                <a:srgbClr val="7030A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mn-MN" dirty="0"/>
              <a:t>Бортогны халдваргүйжүүлэг дээр анхаарах </a:t>
            </a:r>
          </a:p>
          <a:p>
            <a:endParaRPr lang="mn-MN" dirty="0"/>
          </a:p>
          <a:p>
            <a:r>
              <a:rPr lang="mn-MN" dirty="0"/>
              <a:t>Бортогны нэрмэл усыг 24 </a:t>
            </a:r>
            <a:r>
              <a:rPr lang="mn-MN" dirty="0" smtClean="0"/>
              <a:t>цагийн </a:t>
            </a:r>
            <a:r>
              <a:rPr lang="mn-MN" dirty="0"/>
              <a:t>дотор 1 удаа сольж он.сар.цаг тэмдэглэх</a:t>
            </a:r>
          </a:p>
          <a:p>
            <a:endParaRPr lang="mn-MN" dirty="0"/>
          </a:p>
          <a:p>
            <a:r>
              <a:rPr lang="mn-MN" dirty="0"/>
              <a:t>Бортогыг крантны усанд савандаж угаагаад арчихгүй </a:t>
            </a:r>
            <a:r>
              <a:rPr lang="mn-MN" dirty="0" smtClean="0"/>
              <a:t>хатаана</a:t>
            </a:r>
            <a:r>
              <a:rPr lang="mn-MN" dirty="0" smtClean="0"/>
              <a:t>. Нойтон хийж болохгүй.</a:t>
            </a:r>
            <a:endParaRPr lang="mn-MN" dirty="0"/>
          </a:p>
          <a:p>
            <a:endParaRPr lang="mn-MN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249975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mn-MN" dirty="0" smtClean="0"/>
          </a:p>
          <a:p>
            <a:pPr marL="0" indent="0" algn="ctr">
              <a:buNone/>
            </a:pPr>
            <a:endParaRPr lang="mn-MN" dirty="0"/>
          </a:p>
          <a:p>
            <a:pPr marL="0" indent="0" algn="ctr">
              <a:buNone/>
            </a:pPr>
            <a:r>
              <a:rPr lang="mn-MN" sz="3200" b="1" smtClean="0"/>
              <a:t>Анхаарал </a:t>
            </a:r>
            <a:r>
              <a:rPr lang="mn-MN" sz="3200" b="1" dirty="0" smtClean="0"/>
              <a:t>хандуулсан таньд баярлалаа</a:t>
            </a:r>
          </a:p>
          <a:p>
            <a:pPr marL="0" indent="0" algn="ctr">
              <a:buNone/>
            </a:pP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3385797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mn-MN" b="1" dirty="0" smtClean="0">
                <a:solidFill>
                  <a:srgbClr val="0070C0"/>
                </a:solidFill>
              </a:rPr>
              <a:t>Хүчилтөрөгч өгөх тухай ерөнхий ойлголт</a:t>
            </a:r>
            <a:endParaRPr lang="en-US" b="1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mn-MN" sz="2000" dirty="0" smtClean="0"/>
              <a:t>Гипоксеми-амь насанд заналхийлсэн нөхцөл байдал бөгөөд хүчилтөрөгч эмчилгээгээр эмчлэх боломжтой.</a:t>
            </a:r>
          </a:p>
          <a:p>
            <a:pPr marL="0" indent="0">
              <a:buNone/>
            </a:pPr>
            <a:r>
              <a:rPr lang="mn-MN" sz="2000" dirty="0" smtClean="0"/>
              <a:t>      -</a:t>
            </a:r>
            <a:r>
              <a:rPr lang="mn-MN" sz="2000" b="1" dirty="0" smtClean="0"/>
              <a:t>хүчилтөрөгч эмчилгээ амь насыг аварна</a:t>
            </a:r>
            <a:endParaRPr lang="en-US" sz="2000" b="1" dirty="0" smtClean="0"/>
          </a:p>
          <a:p>
            <a:pPr marL="0" indent="0">
              <a:buNone/>
            </a:pPr>
            <a:endParaRPr lang="mn-MN" sz="2000" b="1" dirty="0" smtClean="0"/>
          </a:p>
          <a:p>
            <a:pPr>
              <a:buFont typeface="Courier New" pitchFamily="49" charset="0"/>
              <a:buChar char="o"/>
            </a:pPr>
            <a:r>
              <a:rPr lang="mn-MN" sz="2000" dirty="0" smtClean="0"/>
              <a:t>Хүчилтөрөгч бол нэн шаардлагатай эмчилгээний бэлдмэл бөгөөд АЦХХ-тай өвчтөнийг эмчилж байгаа бүх газарт байх шаардлагатай </a:t>
            </a:r>
            <a:endParaRPr lang="en-US" sz="2000" dirty="0" smtClean="0"/>
          </a:p>
          <a:p>
            <a:pPr>
              <a:buFont typeface="Courier New" pitchFamily="49" charset="0"/>
              <a:buChar char="o"/>
            </a:pPr>
            <a:endParaRPr lang="mn-MN" sz="2000" dirty="0" smtClean="0"/>
          </a:p>
          <a:p>
            <a:pPr>
              <a:buFont typeface="Courier New" pitchFamily="49" charset="0"/>
              <a:buChar char="o"/>
            </a:pPr>
            <a:r>
              <a:rPr lang="mn-MN" sz="2000" dirty="0" smtClean="0"/>
              <a:t>Хүчилтөрөгч эмчилгээ бол өртөг-үр дүн сайтай.</a:t>
            </a:r>
            <a:endParaRPr lang="en-US" sz="2000" dirty="0" smtClean="0"/>
          </a:p>
          <a:p>
            <a:pPr>
              <a:buFont typeface="Courier New" pitchFamily="49" charset="0"/>
              <a:buChar char="o"/>
            </a:pPr>
            <a:endParaRPr lang="mn-MN" sz="2000" dirty="0" smtClean="0"/>
          </a:p>
          <a:p>
            <a:pPr>
              <a:buFont typeface="Courier New" pitchFamily="49" charset="0"/>
              <a:buChar char="o"/>
            </a:pPr>
            <a:r>
              <a:rPr lang="mn-MN" sz="2000" dirty="0" smtClean="0"/>
              <a:t>Хүчилтөрөгч эмчилгээ гипокситэй нярайд аюулгүй </a:t>
            </a:r>
            <a:r>
              <a:rPr lang="en-US" sz="2000" dirty="0" smtClean="0"/>
              <a:t>(</a:t>
            </a:r>
            <a:r>
              <a:rPr lang="mn-MN" sz="2000" dirty="0" smtClean="0"/>
              <a:t>дутуу ба гүйцэд</a:t>
            </a:r>
            <a:r>
              <a:rPr lang="en-US" sz="2000" dirty="0" smtClean="0"/>
              <a:t>)</a:t>
            </a:r>
            <a:r>
              <a:rPr lang="mn-MN" sz="2000" dirty="0" smtClean="0"/>
              <a:t>  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5013006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mn-MN" b="1" dirty="0">
                <a:solidFill>
                  <a:srgbClr val="0070C0"/>
                </a:solidFill>
              </a:rPr>
              <a:t>Хүчилтөрөгч өгөх тухай ерөнхий ойлголт</a:t>
            </a:r>
            <a:endParaRPr lang="en-US" b="1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mn-MN" dirty="0" smtClean="0"/>
              <a:t>Эмнэлгийн нөхцөлд, АЦХХ-тай өвчтөнд хүнд өвчний шинж илэрвэл хүчилтөрөгчийг </a:t>
            </a:r>
            <a:r>
              <a:rPr lang="mn-MN" b="1" dirty="0" smtClean="0"/>
              <a:t>нэн даруй өгч эхэл </a:t>
            </a:r>
            <a:r>
              <a:rPr lang="en-US" dirty="0" smtClean="0"/>
              <a:t>(</a:t>
            </a:r>
            <a:r>
              <a:rPr lang="mn-MN" dirty="0" smtClean="0"/>
              <a:t>насанд хүрэгсэд ба хүүхэд</a:t>
            </a:r>
            <a:r>
              <a:rPr lang="en-US" dirty="0" smtClean="0"/>
              <a:t>)</a:t>
            </a:r>
            <a:endParaRPr lang="mn-MN" dirty="0" smtClean="0"/>
          </a:p>
          <a:p>
            <a:pPr marL="0" indent="0">
              <a:buNone/>
            </a:pPr>
            <a:r>
              <a:rPr lang="mn-MN" dirty="0"/>
              <a:t> </a:t>
            </a:r>
            <a:r>
              <a:rPr lang="mn-MN" dirty="0" smtClean="0"/>
              <a:t>          -Амьсгалын хүнд дистресс хам шинж</a:t>
            </a:r>
          </a:p>
          <a:p>
            <a:pPr marL="0" indent="0">
              <a:buNone/>
            </a:pPr>
            <a:endParaRPr lang="mn-MN" dirty="0" smtClean="0"/>
          </a:p>
          <a:p>
            <a:pPr marL="0" indent="0">
              <a:buNone/>
            </a:pPr>
            <a:r>
              <a:rPr lang="mn-MN" dirty="0"/>
              <a:t> </a:t>
            </a:r>
            <a:r>
              <a:rPr lang="mn-MN" dirty="0" smtClean="0"/>
              <a:t>          -Цусан хангамж багассан үжил эсвэл шок</a:t>
            </a:r>
          </a:p>
          <a:p>
            <a:pPr marL="0" indent="0">
              <a:buNone/>
            </a:pPr>
            <a:endParaRPr lang="mn-MN" dirty="0" smtClean="0"/>
          </a:p>
          <a:p>
            <a:pPr marL="0" indent="0">
              <a:buNone/>
            </a:pPr>
            <a:r>
              <a:rPr lang="mn-MN" dirty="0"/>
              <a:t> </a:t>
            </a:r>
            <a:r>
              <a:rPr lang="mn-MN" dirty="0" smtClean="0"/>
              <a:t>          -Ухаан санаа алдагдах </a:t>
            </a:r>
          </a:p>
          <a:p>
            <a:pPr marL="0" indent="0">
              <a:buNone/>
            </a:pPr>
            <a:endParaRPr lang="mn-MN" dirty="0" smtClean="0"/>
          </a:p>
          <a:p>
            <a:pPr marL="0" indent="0">
              <a:buNone/>
            </a:pPr>
            <a:r>
              <a:rPr lang="mn-MN" dirty="0"/>
              <a:t> </a:t>
            </a:r>
            <a:r>
              <a:rPr lang="mn-MN" dirty="0" smtClean="0"/>
              <a:t>          -Эсвэл гипоксеми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99225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mn-MN" dirty="0" smtClean="0">
                <a:solidFill>
                  <a:srgbClr val="0070C0"/>
                </a:solidFill>
              </a:rPr>
              <a:t>Хэрэв өвчтөн маш хүнд бол илүү өндөр урсгалаар өг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mn-MN" sz="2000" dirty="0" smtClean="0"/>
              <a:t>Насанд хүрэгсэд ба том хүүхдэд нөөцлөгчтэй нүүрний маскаар </a:t>
            </a:r>
            <a:r>
              <a:rPr lang="mn-MN" sz="2000" b="1" dirty="0" smtClean="0"/>
              <a:t>10-15л/мин-аар</a:t>
            </a:r>
            <a:r>
              <a:rPr lang="mn-MN" sz="2000" dirty="0" smtClean="0"/>
              <a:t> эхэл</a:t>
            </a:r>
          </a:p>
          <a:p>
            <a:endParaRPr lang="mn-MN" sz="2000" dirty="0"/>
          </a:p>
          <a:p>
            <a:r>
              <a:rPr lang="mn-MN" sz="2000" dirty="0" smtClean="0"/>
              <a:t>Арай хөнгөн өвчтөнд хамрын гуурсаар </a:t>
            </a:r>
            <a:r>
              <a:rPr lang="mn-MN" sz="2000" dirty="0"/>
              <a:t>5</a:t>
            </a:r>
            <a:r>
              <a:rPr lang="mn-MN" sz="2000" b="1" dirty="0" smtClean="0"/>
              <a:t>л/мин-аар</a:t>
            </a:r>
            <a:r>
              <a:rPr lang="mn-MN" sz="2000" dirty="0" smtClean="0"/>
              <a:t> эхэлж болно.</a:t>
            </a:r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1475008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mn-MN" sz="2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5 хүртэлх насны хүүхдэд хамрын гуурсаар өгөх нь зохистой</a:t>
            </a:r>
            <a:br>
              <a:rPr lang="mn-MN" sz="2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</a:br>
            <a:endParaRPr lang="en-US" sz="2400" b="1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2442994012"/>
              </p:ext>
            </p:extLst>
          </p:nvPr>
        </p:nvGraphicFramePr>
        <p:xfrm>
          <a:off x="457200" y="1600200"/>
          <a:ext cx="8153400" cy="3733799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412741"/>
                <a:gridCol w="5740659"/>
              </a:tblGrid>
              <a:tr h="815353">
                <a:tc>
                  <a:txBody>
                    <a:bodyPr/>
                    <a:lstStyle/>
                    <a:p>
                      <a:r>
                        <a:rPr lang="mn-MN" dirty="0" smtClean="0"/>
                        <a:t>Хүүхдийн нас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mn-MN" dirty="0" smtClean="0"/>
                        <a:t>Хүчилтөрөгчийн</a:t>
                      </a:r>
                      <a:r>
                        <a:rPr lang="mn-MN" baseline="0" dirty="0" smtClean="0"/>
                        <a:t> урсгалын хамгийн дээд хэмжээ</a:t>
                      </a:r>
                      <a:endParaRPr lang="en-US" dirty="0"/>
                    </a:p>
                  </a:txBody>
                  <a:tcPr/>
                </a:tc>
              </a:tr>
              <a:tr h="472387">
                <a:tc>
                  <a:txBody>
                    <a:bodyPr/>
                    <a:lstStyle/>
                    <a:p>
                      <a:r>
                        <a:rPr lang="mn-MN" dirty="0" smtClean="0"/>
                        <a:t>нярай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mn-MN" dirty="0" smtClean="0"/>
                        <a:t>0,5-1,0л/мин</a:t>
                      </a:r>
                      <a:r>
                        <a:rPr lang="mn-MN" baseline="0" dirty="0" smtClean="0"/>
                        <a:t> хамрын гуурсаар</a:t>
                      </a:r>
                      <a:endParaRPr lang="en-US" dirty="0"/>
                    </a:p>
                  </a:txBody>
                  <a:tcPr/>
                </a:tc>
              </a:tr>
              <a:tr h="815353">
                <a:tc>
                  <a:txBody>
                    <a:bodyPr/>
                    <a:lstStyle/>
                    <a:p>
                      <a:r>
                        <a:rPr lang="mn-MN" dirty="0" smtClean="0"/>
                        <a:t>Нэг хүртэлх нас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mn-MN" dirty="0" smtClean="0"/>
                        <a:t>1-2л/мин хамрын гуурсаар</a:t>
                      </a:r>
                    </a:p>
                    <a:p>
                      <a:endParaRPr lang="en-US" dirty="0"/>
                    </a:p>
                  </a:txBody>
                  <a:tcPr/>
                </a:tc>
              </a:tr>
              <a:tr h="815353">
                <a:tc>
                  <a:txBody>
                    <a:bodyPr/>
                    <a:lstStyle/>
                    <a:p>
                      <a:r>
                        <a:rPr lang="mn-MN" dirty="0" smtClean="0"/>
                        <a:t>Сургуулийн</a:t>
                      </a:r>
                      <a:r>
                        <a:rPr lang="mn-MN" baseline="0" dirty="0" smtClean="0"/>
                        <a:t> өмнөх нас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mn-MN" dirty="0" smtClean="0"/>
                        <a:t>1-4л/мин хамрын гуурсаар</a:t>
                      </a:r>
                    </a:p>
                    <a:p>
                      <a:endParaRPr lang="en-US" dirty="0"/>
                    </a:p>
                  </a:txBody>
                  <a:tcPr/>
                </a:tc>
              </a:tr>
              <a:tr h="815353">
                <a:tc>
                  <a:txBody>
                    <a:bodyPr/>
                    <a:lstStyle/>
                    <a:p>
                      <a:r>
                        <a:rPr lang="mn-MN" dirty="0" smtClean="0"/>
                        <a:t>Сургуулийн нас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mn-MN" dirty="0" smtClean="0"/>
                        <a:t>1-6л/мин хамрын гуурсаар</a:t>
                      </a:r>
                    </a:p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659552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706562"/>
          </a:xfrm>
        </p:spPr>
        <p:txBody>
          <a:bodyPr>
            <a:normAutofit fontScale="90000"/>
          </a:bodyPr>
          <a:lstStyle/>
          <a:p>
            <a:r>
              <a:rPr lang="mn-MN" dirty="0"/>
              <a:t>Хамгийн дээд урсгалаар өгч байхад хүнд хэлбэрийн гипоксеми хэвээрээ </a:t>
            </a:r>
            <a:r>
              <a:rPr lang="mn-MN" dirty="0" smtClean="0"/>
              <a:t>бол:</a:t>
            </a:r>
            <a:r>
              <a:rPr lang="mn-MN" dirty="0"/>
              <a:t/>
            </a:r>
            <a:br>
              <a:rPr lang="mn-MN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905000"/>
            <a:ext cx="7467600" cy="4568952"/>
          </a:xfrm>
        </p:spPr>
        <p:txBody>
          <a:bodyPr/>
          <a:lstStyle/>
          <a:p>
            <a:pPr>
              <a:buFont typeface="Arial" pitchFamily="34" charset="0"/>
              <a:buChar char="•"/>
            </a:pPr>
            <a:r>
              <a:rPr lang="mn-MN" dirty="0" smtClean="0"/>
              <a:t>СРАР эхэл </a:t>
            </a:r>
            <a:r>
              <a:rPr lang="en-US" dirty="0" smtClean="0"/>
              <a:t>(</a:t>
            </a:r>
            <a:r>
              <a:rPr lang="mn-MN" dirty="0" smtClean="0"/>
              <a:t>боломжтой бол</a:t>
            </a:r>
            <a:r>
              <a:rPr lang="en-US" dirty="0" smtClean="0"/>
              <a:t>)</a:t>
            </a:r>
            <a:r>
              <a:rPr lang="mn-MN" dirty="0" smtClean="0"/>
              <a:t>.</a:t>
            </a:r>
          </a:p>
          <a:p>
            <a:pPr>
              <a:buFont typeface="Arial" pitchFamily="34" charset="0"/>
              <a:buChar char="•"/>
            </a:pPr>
            <a:endParaRPr lang="en-US" dirty="0" smtClean="0"/>
          </a:p>
          <a:p>
            <a:pPr>
              <a:buFont typeface="Arial" pitchFamily="34" charset="0"/>
              <a:buChar char="•"/>
            </a:pPr>
            <a:r>
              <a:rPr lang="mn-MN" dirty="0" smtClean="0"/>
              <a:t>Нөөцлөгчтэй маскаар хүчилтөрөгч өгч эхэл.</a:t>
            </a:r>
          </a:p>
          <a:p>
            <a:pPr>
              <a:buFont typeface="Arial" pitchFamily="34" charset="0"/>
              <a:buChar char="•"/>
            </a:pPr>
            <a:endParaRPr lang="mn-MN" dirty="0" smtClean="0"/>
          </a:p>
          <a:p>
            <a:pPr>
              <a:buFont typeface="Arial" pitchFamily="34" charset="0"/>
              <a:buChar char="•"/>
            </a:pPr>
            <a:r>
              <a:rPr lang="mn-MN" dirty="0" smtClean="0"/>
              <a:t>Хамар залгиурын гуурс тавьж дараах урсгалаар хүчилтөрөгч өгч эхэл</a:t>
            </a:r>
            <a:r>
              <a:rPr lang="en-US" dirty="0" smtClean="0"/>
              <a:t>(</a:t>
            </a:r>
            <a:r>
              <a:rPr lang="mn-MN" dirty="0" smtClean="0"/>
              <a:t>нярай 0,5л/мин, нэг хүртэлх насанд 1 л/мин</a:t>
            </a:r>
            <a:r>
              <a:rPr lang="en-US" dirty="0" smtClean="0"/>
              <a:t>)</a:t>
            </a:r>
            <a:endParaRPr lang="mn-MN" dirty="0" smtClean="0"/>
          </a:p>
          <a:p>
            <a:pPr>
              <a:buFont typeface="Arial" pitchFamily="34" charset="0"/>
              <a:buChar char="•"/>
            </a:pPr>
            <a:endParaRPr lang="mn-MN" dirty="0"/>
          </a:p>
          <a:p>
            <a:pPr>
              <a:buFont typeface="Arial" pitchFamily="34" charset="0"/>
              <a:buChar char="•"/>
            </a:pPr>
            <a:endParaRPr lang="mn-MN" dirty="0" smtClean="0"/>
          </a:p>
          <a:p>
            <a:pPr>
              <a:buFont typeface="Arial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97972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92162"/>
          </a:xfrm>
        </p:spPr>
        <p:txBody>
          <a:bodyPr>
            <a:normAutofit fontScale="90000"/>
          </a:bodyPr>
          <a:lstStyle/>
          <a:p>
            <a:r>
              <a:rPr lang="mn-MN" sz="24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Хүчилтөрөгч өтгөрүүлэгч аппаратыг ажиллуулах болон аюулгүй ажиллагааны зааварчилгаа,цэвэрлэгээ</a:t>
            </a:r>
            <a:endParaRPr lang="en-US" sz="2400" b="1" dirty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066800"/>
            <a:ext cx="7467600" cy="5407152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mn-MN" sz="2000" b="1" u="sng" dirty="0" smtClean="0">
                <a:latin typeface="Arial" pitchFamily="34" charset="0"/>
                <a:cs typeface="Arial" pitchFamily="34" charset="0"/>
              </a:rPr>
              <a:t>Ажиллуулах заавар:</a:t>
            </a:r>
          </a:p>
          <a:p>
            <a:pPr marL="457200" indent="-457200">
              <a:buFont typeface="+mj-lt"/>
              <a:buAutoNum type="arabicPeriod"/>
            </a:pPr>
            <a:r>
              <a:rPr lang="mn-MN" sz="2000" dirty="0" smtClean="0">
                <a:latin typeface="Arial" pitchFamily="34" charset="0"/>
                <a:cs typeface="Arial" pitchFamily="34" charset="0"/>
              </a:rPr>
              <a:t>Аппаратны бүрэн бүтэн байдлыг шалгаж,ажилд бэлдэнэ.</a:t>
            </a:r>
          </a:p>
          <a:p>
            <a:pPr marL="457200" indent="-457200">
              <a:buFont typeface="+mj-lt"/>
              <a:buAutoNum type="arabicPeriod"/>
            </a:pPr>
            <a:r>
              <a:rPr lang="mn-MN" sz="2000" dirty="0" smtClean="0">
                <a:latin typeface="Arial" pitchFamily="34" charset="0"/>
                <a:cs typeface="Arial" pitchFamily="34" charset="0"/>
              </a:rPr>
              <a:t>Аппаратыг цахилгаан тэжээлтэй холбоно.</a:t>
            </a:r>
          </a:p>
          <a:p>
            <a:pPr marL="457200" indent="-457200">
              <a:buFont typeface="+mj-lt"/>
              <a:buAutoNum type="arabicPeriod"/>
            </a:pPr>
            <a:r>
              <a:rPr lang="mn-MN" sz="2000" dirty="0" smtClean="0">
                <a:latin typeface="Arial" pitchFamily="34" charset="0"/>
                <a:cs typeface="Arial" pitchFamily="34" charset="0"/>
              </a:rPr>
              <a:t>Чийгшүүлэгч саванд нэрмэл ус хийнэ.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ON/OFF </a:t>
            </a:r>
            <a:r>
              <a:rPr lang="mn-MN" sz="2000" dirty="0" smtClean="0">
                <a:latin typeface="Arial" pitchFamily="34" charset="0"/>
                <a:cs typeface="Arial" pitchFamily="34" charset="0"/>
              </a:rPr>
              <a:t>товчлуурыг 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ON </a:t>
            </a:r>
            <a:r>
              <a:rPr lang="mn-MN" sz="2000" dirty="0" smtClean="0">
                <a:latin typeface="Arial" pitchFamily="34" charset="0"/>
                <a:cs typeface="Arial" pitchFamily="34" charset="0"/>
              </a:rPr>
              <a:t>тавилд тавина. Хяналтын ламп асна</a:t>
            </a:r>
          </a:p>
          <a:p>
            <a:pPr marL="457200" indent="-457200">
              <a:buFont typeface="+mj-lt"/>
              <a:buAutoNum type="arabicPeriod"/>
            </a:pPr>
            <a:r>
              <a:rPr lang="mn-MN" sz="2000" dirty="0" smtClean="0">
                <a:latin typeface="Arial" pitchFamily="34" charset="0"/>
                <a:cs typeface="Arial" pitchFamily="34" charset="0"/>
              </a:rPr>
              <a:t>Урсгалын хэмжээг эмчийн зааврын дагуу урсгал заагчийн тохируулагчаар тохируулна.</a:t>
            </a:r>
          </a:p>
          <a:p>
            <a:pPr marL="457200" indent="-457200">
              <a:buFont typeface="+mj-lt"/>
              <a:buAutoNum type="arabicPeriod"/>
            </a:pPr>
            <a:r>
              <a:rPr lang="mn-MN" sz="2000" dirty="0" smtClean="0">
                <a:latin typeface="Arial" pitchFamily="34" charset="0"/>
                <a:cs typeface="Arial" pitchFamily="34" charset="0"/>
              </a:rPr>
              <a:t>Хүчилтөрөгч урсан гарч байгаа гуурсыг өвчтөнд холбоно.</a:t>
            </a:r>
          </a:p>
          <a:p>
            <a:pPr marL="457200" indent="-457200">
              <a:buFont typeface="+mj-lt"/>
              <a:buAutoNum type="arabicPeriod"/>
            </a:pPr>
            <a:r>
              <a:rPr lang="mn-MN" sz="2000" dirty="0" smtClean="0">
                <a:latin typeface="Arial" pitchFamily="34" charset="0"/>
                <a:cs typeface="Arial" pitchFamily="34" charset="0"/>
              </a:rPr>
              <a:t>Аппаратыг ашиглаж дуусаад урсгал заагчийг хаана.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ON/OFF </a:t>
            </a:r>
            <a:r>
              <a:rPr lang="mn-MN" sz="2000" dirty="0" smtClean="0">
                <a:latin typeface="Arial" pitchFamily="34" charset="0"/>
                <a:cs typeface="Arial" pitchFamily="34" charset="0"/>
              </a:rPr>
              <a:t>товчлуурыг 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OFF</a:t>
            </a:r>
            <a:r>
              <a:rPr lang="mn-MN" sz="2000" dirty="0" smtClean="0">
                <a:latin typeface="Arial" pitchFamily="34" charset="0"/>
                <a:cs typeface="Arial" pitchFamily="34" charset="0"/>
              </a:rPr>
              <a:t> тавилд тавьж аппаратыг тэжээлээс салган хураана.</a:t>
            </a:r>
          </a:p>
          <a:p>
            <a:pPr marL="457200" indent="-457200">
              <a:buFont typeface="+mj-lt"/>
              <a:buAutoNum type="arabicPeriod"/>
            </a:pPr>
            <a:r>
              <a:rPr lang="mn-MN" sz="2000" dirty="0" smtClean="0">
                <a:latin typeface="Arial" pitchFamily="34" charset="0"/>
                <a:cs typeface="Arial" pitchFamily="34" charset="0"/>
              </a:rPr>
              <a:t>Урсгал хувиарлагч чийгшүүлэгчийг халдваргүйжүүлнэ.</a:t>
            </a:r>
          </a:p>
          <a:p>
            <a:pPr marL="457200" indent="-457200">
              <a:buFont typeface="+mj-lt"/>
              <a:buAutoNum type="arabicPeriod"/>
            </a:pPr>
            <a:r>
              <a:rPr lang="mn-MN" sz="2000" dirty="0" smtClean="0">
                <a:latin typeface="Arial" pitchFamily="34" charset="0"/>
                <a:cs typeface="Arial" pitchFamily="34" charset="0"/>
              </a:rPr>
              <a:t>Өвчтөнд холбох хамрын ац гуурс,маск,хамар залгиурын гуурсыг устгана.</a:t>
            </a:r>
          </a:p>
          <a:p>
            <a:pPr marL="457200" indent="-457200">
              <a:buFont typeface="+mj-lt"/>
              <a:buAutoNum type="arabicPeriod"/>
            </a:pPr>
            <a:endParaRPr lang="en-US" sz="20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271630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944562"/>
          </a:xfrm>
        </p:spPr>
        <p:txBody>
          <a:bodyPr>
            <a:normAutofit/>
          </a:bodyPr>
          <a:lstStyle/>
          <a:p>
            <a:r>
              <a:rPr lang="mn-MN" sz="20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Ажиллуулаж эхэлснээс хойш дараах гурван гэрлэн дохио асна </a:t>
            </a:r>
            <a:endParaRPr lang="en-US" sz="2000" b="1" dirty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533400" y="1524000"/>
            <a:ext cx="7467600" cy="5178552"/>
          </a:xfrm>
        </p:spPr>
        <p:txBody>
          <a:bodyPr/>
          <a:lstStyle/>
          <a:p>
            <a:pPr marL="0" indent="0">
              <a:buNone/>
            </a:pPr>
            <a:r>
              <a:rPr lang="mn-MN" dirty="0" smtClean="0">
                <a:solidFill>
                  <a:srgbClr val="00B050"/>
                </a:solidFill>
              </a:rPr>
              <a:t>Ногоон гэрэл-</a:t>
            </a:r>
            <a:r>
              <a:rPr lang="mn-MN" dirty="0" smtClean="0"/>
              <a:t>хэвийн ажиллагааг заах ба хүчилтөрөгчийн хэмжээ 85%-иас их байгааг заана.</a:t>
            </a:r>
          </a:p>
          <a:p>
            <a:pPr marL="0" indent="0">
              <a:buNone/>
            </a:pPr>
            <a:endParaRPr lang="mn-MN" dirty="0" smtClean="0"/>
          </a:p>
          <a:p>
            <a:pPr marL="0" indent="0">
              <a:buNone/>
            </a:pPr>
            <a:r>
              <a:rPr lang="mn-MN" dirty="0">
                <a:solidFill>
                  <a:srgbClr val="FFC000"/>
                </a:solidFill>
              </a:rPr>
              <a:t>Шар гэрэл</a:t>
            </a:r>
            <a:r>
              <a:rPr lang="mn-MN" dirty="0"/>
              <a:t>-хүчилтөрөгчийн </a:t>
            </a:r>
            <a:r>
              <a:rPr lang="mn-MN" dirty="0" smtClean="0"/>
              <a:t>хэмжээ 70%-84%-ийн хооронд хэлбэлзэж байгааг заана.</a:t>
            </a:r>
          </a:p>
          <a:p>
            <a:pPr marL="0" indent="0">
              <a:buNone/>
            </a:pPr>
            <a:endParaRPr lang="mn-MN" dirty="0" smtClean="0"/>
          </a:p>
          <a:p>
            <a:pPr marL="0" indent="0">
              <a:buNone/>
            </a:pPr>
            <a:r>
              <a:rPr lang="mn-MN" dirty="0">
                <a:solidFill>
                  <a:srgbClr val="C00000"/>
                </a:solidFill>
              </a:rPr>
              <a:t>Улаан </a:t>
            </a:r>
            <a:r>
              <a:rPr lang="mn-MN" dirty="0" smtClean="0">
                <a:solidFill>
                  <a:srgbClr val="C00000"/>
                </a:solidFill>
              </a:rPr>
              <a:t>гэрэл- </a:t>
            </a:r>
            <a:r>
              <a:rPr lang="mn-MN" dirty="0" smtClean="0"/>
              <a:t>хүчилтөрөгчийн </a:t>
            </a:r>
            <a:r>
              <a:rPr lang="mn-MN" dirty="0"/>
              <a:t>хэмжээ </a:t>
            </a:r>
            <a:r>
              <a:rPr lang="mn-MN" dirty="0" smtClean="0"/>
              <a:t>70%-иас бага хэмжээнд байгааг заах ба энэ тохиолдолд түгшүүрийн үргэлжилсэн дуут дохио өгдөг.</a:t>
            </a:r>
          </a:p>
        </p:txBody>
      </p:sp>
    </p:spTree>
    <p:extLst>
      <p:ext uri="{BB962C8B-B14F-4D97-AF65-F5344CB8AC3E}">
        <p14:creationId xmlns:p14="http://schemas.microsoft.com/office/powerpoint/2010/main" val="161583091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7467600" cy="1143000"/>
          </a:xfrm>
        </p:spPr>
        <p:txBody>
          <a:bodyPr/>
          <a:lstStyle/>
          <a:p>
            <a:r>
              <a:rPr lang="mn-MN" dirty="0" smtClean="0">
                <a:solidFill>
                  <a:srgbClr val="7030A0"/>
                </a:solidFill>
              </a:rPr>
              <a:t>Аюулгүй ажиллагааны зааварчилгаа </a:t>
            </a:r>
            <a:endParaRPr lang="en-US" dirty="0">
              <a:solidFill>
                <a:srgbClr val="7030A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Font typeface="Courier New" pitchFamily="49" charset="0"/>
              <a:buChar char="o"/>
            </a:pPr>
            <a:r>
              <a:rPr lang="mn-MN" dirty="0" smtClean="0"/>
              <a:t>Хүчилтөрөгч нь шатамхай хий учир аппаратаас 2 метрийн зайнд тамхи татахгүй ба гал үүсгэгчээс ямагт хол байлгах./пийшин, ил гал, шатамхай уусмал, тос болон тосолгооны материал/</a:t>
            </a:r>
          </a:p>
          <a:p>
            <a:pPr>
              <a:buFont typeface="Courier New" pitchFamily="49" charset="0"/>
              <a:buChar char="o"/>
            </a:pPr>
            <a:r>
              <a:rPr lang="mn-MN" dirty="0" smtClean="0"/>
              <a:t>Гал гарсан тохиолдолд аппаратыг цахилгаан тэжээлээс салгана.</a:t>
            </a:r>
          </a:p>
          <a:p>
            <a:r>
              <a:rPr lang="mn-MN" dirty="0" smtClean="0"/>
              <a:t>Аппарат ашиглаж байх үед улаан гэрэл асан дуут дохио дуугарах үед урсгалыг хааж, аппаратыг унтрааж, эмнэлгийн тоног төхөөрөмжийн инженер, техникч нарыг дуудна.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568782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200</TotalTime>
  <Words>572</Words>
  <Application>Microsoft Office PowerPoint</Application>
  <PresentationFormat>On-screen Show (4:3)</PresentationFormat>
  <Paragraphs>101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Oriel</vt:lpstr>
      <vt:lpstr>Хүчилтөрөгч өтгөрүүлэгч аппаратыг ажиллуулах болон аюулгүй ажиллагааны зааварчилгаа,цэвэрлэгээ</vt:lpstr>
      <vt:lpstr>Хүчилтөрөгч өгөх тухай ерөнхий ойлголт</vt:lpstr>
      <vt:lpstr>Хүчилтөрөгч өгөх тухай ерөнхий ойлголт</vt:lpstr>
      <vt:lpstr>Хэрэв өвчтөн маш хүнд бол илүү өндөр урсгалаар өг</vt:lpstr>
      <vt:lpstr>5 хүртэлх насны хүүхдэд хамрын гуурсаар өгөх нь зохистой </vt:lpstr>
      <vt:lpstr>Хамгийн дээд урсгалаар өгч байхад хүнд хэлбэрийн гипоксеми хэвээрээ бол: </vt:lpstr>
      <vt:lpstr>Хүчилтөрөгч өтгөрүүлэгч аппаратыг ажиллуулах болон аюулгүй ажиллагааны зааварчилгаа,цэвэрлэгээ</vt:lpstr>
      <vt:lpstr>Ажиллуулаж эхэлснээс хойш дараах гурван гэрлэн дохио асна </vt:lpstr>
      <vt:lpstr>Аюулгүй ажиллагааны зааварчилгаа </vt:lpstr>
      <vt:lpstr>Аюулгүй ажиллагааны зааварчилгаа</vt:lpstr>
      <vt:lpstr>Хүчилтөрөгч аппаратны цэвэрлэгээ</vt:lpstr>
      <vt:lpstr>Хүчилтөрөгч аппаратны цэвэрлэгээ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Шүүмж</dc:title>
  <dc:creator>hvvhedsuvilagc</dc:creator>
  <cp:lastModifiedBy>lhagvadulam</cp:lastModifiedBy>
  <cp:revision>33</cp:revision>
  <dcterms:created xsi:type="dcterms:W3CDTF">2018-06-20T13:41:51Z</dcterms:created>
  <dcterms:modified xsi:type="dcterms:W3CDTF">2020-06-09T05:26:03Z</dcterms:modified>
</cp:coreProperties>
</file>