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4226" r:id="rId3"/>
    <p:sldId id="4211" r:id="rId4"/>
    <p:sldId id="4212" r:id="rId5"/>
    <p:sldId id="4213" r:id="rId6"/>
    <p:sldId id="4214" r:id="rId7"/>
    <p:sldId id="4222" r:id="rId8"/>
    <p:sldId id="4223" r:id="rId9"/>
    <p:sldId id="4224" r:id="rId10"/>
    <p:sldId id="4225" r:id="rId11"/>
    <p:sldId id="4215" r:id="rId12"/>
    <p:sldId id="4216" r:id="rId13"/>
    <p:sldId id="4217" r:id="rId14"/>
    <p:sldId id="4218" r:id="rId15"/>
    <p:sldId id="4219" r:id="rId16"/>
    <p:sldId id="4220" r:id="rId17"/>
    <p:sldId id="4221" r:id="rId18"/>
    <p:sldId id="421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675"/>
    <a:srgbClr val="537CD9"/>
    <a:srgbClr val="ADC1ED"/>
    <a:srgbClr val="4975D7"/>
    <a:srgbClr val="F0F4F7"/>
    <a:srgbClr val="CECED0"/>
    <a:srgbClr val="9A9B9F"/>
    <a:srgbClr val="9C9DA1"/>
    <a:srgbClr val="EFF3F6"/>
    <a:srgbClr val="143E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48" autoAdjust="0"/>
    <p:restoredTop sz="96374" autoAdjust="0"/>
  </p:normalViewPr>
  <p:slideViewPr>
    <p:cSldViewPr snapToGrid="0">
      <p:cViewPr varScale="1">
        <p:scale>
          <a:sx n="115" d="100"/>
          <a:sy n="115" d="100"/>
        </p:scale>
        <p:origin x="558" y="114"/>
      </p:cViewPr>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CF0668-A2A7-40B5-B397-EDE6C8EC31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DB83E06-CCEC-49B7-954D-4EDFDAFCDE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481027-06B5-47DD-A611-3AB5A8005C1A}" type="datetimeFigureOut">
              <a:rPr lang="en-US" smtClean="0"/>
              <a:t>4/28/2022</a:t>
            </a:fld>
            <a:endParaRPr lang="en-US"/>
          </a:p>
        </p:txBody>
      </p:sp>
      <p:sp>
        <p:nvSpPr>
          <p:cNvPr id="4" name="Footer Placeholder 3">
            <a:extLst>
              <a:ext uri="{FF2B5EF4-FFF2-40B4-BE49-F238E27FC236}">
                <a16:creationId xmlns:a16="http://schemas.microsoft.com/office/drawing/2014/main" id="{4592F49A-BAAC-4D72-A895-53BC637D22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477FBE1-5B51-487F-97E4-7240D01B5F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E03AF8-0365-49DB-AA1F-BCCB8F30C23F}" type="slidenum">
              <a:rPr lang="en-US" smtClean="0"/>
              <a:t>‹#›</a:t>
            </a:fld>
            <a:endParaRPr lang="en-US"/>
          </a:p>
        </p:txBody>
      </p:sp>
    </p:spTree>
    <p:extLst>
      <p:ext uri="{BB962C8B-B14F-4D97-AF65-F5344CB8AC3E}">
        <p14:creationId xmlns:p14="http://schemas.microsoft.com/office/powerpoint/2010/main" val="115995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A6FF1-AC02-4994-A0AA-D6B17864273A}" type="datetimeFigureOut">
              <a:rPr lang="en-US" smtClean="0"/>
              <a:t>4/28/2022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D1BBF7-D4EB-401D-9523-0B27C6B55FB8}" type="slidenum">
              <a:rPr lang="en-US" smtClean="0"/>
              <a:t>‹#›</a:t>
            </a:fld>
            <a:endParaRPr lang="en-US"/>
          </a:p>
        </p:txBody>
      </p:sp>
    </p:spTree>
    <p:extLst>
      <p:ext uri="{BB962C8B-B14F-4D97-AF65-F5344CB8AC3E}">
        <p14:creationId xmlns:p14="http://schemas.microsoft.com/office/powerpoint/2010/main" val="24304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a:t>ЭМДҮЗ 03 тогтоол нь 2021 оны </a:t>
            </a:r>
            <a:r>
              <a:rPr lang="en-US"/>
              <a:t>0</a:t>
            </a:r>
            <a:r>
              <a:rPr lang="mn-MN"/>
              <a:t>1.22</a:t>
            </a:r>
            <a:r>
              <a:rPr lang="en-US"/>
              <a:t> -</a:t>
            </a:r>
            <a:r>
              <a:rPr lang="mn-MN"/>
              <a:t>нд батлагдаж ХЗДХЯаманд бүртгэгдээд </a:t>
            </a:r>
            <a:r>
              <a:rPr lang="en-US"/>
              <a:t>0</a:t>
            </a:r>
            <a:r>
              <a:rPr lang="mn-MN"/>
              <a:t>3.1 </a:t>
            </a:r>
            <a:r>
              <a:rPr lang="en-US"/>
              <a:t>-</a:t>
            </a:r>
            <a:r>
              <a:rPr lang="mn-MN"/>
              <a:t>ээс хэрэгжиж эхэлсэн. Үүнээс хойш 2021.12.31 байдлаар гүйцэтгэлд нь дүн шинжилгээ хийж үзлээ. Шинэчлэлийн 1р зорилгын хүрээнд энэхүү 10 төрлийн нэн шаардлагатай тусламжид илүү анхаарахаар ЭМДҮЗ 03 тогтоолыг боловсруулсан. Үүнээс үзвэл Нийт зардлын 51.7 хувийг эдгээр үйлчилгээнд зарцуулсан байна. Ялангуяа хорт хавдрын тусламж, үйлчилгээнд зарцуулах зардлын хэмжээ нэмэгдсэн байна. 2020 оны ЭМДсангийн хорт хавдрын тусламж, үйлчилгээнд зарцуулсан зардалтай харьцуулахад 2 дахин нэмэгдсэн байна. Нэн шаардлагатай тусламж, үйлчилгээ нь амь нас аврах, хойшлуулалшгүй тусламж, үйлчилгээ байдаг учраас хамтын төлбөрөөс бүрэн чөлөөлсөн билээ.</a:t>
            </a:r>
          </a:p>
        </p:txBody>
      </p:sp>
      <p:sp>
        <p:nvSpPr>
          <p:cNvPr id="4" name="Slide Number Placeholder 3"/>
          <p:cNvSpPr>
            <a:spLocks noGrp="1"/>
          </p:cNvSpPr>
          <p:nvPr>
            <p:ph type="sldNum" sz="quarter" idx="5"/>
          </p:nvPr>
        </p:nvSpPr>
        <p:spPr/>
        <p:txBody>
          <a:bodyPr/>
          <a:lstStyle/>
          <a:p>
            <a:fld id="{13D1BBF7-D4EB-401D-9523-0B27C6B55FB8}" type="slidenum">
              <a:rPr lang="en-US" smtClean="0"/>
              <a:t>3</a:t>
            </a:fld>
            <a:endParaRPr lang="en-US"/>
          </a:p>
        </p:txBody>
      </p:sp>
    </p:spTree>
    <p:extLst>
      <p:ext uri="{BB962C8B-B14F-4D97-AF65-F5344CB8AC3E}">
        <p14:creationId xmlns:p14="http://schemas.microsoft.com/office/powerpoint/2010/main" val="3764554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a:t>Нийгмийн ЭМД-ын тогтолцооны нэг гол зорилт нь хүчтэй нь хүчгүйгээ, боломжтой нь боломжгүйгээ тэтгэдэг эв санааны зарчимд тулгуурладаг. ЭМДҮЗ 03 тогтоолын хүрээнд бид эдгээр 7 бүлгийн даатгуулагчдын хамтын төлбөрөөс чөлөөлөх бодлого баримталсан. Нийтдээ 488 мянган даатгуулагч 38.9 тэрбум төгрөгийн хамтын төлбөрөөс чөлөөлсөн байна. Энэ нь эдгээр бүлэг иргэдэд тусламж, үйлчилгээ авахдаа халааснаас төлбөр төлөх, улмаар санхүүгийн эрсдэлд орох нөхцлийг хамгаалсан байна. Үүнээс мэс заслын тусламж, үйлчилгээ тал хувийг нь эзэлж байна. Эдгээр бүлгийн иргэд орлогын түвшин маш бага байдаг учраас санхүүгийн эрсдэлд маш хурдан ордог.</a:t>
            </a:r>
          </a:p>
          <a:p>
            <a:endParaRPr lang="en-US"/>
          </a:p>
        </p:txBody>
      </p:sp>
      <p:sp>
        <p:nvSpPr>
          <p:cNvPr id="4" name="Slide Number Placeholder 3"/>
          <p:cNvSpPr>
            <a:spLocks noGrp="1"/>
          </p:cNvSpPr>
          <p:nvPr>
            <p:ph type="sldNum" sz="quarter" idx="5"/>
          </p:nvPr>
        </p:nvSpPr>
        <p:spPr/>
        <p:txBody>
          <a:bodyPr/>
          <a:lstStyle/>
          <a:p>
            <a:fld id="{13D1BBF7-D4EB-401D-9523-0B27C6B55FB8}" type="slidenum">
              <a:rPr lang="en-US" smtClean="0"/>
              <a:t>4</a:t>
            </a:fld>
            <a:endParaRPr lang="en-US"/>
          </a:p>
        </p:txBody>
      </p:sp>
    </p:spTree>
    <p:extLst>
      <p:ext uri="{BB962C8B-B14F-4D97-AF65-F5344CB8AC3E}">
        <p14:creationId xmlns:p14="http://schemas.microsoft.com/office/powerpoint/2010/main" val="1586080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a:t>3р зорилт нь бид сангийн үр ашгийг сайжруулж, шаардлагагүй хэвтэлтийг бууруулаад амбулаториор эмчлэх, хөнгөлөлттэй эмийн хүртээмжийг нэмэгдүүлэх зэргээр бодлогын арга хэмжээг авч хэрэгжүүлсэн. Үүнд эмнэлзүйн хувьд эмнэлэгт хэвтэх шаардлагагүй, хэвтээд үр дүнгүй архаг өвчнүүдийг аль болох багасгах зорилт дэвшүүлсэн. Ингээд сүүлийн 3 жилийн эмнэлэгт хэвтсэн дата дээр дүн шинжилгээ хийж үзлээ. 2019 онд 850к хүн хэвтэн эмчлүүлж, үүнд эзлэх шаардлагагүй гэж тодорхойлсон оношууд 30 хувийг эзэлж байв. 2020 онд ковид, хөл хорио зэргээс хамаарч 100к гаар буурсан бол 2021 онд КОВИД хэвтэлт дангаараа 300К нэмэгдсэн байна. Харин 2021 оноос Ковид 300Кг хасвал </a:t>
            </a:r>
            <a:r>
              <a:rPr lang="en-US"/>
              <a:t>55.4 </a:t>
            </a:r>
            <a:r>
              <a:rPr lang="mn-MN"/>
              <a:t>хувиар бууралт үзүүлсэн байна. Буурсан оношууд нь эмнэлэгт зайлшгүй хэвтэх шаардлагагүй оношууд юм. Үүнд Даралт ихдэх, толгой өвдөх, нуруу өвдөх зэрэг оношуудыг өртөг дунджаар 450к байсанг 250к болгож бууруулсны нөлөө 2021 онд нэлээдгүй гарсан гэж үзэж байна. </a:t>
            </a:r>
          </a:p>
        </p:txBody>
      </p:sp>
      <p:sp>
        <p:nvSpPr>
          <p:cNvPr id="4" name="Slide Number Placeholder 3"/>
          <p:cNvSpPr>
            <a:spLocks noGrp="1"/>
          </p:cNvSpPr>
          <p:nvPr>
            <p:ph type="sldNum" sz="quarter" idx="5"/>
          </p:nvPr>
        </p:nvSpPr>
        <p:spPr/>
        <p:txBody>
          <a:bodyPr/>
          <a:lstStyle/>
          <a:p>
            <a:fld id="{13D1BBF7-D4EB-401D-9523-0B27C6B55FB8}" type="slidenum">
              <a:rPr lang="en-US" smtClean="0"/>
              <a:t>5</a:t>
            </a:fld>
            <a:endParaRPr lang="en-US"/>
          </a:p>
        </p:txBody>
      </p:sp>
    </p:spTree>
    <p:extLst>
      <p:ext uri="{BB962C8B-B14F-4D97-AF65-F5344CB8AC3E}">
        <p14:creationId xmlns:p14="http://schemas.microsoft.com/office/powerpoint/2010/main" val="4230614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a:t>Төвлөрлийг сааруулах замаар монополийг задлаг, аймаг, дүүргийн эмнэлгүүдийг чадавхжуулах зорилгыг дэвшүүлсэн бөгөөд ЭМДҮЗ 03 тогтоолоор “хүнээ дагасан” тогтолцоог бүрдүүлсэн. Эхний жилийн хэрэгжилтээс авч үзвэл гэмтлийн тусламж, үйлчилгээг УБ хотод зөвхөн ГССҮТ үзүүлдэг байсан бол 16 эмнэлэг цөөн тоогоор ч гэсэн үзүүлж эхэлсэн нь иргэдэд ТҮ ойртох, сонголт бий болох зэрэг давуу тал үүсч байна. </a:t>
            </a:r>
          </a:p>
          <a:p>
            <a:r>
              <a:rPr lang="mn-MN"/>
              <a:t>Мөн хорт хавдрын тусламж, үйлчилгээний хүртээмжийг нэмэгдүүлэх, дарааллыг бууруулахад анхаарч чадамж бүхий ЭМБ үзүүлэхэд санхүүжүүлэхээр ЭМДҮЗ 03 болгосон. Үүний үр дүн зөвхөн орон нутагт гэхэд л 150 орчим хорт хавдрын мэс заслын тусламж, үйлчилгээг үзүүлж байна. УБ хотод 10 орчим ЭМБ ууд хорт хавдрын тусламж, үйлчилгээг үзүүлж хүртээмж нэмэгдэж байна. </a:t>
            </a:r>
          </a:p>
        </p:txBody>
      </p:sp>
      <p:sp>
        <p:nvSpPr>
          <p:cNvPr id="4" name="Slide Number Placeholder 3"/>
          <p:cNvSpPr>
            <a:spLocks noGrp="1"/>
          </p:cNvSpPr>
          <p:nvPr>
            <p:ph type="sldNum" sz="quarter" idx="5"/>
          </p:nvPr>
        </p:nvSpPr>
        <p:spPr/>
        <p:txBody>
          <a:bodyPr/>
          <a:lstStyle/>
          <a:p>
            <a:fld id="{13D1BBF7-D4EB-401D-9523-0B27C6B55FB8}" type="slidenum">
              <a:rPr lang="en-US" smtClean="0"/>
              <a:t>6</a:t>
            </a:fld>
            <a:endParaRPr lang="en-US"/>
          </a:p>
        </p:txBody>
      </p:sp>
    </p:spTree>
    <p:extLst>
      <p:ext uri="{BB962C8B-B14F-4D97-AF65-F5344CB8AC3E}">
        <p14:creationId xmlns:p14="http://schemas.microsoft.com/office/powerpoint/2010/main" val="3280071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a:t>Өдрийн мэс заслын тусламж, үйлчилгээг өргөжүүлснээр сангийн үр ашгийг сайжруулах, зардлыг хэмнэх боломж байгаа тул өдрөөр хийх боломжит мэс заслуудыг жагсаалтыг гаргаж өртгийг тооцоолж оруулж ирсэн. Өдрийн мэс заслыг хөгжүүлэх юм бол одоо гарч байгаа мэс заслуудын зардал дунджаар 50 хувиар буурах боломжтой.</a:t>
            </a:r>
          </a:p>
        </p:txBody>
      </p:sp>
      <p:sp>
        <p:nvSpPr>
          <p:cNvPr id="4" name="Slide Number Placeholder 3"/>
          <p:cNvSpPr>
            <a:spLocks noGrp="1"/>
          </p:cNvSpPr>
          <p:nvPr>
            <p:ph type="sldNum" sz="quarter" idx="5"/>
          </p:nvPr>
        </p:nvSpPr>
        <p:spPr/>
        <p:txBody>
          <a:bodyPr/>
          <a:lstStyle/>
          <a:p>
            <a:fld id="{13D1BBF7-D4EB-401D-9523-0B27C6B55FB8}" type="slidenum">
              <a:rPr lang="en-US" smtClean="0"/>
              <a:t>12</a:t>
            </a:fld>
            <a:endParaRPr lang="en-US"/>
          </a:p>
        </p:txBody>
      </p:sp>
    </p:spTree>
    <p:extLst>
      <p:ext uri="{BB962C8B-B14F-4D97-AF65-F5344CB8AC3E}">
        <p14:creationId xmlns:p14="http://schemas.microsoft.com/office/powerpoint/2010/main" val="4009044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9B4A1E0-5FF2-403A-A637-DB6CB07AD014}"/>
              </a:ext>
            </a:extLst>
          </p:cNvPr>
          <p:cNvSpPr txBox="1"/>
          <p:nvPr userDrawn="1"/>
        </p:nvSpPr>
        <p:spPr>
          <a:xfrm>
            <a:off x="8318091" y="2295260"/>
            <a:ext cx="3381743" cy="738664"/>
          </a:xfrm>
          <a:prstGeom prst="rect">
            <a:avLst/>
          </a:prstGeom>
          <a:noFill/>
        </p:spPr>
        <p:txBody>
          <a:bodyPr wrap="square" rtlCol="0">
            <a:spAutoFit/>
          </a:bodyPr>
          <a:lstStyle/>
          <a:p>
            <a:pPr algn="ctr"/>
            <a:r>
              <a:rPr lang="mn-MN" sz="1400" b="1">
                <a:solidFill>
                  <a:schemeClr val="bg1"/>
                </a:solidFill>
                <a:latin typeface="Arial" panose="020B0604020202020204" pitchFamily="34" charset="0"/>
                <a:cs typeface="Arial" panose="020B0604020202020204" pitchFamily="34" charset="0"/>
              </a:rPr>
              <a:t>ЭРҮҮЛ МЭНДИЙН САЛБАРЫН САНХҮҮЖИЛТИЙГ САЙЖРУУЛАХ ТӨСӨЛ</a:t>
            </a:r>
          </a:p>
        </p:txBody>
      </p:sp>
      <p:cxnSp>
        <p:nvCxnSpPr>
          <p:cNvPr id="12" name="Straight Connector 11">
            <a:extLst>
              <a:ext uri="{FF2B5EF4-FFF2-40B4-BE49-F238E27FC236}">
                <a16:creationId xmlns:a16="http://schemas.microsoft.com/office/drawing/2014/main" id="{35544D23-41AB-4675-AF62-8F0333CBD0AC}"/>
              </a:ext>
            </a:extLst>
          </p:cNvPr>
          <p:cNvCxnSpPr>
            <a:cxnSpLocks/>
          </p:cNvCxnSpPr>
          <p:nvPr userDrawn="1"/>
        </p:nvCxnSpPr>
        <p:spPr>
          <a:xfrm>
            <a:off x="8318091" y="2124884"/>
            <a:ext cx="0" cy="99625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Content Placeholder 20">
            <a:extLst>
              <a:ext uri="{FF2B5EF4-FFF2-40B4-BE49-F238E27FC236}">
                <a16:creationId xmlns:a16="http://schemas.microsoft.com/office/drawing/2014/main" id="{26E8A09D-9136-426D-BD5A-249AFD1D0A4B}"/>
              </a:ext>
            </a:extLst>
          </p:cNvPr>
          <p:cNvSpPr>
            <a:spLocks noGrp="1"/>
          </p:cNvSpPr>
          <p:nvPr>
            <p:ph sz="quarter" idx="10"/>
          </p:nvPr>
        </p:nvSpPr>
        <p:spPr>
          <a:xfrm>
            <a:off x="5602454" y="3685375"/>
            <a:ext cx="6219485" cy="523220"/>
          </a:xfrm>
        </p:spPr>
        <p:txBody>
          <a:bodyPr/>
          <a:lstStyle>
            <a:lvl1pPr marL="0" indent="0">
              <a:lnSpc>
                <a:spcPct val="100000"/>
              </a:lnSpc>
              <a:buNone/>
              <a:defRPr sz="2400" b="1">
                <a:solidFill>
                  <a:schemeClr val="bg1"/>
                </a:solidFill>
                <a:latin typeface="Arial" panose="020B0604020202020204" pitchFamily="34" charset="0"/>
                <a:cs typeface="Arial" panose="020B0604020202020204" pitchFamily="34" charset="0"/>
              </a:defRPr>
            </a:lvl1pPr>
            <a:lvl2pPr marL="457200" indent="0">
              <a:buNone/>
              <a:defRPr sz="2000">
                <a:solidFill>
                  <a:srgbClr val="FFFF00"/>
                </a:solidFill>
                <a:latin typeface="Arial" panose="020B0604020202020204" pitchFamily="34" charset="0"/>
                <a:cs typeface="Arial" panose="020B0604020202020204" pitchFamily="34" charset="0"/>
              </a:defRPr>
            </a:lvl2pPr>
            <a:lvl3pPr>
              <a:defRPr sz="1800">
                <a:solidFill>
                  <a:srgbClr val="FFFF00"/>
                </a:solidFill>
                <a:latin typeface="Arial" panose="020B0604020202020204" pitchFamily="34" charset="0"/>
                <a:cs typeface="Arial" panose="020B0604020202020204" pitchFamily="34" charset="0"/>
              </a:defRPr>
            </a:lvl3pPr>
            <a:lvl4pPr>
              <a:defRPr sz="1600">
                <a:solidFill>
                  <a:srgbClr val="FFFF00"/>
                </a:solidFill>
                <a:latin typeface="Arial" panose="020B0604020202020204" pitchFamily="34" charset="0"/>
                <a:cs typeface="Arial" panose="020B0604020202020204" pitchFamily="34" charset="0"/>
              </a:defRPr>
            </a:lvl4pPr>
            <a:lvl5pPr>
              <a:defRPr sz="1600">
                <a:solidFill>
                  <a:srgbClr val="FFFF00"/>
                </a:solidFill>
                <a:latin typeface="Arial" panose="020B0604020202020204" pitchFamily="34" charset="0"/>
                <a:cs typeface="Arial" panose="020B0604020202020204" pitchFamily="34" charset="0"/>
              </a:defRPr>
            </a:lvl5pPr>
          </a:lstStyle>
          <a:p>
            <a:pPr lvl="0"/>
            <a:r>
              <a:rPr lang="en-US"/>
              <a:t>Click to edit Master text styles</a:t>
            </a:r>
          </a:p>
        </p:txBody>
      </p:sp>
      <p:pic>
        <p:nvPicPr>
          <p:cNvPr id="3" name="Picture 2">
            <a:extLst>
              <a:ext uri="{FF2B5EF4-FFF2-40B4-BE49-F238E27FC236}">
                <a16:creationId xmlns:a16="http://schemas.microsoft.com/office/drawing/2014/main" id="{00823F40-1ED3-4B81-8045-0935B24454A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60" t="18959" r="76938" b="3847"/>
          <a:stretch/>
        </p:blipFill>
        <p:spPr>
          <a:xfrm>
            <a:off x="5708593" y="1649340"/>
            <a:ext cx="2102262" cy="1811708"/>
          </a:xfrm>
          <a:prstGeom prst="rect">
            <a:avLst/>
          </a:prstGeom>
        </p:spPr>
      </p:pic>
    </p:spTree>
    <p:extLst>
      <p:ext uri="{BB962C8B-B14F-4D97-AF65-F5344CB8AC3E}">
        <p14:creationId xmlns:p14="http://schemas.microsoft.com/office/powerpoint/2010/main" val="138090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alphaModFix amt="95000"/>
            <a:lum/>
          </a:blip>
          <a:srcRect/>
          <a:stretch>
            <a:fillRect l="-6000" r="-6000"/>
          </a:stretch>
        </a:blip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5544D23-41AB-4675-AF62-8F0333CBD0AC}"/>
              </a:ext>
            </a:extLst>
          </p:cNvPr>
          <p:cNvCxnSpPr>
            <a:cxnSpLocks/>
          </p:cNvCxnSpPr>
          <p:nvPr userDrawn="1"/>
        </p:nvCxnSpPr>
        <p:spPr>
          <a:xfrm>
            <a:off x="8318091" y="2039428"/>
            <a:ext cx="0" cy="99625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3973599-A470-4CED-9D3D-8B9ACB63640D}"/>
              </a:ext>
            </a:extLst>
          </p:cNvPr>
          <p:cNvSpPr>
            <a:spLocks noGrp="1"/>
          </p:cNvSpPr>
          <p:nvPr>
            <p:ph type="body" sz="quarter" idx="10" hasCustomPrompt="1"/>
          </p:nvPr>
        </p:nvSpPr>
        <p:spPr>
          <a:xfrm>
            <a:off x="6546197" y="3445765"/>
            <a:ext cx="4435149" cy="523220"/>
          </a:xfrm>
        </p:spPr>
        <p:txBody>
          <a:bodyPr>
            <a:normAutofit/>
          </a:bodyPr>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stStyle>
          <a:p>
            <a:pPr lvl="0"/>
            <a:r>
              <a:rPr lang="en-US"/>
              <a:t>CLICK TO EDIT MASTER TEXT</a:t>
            </a:r>
          </a:p>
        </p:txBody>
      </p:sp>
      <p:sp>
        <p:nvSpPr>
          <p:cNvPr id="2" name="TextBox 1">
            <a:extLst>
              <a:ext uri="{FF2B5EF4-FFF2-40B4-BE49-F238E27FC236}">
                <a16:creationId xmlns:a16="http://schemas.microsoft.com/office/drawing/2014/main" id="{1008BE7C-0B68-4DCE-AAB4-D5ABC67DB020}"/>
              </a:ext>
            </a:extLst>
          </p:cNvPr>
          <p:cNvSpPr txBox="1"/>
          <p:nvPr userDrawn="1"/>
        </p:nvSpPr>
        <p:spPr>
          <a:xfrm>
            <a:off x="8514645" y="2185862"/>
            <a:ext cx="3381743" cy="738664"/>
          </a:xfrm>
          <a:prstGeom prst="rect">
            <a:avLst/>
          </a:prstGeom>
          <a:noFill/>
        </p:spPr>
        <p:txBody>
          <a:bodyPr wrap="square" rtlCol="0">
            <a:spAutoFit/>
          </a:bodyPr>
          <a:lstStyle/>
          <a:p>
            <a:pPr algn="ctr"/>
            <a:r>
              <a:rPr lang="mn-MN" sz="1400" b="1">
                <a:solidFill>
                  <a:schemeClr val="bg1"/>
                </a:solidFill>
                <a:latin typeface="Arial" panose="020B0604020202020204" pitchFamily="34" charset="0"/>
                <a:cs typeface="Arial" panose="020B0604020202020204" pitchFamily="34" charset="0"/>
              </a:rPr>
              <a:t>ЭРҮҮЛ МЭНДИЙН САЛБАРЫН САНХҮҮЖИЛТИЙГ САЙЖРУУЛАХ ТӨСӨЛ</a:t>
            </a:r>
          </a:p>
        </p:txBody>
      </p:sp>
      <p:pic>
        <p:nvPicPr>
          <p:cNvPr id="4" name="Picture 3">
            <a:extLst>
              <a:ext uri="{FF2B5EF4-FFF2-40B4-BE49-F238E27FC236}">
                <a16:creationId xmlns:a16="http://schemas.microsoft.com/office/drawing/2014/main" id="{35E306D8-63A9-48C2-BB8C-E19682E1628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360" t="18959" r="76938" b="5165"/>
          <a:stretch/>
        </p:blipFill>
        <p:spPr>
          <a:xfrm>
            <a:off x="6862276" y="2059726"/>
            <a:ext cx="1162224" cy="984501"/>
          </a:xfrm>
          <a:prstGeom prst="rect">
            <a:avLst/>
          </a:prstGeom>
        </p:spPr>
      </p:pic>
    </p:spTree>
    <p:extLst>
      <p:ext uri="{BB962C8B-B14F-4D97-AF65-F5344CB8AC3E}">
        <p14:creationId xmlns:p14="http://schemas.microsoft.com/office/powerpoint/2010/main" val="2190913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312ABB-F6A7-4FED-BE16-6CA604CE8035}"/>
              </a:ext>
            </a:extLst>
          </p:cNvPr>
          <p:cNvSpPr/>
          <p:nvPr userDrawn="1"/>
        </p:nvSpPr>
        <p:spPr>
          <a:xfrm>
            <a:off x="-4332" y="0"/>
            <a:ext cx="12192000" cy="6858000"/>
          </a:xfrm>
          <a:prstGeom prst="rect">
            <a:avLst/>
          </a:prstGeom>
          <a:blipFill dpi="0" rotWithShape="1">
            <a:blip r:embed="rId2"/>
            <a:srcRect/>
            <a:stretch>
              <a:fillRect/>
            </a:stretch>
          </a:blipFill>
          <a:ln w="28575" cmpd="sng">
            <a:solidFill>
              <a:srgbClr val="1A3675"/>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8"/>
          </a:p>
        </p:txBody>
      </p:sp>
      <p:sp>
        <p:nvSpPr>
          <p:cNvPr id="18" name="Round Same Side Corner Rectangle 24">
            <a:extLst>
              <a:ext uri="{FF2B5EF4-FFF2-40B4-BE49-F238E27FC236}">
                <a16:creationId xmlns:a16="http://schemas.microsoft.com/office/drawing/2014/main" id="{0F8D3ACC-1A53-4CFB-BE4D-3CE03AC36885}"/>
              </a:ext>
            </a:extLst>
          </p:cNvPr>
          <p:cNvSpPr/>
          <p:nvPr userDrawn="1"/>
        </p:nvSpPr>
        <p:spPr>
          <a:xfrm rot="16200000">
            <a:off x="6843682" y="-4578436"/>
            <a:ext cx="586531" cy="9884789"/>
          </a:xfrm>
          <a:prstGeom prst="round2SameRect">
            <a:avLst>
              <a:gd name="adj1" fmla="val 50000"/>
              <a:gd name="adj2" fmla="val 0"/>
            </a:avLst>
          </a:prstGeom>
          <a:solidFill>
            <a:srgbClr val="1A3675"/>
          </a:solidFill>
          <a:ln w="12700" cap="flat" cmpd="sng" algn="ctr">
            <a:noFill/>
            <a:prstDash val="solid"/>
            <a:miter lim="800000"/>
          </a:ln>
          <a:effectLst>
            <a:outerShdw blurRad="50800" dist="38100" dir="5400000" algn="t" rotWithShape="0">
              <a:prstClr val="black">
                <a:alpha val="40000"/>
              </a:prstClr>
            </a:outerShdw>
          </a:effectLst>
        </p:spPr>
        <p:txBody>
          <a:bodyPr vert="vert" rtlCol="0" anchor="ctr"/>
          <a:lstStyle/>
          <a:p>
            <a:pPr algn="ctr" defTabSz="914377">
              <a:defRPr/>
            </a:pPr>
            <a:endParaRPr lang="en-US" sz="1000" b="1" dirty="0">
              <a:solidFill>
                <a:srgbClr val="FFFF00"/>
              </a:solidFill>
              <a:latin typeface="Arial" panose="020B0604020202020204" pitchFamily="34" charset="0"/>
              <a:ea typeface="Cambria" panose="02040503050406030204" pitchFamily="18" charset="0"/>
              <a:cs typeface="Arial" panose="020B0604020202020204" pitchFamily="34" charset="0"/>
            </a:endParaRPr>
          </a:p>
        </p:txBody>
      </p:sp>
      <p:sp>
        <p:nvSpPr>
          <p:cNvPr id="2" name="Title 1">
            <a:extLst>
              <a:ext uri="{FF2B5EF4-FFF2-40B4-BE49-F238E27FC236}">
                <a16:creationId xmlns:a16="http://schemas.microsoft.com/office/drawing/2014/main" id="{7A400239-1556-41FB-A42C-E5A8F9C5E365}"/>
              </a:ext>
            </a:extLst>
          </p:cNvPr>
          <p:cNvSpPr>
            <a:spLocks noGrp="1"/>
          </p:cNvSpPr>
          <p:nvPr>
            <p:ph type="title" hasCustomPrompt="1"/>
          </p:nvPr>
        </p:nvSpPr>
        <p:spPr>
          <a:xfrm>
            <a:off x="2466974" y="89744"/>
            <a:ext cx="9477375" cy="586531"/>
          </a:xfrm>
        </p:spPr>
        <p:txBody>
          <a:bodyPr>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3" name="Picture 2">
            <a:extLst>
              <a:ext uri="{FF2B5EF4-FFF2-40B4-BE49-F238E27FC236}">
                <a16:creationId xmlns:a16="http://schemas.microsoft.com/office/drawing/2014/main" id="{C327B63E-5189-42A6-BA92-2BD5A791452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360" t="18959" r="76938" b="5165"/>
          <a:stretch/>
        </p:blipFill>
        <p:spPr>
          <a:xfrm>
            <a:off x="273287" y="72652"/>
            <a:ext cx="690436" cy="584857"/>
          </a:xfrm>
          <a:prstGeom prst="rect">
            <a:avLst/>
          </a:prstGeom>
        </p:spPr>
      </p:pic>
    </p:spTree>
    <p:extLst>
      <p:ext uri="{BB962C8B-B14F-4D97-AF65-F5344CB8AC3E}">
        <p14:creationId xmlns:p14="http://schemas.microsoft.com/office/powerpoint/2010/main" val="3952642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312ABB-F6A7-4FED-BE16-6CA604CE8035}"/>
              </a:ext>
            </a:extLst>
          </p:cNvPr>
          <p:cNvSpPr/>
          <p:nvPr userDrawn="1"/>
        </p:nvSpPr>
        <p:spPr>
          <a:xfrm>
            <a:off x="-4332" y="0"/>
            <a:ext cx="12192000" cy="6858000"/>
          </a:xfrm>
          <a:prstGeom prst="rect">
            <a:avLst/>
          </a:prstGeom>
          <a:solidFill>
            <a:schemeClr val="bg1"/>
          </a:solidFill>
          <a:ln w="28575" cmpd="sng">
            <a:solidFill>
              <a:srgbClr val="1A3675"/>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8"/>
          </a:p>
        </p:txBody>
      </p:sp>
      <p:sp>
        <p:nvSpPr>
          <p:cNvPr id="18" name="Round Same Side Corner Rectangle 24">
            <a:extLst>
              <a:ext uri="{FF2B5EF4-FFF2-40B4-BE49-F238E27FC236}">
                <a16:creationId xmlns:a16="http://schemas.microsoft.com/office/drawing/2014/main" id="{0F8D3ACC-1A53-4CFB-BE4D-3CE03AC36885}"/>
              </a:ext>
            </a:extLst>
          </p:cNvPr>
          <p:cNvSpPr/>
          <p:nvPr userDrawn="1"/>
        </p:nvSpPr>
        <p:spPr>
          <a:xfrm rot="16200000">
            <a:off x="6843682" y="-4578436"/>
            <a:ext cx="586531" cy="9884789"/>
          </a:xfrm>
          <a:prstGeom prst="round2SameRect">
            <a:avLst>
              <a:gd name="adj1" fmla="val 50000"/>
              <a:gd name="adj2" fmla="val 0"/>
            </a:avLst>
          </a:prstGeom>
          <a:solidFill>
            <a:srgbClr val="1A3675"/>
          </a:solidFill>
          <a:ln w="12700" cap="flat" cmpd="sng" algn="ctr">
            <a:noFill/>
            <a:prstDash val="solid"/>
            <a:miter lim="800000"/>
          </a:ln>
          <a:effectLst>
            <a:outerShdw blurRad="50800" dist="38100" dir="5400000" algn="t" rotWithShape="0">
              <a:prstClr val="black">
                <a:alpha val="40000"/>
              </a:prstClr>
            </a:outerShdw>
          </a:effectLst>
        </p:spPr>
        <p:txBody>
          <a:bodyPr vert="vert" rtlCol="0" anchor="ctr"/>
          <a:lstStyle/>
          <a:p>
            <a:pPr algn="ctr" defTabSz="914377">
              <a:defRPr/>
            </a:pPr>
            <a:endParaRPr lang="en-US" sz="1000" b="1" dirty="0">
              <a:solidFill>
                <a:srgbClr val="FFFF00"/>
              </a:solidFill>
              <a:latin typeface="Arial" panose="020B0604020202020204" pitchFamily="34" charset="0"/>
              <a:ea typeface="Cambria" panose="02040503050406030204" pitchFamily="18" charset="0"/>
              <a:cs typeface="Arial" panose="020B0604020202020204" pitchFamily="34" charset="0"/>
            </a:endParaRPr>
          </a:p>
        </p:txBody>
      </p:sp>
      <p:sp>
        <p:nvSpPr>
          <p:cNvPr id="2" name="Title 1">
            <a:extLst>
              <a:ext uri="{FF2B5EF4-FFF2-40B4-BE49-F238E27FC236}">
                <a16:creationId xmlns:a16="http://schemas.microsoft.com/office/drawing/2014/main" id="{7A400239-1556-41FB-A42C-E5A8F9C5E365}"/>
              </a:ext>
            </a:extLst>
          </p:cNvPr>
          <p:cNvSpPr>
            <a:spLocks noGrp="1"/>
          </p:cNvSpPr>
          <p:nvPr>
            <p:ph type="title" hasCustomPrompt="1"/>
          </p:nvPr>
        </p:nvSpPr>
        <p:spPr>
          <a:xfrm>
            <a:off x="2466974" y="89744"/>
            <a:ext cx="9477375" cy="586531"/>
          </a:xfrm>
        </p:spPr>
        <p:txBody>
          <a:bodyPr>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3" name="Picture 2">
            <a:extLst>
              <a:ext uri="{FF2B5EF4-FFF2-40B4-BE49-F238E27FC236}">
                <a16:creationId xmlns:a16="http://schemas.microsoft.com/office/drawing/2014/main" id="{7D843031-5762-4743-902D-DB59063EBE0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1360" t="18959" r="76938" b="5165"/>
          <a:stretch/>
        </p:blipFill>
        <p:spPr>
          <a:xfrm>
            <a:off x="273287" y="72652"/>
            <a:ext cx="690436" cy="584857"/>
          </a:xfrm>
          <a:prstGeom prst="rect">
            <a:avLst/>
          </a:prstGeom>
        </p:spPr>
      </p:pic>
    </p:spTree>
    <p:extLst>
      <p:ext uri="{BB962C8B-B14F-4D97-AF65-F5344CB8AC3E}">
        <p14:creationId xmlns:p14="http://schemas.microsoft.com/office/powerpoint/2010/main" val="140765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312ABB-F6A7-4FED-BE16-6CA604CE8035}"/>
              </a:ext>
            </a:extLst>
          </p:cNvPr>
          <p:cNvSpPr/>
          <p:nvPr userDrawn="1"/>
        </p:nvSpPr>
        <p:spPr>
          <a:xfrm>
            <a:off x="-4332" y="0"/>
            <a:ext cx="12192000" cy="6858000"/>
          </a:xfrm>
          <a:prstGeom prst="rect">
            <a:avLst/>
          </a:prstGeom>
          <a:solidFill>
            <a:schemeClr val="bg1"/>
          </a:solidFill>
          <a:ln w="28575" cmpd="sng">
            <a:solidFill>
              <a:srgbClr val="1A3675"/>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8"/>
          </a:p>
        </p:txBody>
      </p:sp>
      <p:pic>
        <p:nvPicPr>
          <p:cNvPr id="2" name="Picture 1">
            <a:extLst>
              <a:ext uri="{FF2B5EF4-FFF2-40B4-BE49-F238E27FC236}">
                <a16:creationId xmlns:a16="http://schemas.microsoft.com/office/drawing/2014/main" id="{BD561272-9E31-4AE1-B419-C8813AF4CF6C}"/>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1360" t="18959" r="76938" b="5165"/>
          <a:stretch/>
        </p:blipFill>
        <p:spPr>
          <a:xfrm>
            <a:off x="273287" y="72652"/>
            <a:ext cx="690436" cy="584857"/>
          </a:xfrm>
          <a:prstGeom prst="rect">
            <a:avLst/>
          </a:prstGeom>
        </p:spPr>
      </p:pic>
    </p:spTree>
    <p:extLst>
      <p:ext uri="{BB962C8B-B14F-4D97-AF65-F5344CB8AC3E}">
        <p14:creationId xmlns:p14="http://schemas.microsoft.com/office/powerpoint/2010/main" val="1371966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49EA429-05C7-4ED7-9131-ED2095B11BB1}"/>
              </a:ext>
            </a:extLst>
          </p:cNvPr>
          <p:cNvSpPr/>
          <p:nvPr userDrawn="1"/>
        </p:nvSpPr>
        <p:spPr>
          <a:xfrm>
            <a:off x="0" y="0"/>
            <a:ext cx="12192000" cy="6858000"/>
          </a:xfrm>
          <a:prstGeom prst="rect">
            <a:avLst/>
          </a:prstGeom>
          <a:blipFill dpi="0" rotWithShape="1">
            <a:blip r:embed="rId2">
              <a:alphaModFix amt="5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Same Side Corner Rectangle 24">
            <a:extLst>
              <a:ext uri="{FF2B5EF4-FFF2-40B4-BE49-F238E27FC236}">
                <a16:creationId xmlns:a16="http://schemas.microsoft.com/office/drawing/2014/main" id="{0F8D3ACC-1A53-4CFB-BE4D-3CE03AC36885}"/>
              </a:ext>
            </a:extLst>
          </p:cNvPr>
          <p:cNvSpPr/>
          <p:nvPr userDrawn="1"/>
        </p:nvSpPr>
        <p:spPr>
          <a:xfrm rot="16200000">
            <a:off x="6843682" y="-4578436"/>
            <a:ext cx="586531" cy="9884789"/>
          </a:xfrm>
          <a:prstGeom prst="round2SameRect">
            <a:avLst>
              <a:gd name="adj1" fmla="val 50000"/>
              <a:gd name="adj2" fmla="val 0"/>
            </a:avLst>
          </a:prstGeom>
          <a:solidFill>
            <a:srgbClr val="1A3675"/>
          </a:solidFill>
          <a:ln w="12700" cap="flat" cmpd="sng" algn="ctr">
            <a:noFill/>
            <a:prstDash val="solid"/>
            <a:miter lim="800000"/>
          </a:ln>
          <a:effectLst>
            <a:outerShdw blurRad="50800" dist="38100" dir="5400000" algn="t" rotWithShape="0">
              <a:prstClr val="black">
                <a:alpha val="40000"/>
              </a:prstClr>
            </a:outerShdw>
          </a:effectLst>
        </p:spPr>
        <p:txBody>
          <a:bodyPr vert="vert" rtlCol="0" anchor="ctr"/>
          <a:lstStyle/>
          <a:p>
            <a:pPr algn="ctr" defTabSz="914377">
              <a:defRPr/>
            </a:pPr>
            <a:endParaRPr lang="en-US" sz="1000" b="1" dirty="0">
              <a:solidFill>
                <a:srgbClr val="FFFF00"/>
              </a:solidFill>
              <a:latin typeface="Arial" panose="020B0604020202020204" pitchFamily="34" charset="0"/>
              <a:ea typeface="Cambria" panose="02040503050406030204" pitchFamily="18" charset="0"/>
              <a:cs typeface="Arial" panose="020B0604020202020204" pitchFamily="34" charset="0"/>
            </a:endParaRPr>
          </a:p>
        </p:txBody>
      </p:sp>
      <p:sp>
        <p:nvSpPr>
          <p:cNvPr id="2" name="Title 1">
            <a:extLst>
              <a:ext uri="{FF2B5EF4-FFF2-40B4-BE49-F238E27FC236}">
                <a16:creationId xmlns:a16="http://schemas.microsoft.com/office/drawing/2014/main" id="{7A400239-1556-41FB-A42C-E5A8F9C5E365}"/>
              </a:ext>
            </a:extLst>
          </p:cNvPr>
          <p:cNvSpPr>
            <a:spLocks noGrp="1"/>
          </p:cNvSpPr>
          <p:nvPr>
            <p:ph type="title" hasCustomPrompt="1"/>
          </p:nvPr>
        </p:nvSpPr>
        <p:spPr>
          <a:xfrm>
            <a:off x="2466974" y="89744"/>
            <a:ext cx="9477375" cy="586531"/>
          </a:xfrm>
        </p:spPr>
        <p:txBody>
          <a:bodyPr>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3" name="Picture 2">
            <a:extLst>
              <a:ext uri="{FF2B5EF4-FFF2-40B4-BE49-F238E27FC236}">
                <a16:creationId xmlns:a16="http://schemas.microsoft.com/office/drawing/2014/main" id="{7D843031-5762-4743-902D-DB59063EBE0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360" t="18959" r="76938" b="5165"/>
          <a:stretch/>
        </p:blipFill>
        <p:spPr>
          <a:xfrm>
            <a:off x="273287" y="72652"/>
            <a:ext cx="690436" cy="584857"/>
          </a:xfrm>
          <a:prstGeom prst="rect">
            <a:avLst/>
          </a:prstGeom>
        </p:spPr>
      </p:pic>
    </p:spTree>
    <p:extLst>
      <p:ext uri="{BB962C8B-B14F-4D97-AF65-F5344CB8AC3E}">
        <p14:creationId xmlns:p14="http://schemas.microsoft.com/office/powerpoint/2010/main" val="365152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741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9B4A1E0-5FF2-403A-A637-DB6CB07AD014}"/>
              </a:ext>
            </a:extLst>
          </p:cNvPr>
          <p:cNvSpPr txBox="1"/>
          <p:nvPr userDrawn="1"/>
        </p:nvSpPr>
        <p:spPr>
          <a:xfrm>
            <a:off x="8318091" y="1266064"/>
            <a:ext cx="3381743" cy="1569660"/>
          </a:xfrm>
          <a:prstGeom prst="rect">
            <a:avLst/>
          </a:prstGeom>
          <a:noFill/>
        </p:spPr>
        <p:txBody>
          <a:bodyPr wrap="square" rtlCol="0">
            <a:spAutoFit/>
          </a:bodyPr>
          <a:lstStyle/>
          <a:p>
            <a:pPr algn="ctr"/>
            <a:r>
              <a:rPr lang="mn-MN" sz="1200" b="1">
                <a:solidFill>
                  <a:schemeClr val="bg1"/>
                </a:solidFill>
                <a:latin typeface="Arial" panose="020B0604020202020204" pitchFamily="34" charset="0"/>
                <a:cs typeface="Arial" panose="020B0604020202020204" pitchFamily="34" charset="0"/>
              </a:rPr>
              <a:t>ЭРҮҮЛ МЭНДИЙН САЛБАРЫН САНХҮҮЖИЛТИЙГ САЙЖРУУЛАХ ТӨСӨЛ</a:t>
            </a:r>
            <a:r>
              <a:rPr lang="en-US" sz="1200" b="1">
                <a:solidFill>
                  <a:schemeClr val="bg1"/>
                </a:solidFill>
                <a:latin typeface="Arial" panose="020B0604020202020204" pitchFamily="34" charset="0"/>
                <a:cs typeface="Arial" panose="020B0604020202020204" pitchFamily="34" charset="0"/>
              </a:rPr>
              <a:t> </a:t>
            </a:r>
            <a:r>
              <a:rPr lang="mn-MN" sz="1200" b="1">
                <a:solidFill>
                  <a:schemeClr val="bg1"/>
                </a:solidFill>
                <a:latin typeface="Arial" panose="020B0604020202020204" pitchFamily="34" charset="0"/>
                <a:cs typeface="Arial" panose="020B0604020202020204" pitchFamily="34" charset="0"/>
              </a:rPr>
              <a:t>МОН 9701</a:t>
            </a:r>
          </a:p>
          <a:p>
            <a:pPr algn="ctr"/>
            <a:endParaRPr lang="mn-MN" sz="1200" b="1">
              <a:solidFill>
                <a:schemeClr val="bg1"/>
              </a:solidFill>
              <a:latin typeface="Arial" panose="020B0604020202020204" pitchFamily="34" charset="0"/>
              <a:cs typeface="Arial" panose="020B0604020202020204" pitchFamily="34" charset="0"/>
            </a:endParaRPr>
          </a:p>
          <a:p>
            <a:pPr algn="ctr"/>
            <a:r>
              <a:rPr lang="mn-MN" sz="1200" b="1">
                <a:solidFill>
                  <a:schemeClr val="bg1"/>
                </a:solidFill>
                <a:latin typeface="Arial" panose="020B0604020202020204" pitchFamily="34" charset="0"/>
                <a:cs typeface="Arial" panose="020B0604020202020204" pitchFamily="34" charset="0"/>
              </a:rPr>
              <a:t>ЭМЗЭГ БҮЛГИЙН ХҮН АМЫН ЭРҮҮЛ МЭНДИЙН ТУСЛАМЖ, ҮЙЛЧИЛГЭЭНИЙ ХҮРТЭЭМЖИЙГ САЙЖРУУЛАХ ХӨРӨНГӨ ОРУУЛАЛТЫН ХӨТӨЛБӨР ТӨСӨЛ</a:t>
            </a:r>
          </a:p>
        </p:txBody>
      </p:sp>
      <p:cxnSp>
        <p:nvCxnSpPr>
          <p:cNvPr id="12" name="Straight Connector 11">
            <a:extLst>
              <a:ext uri="{FF2B5EF4-FFF2-40B4-BE49-F238E27FC236}">
                <a16:creationId xmlns:a16="http://schemas.microsoft.com/office/drawing/2014/main" id="{35544D23-41AB-4675-AF62-8F0333CBD0AC}"/>
              </a:ext>
            </a:extLst>
          </p:cNvPr>
          <p:cNvCxnSpPr>
            <a:cxnSpLocks/>
          </p:cNvCxnSpPr>
          <p:nvPr userDrawn="1"/>
        </p:nvCxnSpPr>
        <p:spPr>
          <a:xfrm>
            <a:off x="8318091" y="1603589"/>
            <a:ext cx="0" cy="99625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Content Placeholder 20">
            <a:extLst>
              <a:ext uri="{FF2B5EF4-FFF2-40B4-BE49-F238E27FC236}">
                <a16:creationId xmlns:a16="http://schemas.microsoft.com/office/drawing/2014/main" id="{26E8A09D-9136-426D-BD5A-249AFD1D0A4B}"/>
              </a:ext>
            </a:extLst>
          </p:cNvPr>
          <p:cNvSpPr>
            <a:spLocks noGrp="1"/>
          </p:cNvSpPr>
          <p:nvPr>
            <p:ph sz="quarter" idx="10"/>
          </p:nvPr>
        </p:nvSpPr>
        <p:spPr>
          <a:xfrm>
            <a:off x="5602454" y="3685375"/>
            <a:ext cx="6219485" cy="523220"/>
          </a:xfrm>
        </p:spPr>
        <p:txBody>
          <a:bodyPr/>
          <a:lstStyle>
            <a:lvl1pPr marL="0" indent="0">
              <a:lnSpc>
                <a:spcPct val="100000"/>
              </a:lnSpc>
              <a:buNone/>
              <a:defRPr sz="2400" b="1">
                <a:solidFill>
                  <a:schemeClr val="bg1"/>
                </a:solidFill>
                <a:latin typeface="Arial" panose="020B0604020202020204" pitchFamily="34" charset="0"/>
                <a:cs typeface="Arial" panose="020B0604020202020204" pitchFamily="34" charset="0"/>
              </a:defRPr>
            </a:lvl1pPr>
            <a:lvl2pPr marL="457200" indent="0">
              <a:buNone/>
              <a:defRPr sz="2000">
                <a:solidFill>
                  <a:srgbClr val="FFFF00"/>
                </a:solidFill>
                <a:latin typeface="Arial" panose="020B0604020202020204" pitchFamily="34" charset="0"/>
                <a:cs typeface="Arial" panose="020B0604020202020204" pitchFamily="34" charset="0"/>
              </a:defRPr>
            </a:lvl2pPr>
            <a:lvl3pPr>
              <a:defRPr sz="1800">
                <a:solidFill>
                  <a:srgbClr val="FFFF00"/>
                </a:solidFill>
                <a:latin typeface="Arial" panose="020B0604020202020204" pitchFamily="34" charset="0"/>
                <a:cs typeface="Arial" panose="020B0604020202020204" pitchFamily="34" charset="0"/>
              </a:defRPr>
            </a:lvl3pPr>
            <a:lvl4pPr>
              <a:defRPr sz="1600">
                <a:solidFill>
                  <a:srgbClr val="FFFF00"/>
                </a:solidFill>
                <a:latin typeface="Arial" panose="020B0604020202020204" pitchFamily="34" charset="0"/>
                <a:cs typeface="Arial" panose="020B0604020202020204" pitchFamily="34" charset="0"/>
              </a:defRPr>
            </a:lvl4pPr>
            <a:lvl5pPr>
              <a:defRPr sz="1600">
                <a:solidFill>
                  <a:srgbClr val="FFFF00"/>
                </a:solidFill>
                <a:latin typeface="Arial" panose="020B0604020202020204" pitchFamily="34" charset="0"/>
                <a:cs typeface="Arial" panose="020B0604020202020204" pitchFamily="34" charset="0"/>
              </a:defRPr>
            </a:lvl5pPr>
          </a:lstStyle>
          <a:p>
            <a:pPr lvl="0"/>
            <a:r>
              <a:rPr lang="en-US"/>
              <a:t>Click to edit Master text styles</a:t>
            </a:r>
          </a:p>
        </p:txBody>
      </p:sp>
      <p:pic>
        <p:nvPicPr>
          <p:cNvPr id="3" name="Picture 2">
            <a:extLst>
              <a:ext uri="{FF2B5EF4-FFF2-40B4-BE49-F238E27FC236}">
                <a16:creationId xmlns:a16="http://schemas.microsoft.com/office/drawing/2014/main" id="{00823F40-1ED3-4B81-8045-0935B24454A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60" t="18959" r="76938" b="3847"/>
          <a:stretch/>
        </p:blipFill>
        <p:spPr>
          <a:xfrm>
            <a:off x="5708593" y="1128045"/>
            <a:ext cx="2102262" cy="1811708"/>
          </a:xfrm>
          <a:prstGeom prst="rect">
            <a:avLst/>
          </a:prstGeom>
        </p:spPr>
      </p:pic>
    </p:spTree>
    <p:extLst>
      <p:ext uri="{BB962C8B-B14F-4D97-AF65-F5344CB8AC3E}">
        <p14:creationId xmlns:p14="http://schemas.microsoft.com/office/powerpoint/2010/main" val="109959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372BB0-9616-4902-AF94-5F7D9D75C1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BDB568-0B53-47E3-AA54-CD742A6378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09415C-6673-4F8D-8DBB-F53732D44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B1870-6B45-46D6-82D5-50B26BEA83DF}" type="datetimeFigureOut">
              <a:rPr lang="en-US" smtClean="0"/>
              <a:t>4/28/2022</a:t>
            </a:fld>
            <a:endParaRPr lang="en-US"/>
          </a:p>
        </p:txBody>
      </p:sp>
      <p:sp>
        <p:nvSpPr>
          <p:cNvPr id="5" name="Footer Placeholder 4">
            <a:extLst>
              <a:ext uri="{FF2B5EF4-FFF2-40B4-BE49-F238E27FC236}">
                <a16:creationId xmlns:a16="http://schemas.microsoft.com/office/drawing/2014/main" id="{CDDB2842-D01D-435F-B8A5-F6E9FA00F7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4751F2-868A-496E-8CFE-959712CD5E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2AB78-7105-43BD-ACDA-10CD0D16DF9E}" type="slidenum">
              <a:rPr lang="en-US" smtClean="0"/>
              <a:t>‹#›</a:t>
            </a:fld>
            <a:endParaRPr lang="en-US"/>
          </a:p>
        </p:txBody>
      </p:sp>
    </p:spTree>
    <p:extLst>
      <p:ext uri="{BB962C8B-B14F-4D97-AF65-F5344CB8AC3E}">
        <p14:creationId xmlns:p14="http://schemas.microsoft.com/office/powerpoint/2010/main" val="580561481"/>
      </p:ext>
    </p:extLst>
  </p:cSld>
  <p:clrMap bg1="lt1" tx1="dk1" bg2="lt2" tx2="dk2" accent1="accent1" accent2="accent2" accent3="accent3" accent4="accent4" accent5="accent5" accent6="accent6" hlink="hlink" folHlink="folHlink"/>
  <p:sldLayoutIdLst>
    <p:sldLayoutId id="2147483650" r:id="rId1"/>
    <p:sldLayoutId id="2147483668" r:id="rId2"/>
    <p:sldLayoutId id="2147483651" r:id="rId3"/>
    <p:sldLayoutId id="2147483667" r:id="rId4"/>
    <p:sldLayoutId id="2147483669" r:id="rId5"/>
    <p:sldLayoutId id="2147483672" r:id="rId6"/>
    <p:sldLayoutId id="2147483670" r:id="rId7"/>
    <p:sldLayoutId id="214748367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1.svg"/><Relationship Id="rId26" Type="http://schemas.openxmlformats.org/officeDocument/2006/relationships/image" Target="../media/image29.svg"/><Relationship Id="rId3" Type="http://schemas.openxmlformats.org/officeDocument/2006/relationships/image" Target="../media/image8.png"/><Relationship Id="rId21" Type="http://schemas.openxmlformats.org/officeDocument/2006/relationships/image" Target="../media/image23.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1.png"/><Relationship Id="rId25"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7.sv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4.png"/><Relationship Id="rId28" Type="http://schemas.openxmlformats.org/officeDocument/2006/relationships/image" Target="../media/image31.svg"/><Relationship Id="rId10" Type="http://schemas.openxmlformats.org/officeDocument/2006/relationships/image" Target="../media/image15.png"/><Relationship Id="rId19" Type="http://schemas.openxmlformats.org/officeDocument/2006/relationships/image" Target="../media/image22.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5.svg"/><Relationship Id="rId27"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ECF635A-29B6-4373-81C2-0F9BD3223C1C}"/>
              </a:ext>
            </a:extLst>
          </p:cNvPr>
          <p:cNvSpPr>
            <a:spLocks noGrp="1"/>
          </p:cNvSpPr>
          <p:nvPr>
            <p:ph sz="quarter" idx="10"/>
          </p:nvPr>
        </p:nvSpPr>
        <p:spPr>
          <a:xfrm>
            <a:off x="5270740" y="3240040"/>
            <a:ext cx="6219645" cy="1633889"/>
          </a:xfrm>
        </p:spPr>
        <p:txBody>
          <a:bodyPr>
            <a:normAutofit/>
          </a:bodyPr>
          <a:lstStyle/>
          <a:p>
            <a:pPr marL="0" indent="0" algn="ctr">
              <a:buNone/>
            </a:pPr>
            <a:r>
              <a:rPr lang="mn-MN" sz="2000">
                <a:solidFill>
                  <a:schemeClr val="accent4">
                    <a:lumMod val="40000"/>
                    <a:lumOff val="60000"/>
                  </a:schemeClr>
                </a:solidFill>
              </a:rPr>
              <a:t>Лавлагаа шатлалын эрүүл мэндийн байгууллагаас үзүүлэх тусламж, үйлчилгээний багц, төлбөрийн аргын нэмэлт өөрчлөлтүүд </a:t>
            </a:r>
            <a:r>
              <a:rPr lang="mn-MN" sz="2000" i="1" u="sng">
                <a:solidFill>
                  <a:schemeClr val="accent4">
                    <a:lumMod val="40000"/>
                    <a:lumOff val="60000"/>
                  </a:schemeClr>
                </a:solidFill>
              </a:rPr>
              <a:t>(ЭМДҮЗ-ийн 2022 оны 1 тоот тогтоол)</a:t>
            </a:r>
          </a:p>
        </p:txBody>
      </p:sp>
    </p:spTree>
    <p:extLst>
      <p:ext uri="{BB962C8B-B14F-4D97-AF65-F5344CB8AC3E}">
        <p14:creationId xmlns:p14="http://schemas.microsoft.com/office/powerpoint/2010/main" val="134114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259192-E17A-477B-8A2C-680E1CFC8107}"/>
              </a:ext>
            </a:extLst>
          </p:cNvPr>
          <p:cNvSpPr>
            <a:spLocks noGrp="1"/>
          </p:cNvSpPr>
          <p:nvPr>
            <p:ph type="title"/>
          </p:nvPr>
        </p:nvSpPr>
        <p:spPr>
          <a:xfrm>
            <a:off x="2466974" y="89744"/>
            <a:ext cx="9477375" cy="586531"/>
          </a:xfrm>
        </p:spPr>
        <p:txBody>
          <a:bodyPr/>
          <a:lstStyle/>
          <a:p>
            <a:r>
              <a:rPr lang="mn-MN"/>
              <a:t>Эмнэлгүүдийн нэхэмжлэлийн дүн шинжилгээ 4</a:t>
            </a:r>
            <a:endParaRPr lang="en-US"/>
          </a:p>
        </p:txBody>
      </p:sp>
      <p:graphicFrame>
        <p:nvGraphicFramePr>
          <p:cNvPr id="5" name="Table 3">
            <a:extLst>
              <a:ext uri="{FF2B5EF4-FFF2-40B4-BE49-F238E27FC236}">
                <a16:creationId xmlns:a16="http://schemas.microsoft.com/office/drawing/2014/main" id="{94F55BD1-542C-4BD4-A0FD-2D00083BF785}"/>
              </a:ext>
            </a:extLst>
          </p:cNvPr>
          <p:cNvGraphicFramePr>
            <a:graphicFrameLocks noGrp="1"/>
          </p:cNvGraphicFramePr>
          <p:nvPr>
            <p:extLst>
              <p:ext uri="{D42A27DB-BD31-4B8C-83A1-F6EECF244321}">
                <p14:modId xmlns:p14="http://schemas.microsoft.com/office/powerpoint/2010/main" val="2731084319"/>
              </p:ext>
            </p:extLst>
          </p:nvPr>
        </p:nvGraphicFramePr>
        <p:xfrm>
          <a:off x="103516" y="719665"/>
          <a:ext cx="11982093" cy="4904687"/>
        </p:xfrm>
        <a:graphic>
          <a:graphicData uri="http://schemas.openxmlformats.org/drawingml/2006/table">
            <a:tbl>
              <a:tblPr firstRow="1" bandRow="1">
                <a:tableStyleId>{6E25E649-3F16-4E02-A733-19D2CDBF48F0}</a:tableStyleId>
              </a:tblPr>
              <a:tblGrid>
                <a:gridCol w="3968152">
                  <a:extLst>
                    <a:ext uri="{9D8B030D-6E8A-4147-A177-3AD203B41FA5}">
                      <a16:colId xmlns:a16="http://schemas.microsoft.com/office/drawing/2014/main" val="4020184499"/>
                    </a:ext>
                  </a:extLst>
                </a:gridCol>
                <a:gridCol w="1690777">
                  <a:extLst>
                    <a:ext uri="{9D8B030D-6E8A-4147-A177-3AD203B41FA5}">
                      <a16:colId xmlns:a16="http://schemas.microsoft.com/office/drawing/2014/main" val="2377809820"/>
                    </a:ext>
                  </a:extLst>
                </a:gridCol>
                <a:gridCol w="1397480">
                  <a:extLst>
                    <a:ext uri="{9D8B030D-6E8A-4147-A177-3AD203B41FA5}">
                      <a16:colId xmlns:a16="http://schemas.microsoft.com/office/drawing/2014/main" val="3140396744"/>
                    </a:ext>
                  </a:extLst>
                </a:gridCol>
                <a:gridCol w="2449901">
                  <a:extLst>
                    <a:ext uri="{9D8B030D-6E8A-4147-A177-3AD203B41FA5}">
                      <a16:colId xmlns:a16="http://schemas.microsoft.com/office/drawing/2014/main" val="997612349"/>
                    </a:ext>
                  </a:extLst>
                </a:gridCol>
                <a:gridCol w="2475783">
                  <a:extLst>
                    <a:ext uri="{9D8B030D-6E8A-4147-A177-3AD203B41FA5}">
                      <a16:colId xmlns:a16="http://schemas.microsoft.com/office/drawing/2014/main" val="125994230"/>
                    </a:ext>
                  </a:extLst>
                </a:gridCol>
              </a:tblGrid>
              <a:tr h="587222">
                <a:tc>
                  <a:txBody>
                    <a:bodyPr/>
                    <a:lstStyle/>
                    <a:p>
                      <a:pPr algn="ctr">
                        <a:lnSpc>
                          <a:spcPct val="100000"/>
                        </a:lnSpc>
                      </a:pPr>
                      <a:r>
                        <a:rPr lang="mn-MN" sz="1200"/>
                        <a:t>Эмнэлэг</a:t>
                      </a:r>
                      <a:endParaRPr lang="en-US" sz="1200">
                        <a:latin typeface="Arial" panose="020B0604020202020204" pitchFamily="34" charset="0"/>
                        <a:cs typeface="Arial" panose="020B0604020202020204" pitchFamily="34" charset="0"/>
                      </a:endParaRPr>
                    </a:p>
                  </a:txBody>
                  <a:tcPr anchor="ctr"/>
                </a:tc>
                <a:tc>
                  <a:txBody>
                    <a:bodyPr/>
                    <a:lstStyle/>
                    <a:p>
                      <a:pPr algn="ctr">
                        <a:lnSpc>
                          <a:spcPct val="100000"/>
                        </a:lnSpc>
                      </a:pPr>
                      <a:r>
                        <a:rPr lang="mn-MN" sz="1200"/>
                        <a:t>Цахимт системийн хасалт</a:t>
                      </a:r>
                      <a:endParaRPr lang="en-US" sz="1200">
                        <a:latin typeface="Arial" panose="020B0604020202020204" pitchFamily="34" charset="0"/>
                        <a:cs typeface="Arial" panose="020B0604020202020204" pitchFamily="34" charset="0"/>
                      </a:endParaRPr>
                    </a:p>
                  </a:txBody>
                  <a:tcPr anchor="ctr"/>
                </a:tc>
                <a:tc>
                  <a:txBody>
                    <a:bodyPr/>
                    <a:lstStyle/>
                    <a:p>
                      <a:pPr algn="ctr">
                        <a:lnSpc>
                          <a:spcPct val="100000"/>
                        </a:lnSpc>
                      </a:pPr>
                      <a:r>
                        <a:rPr lang="mn-MN" sz="1200"/>
                        <a:t>Байцаагчийн хасалт</a:t>
                      </a:r>
                      <a:endParaRPr lang="en-US" sz="1200">
                        <a:latin typeface="Arial" panose="020B0604020202020204" pitchFamily="34" charset="0"/>
                        <a:cs typeface="Arial" panose="020B0604020202020204" pitchFamily="34" charset="0"/>
                      </a:endParaRPr>
                    </a:p>
                  </a:txBody>
                  <a:tcPr anchor="ctr"/>
                </a:tc>
                <a:tc>
                  <a:txBody>
                    <a:bodyPr/>
                    <a:lstStyle/>
                    <a:p>
                      <a:pPr algn="ctr">
                        <a:lnSpc>
                          <a:spcPct val="100000"/>
                        </a:lnSpc>
                      </a:pPr>
                      <a:r>
                        <a:rPr lang="mn-MN" sz="1200"/>
                        <a:t>ЭМДҮЗ 03 олгосон – 2020 зардал зөрүү /₮</a:t>
                      </a:r>
                      <a:endParaRPr lang="en-US" sz="1200">
                        <a:latin typeface="Arial" panose="020B0604020202020204" pitchFamily="34" charset="0"/>
                        <a:cs typeface="Arial" panose="020B0604020202020204" pitchFamily="34" charset="0"/>
                      </a:endParaRPr>
                    </a:p>
                  </a:txBody>
                  <a:tcPr anchor="ctr">
                    <a:solidFill>
                      <a:schemeClr val="accent6">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200"/>
                        <a:t>ЭМДҮЗ 03 нэхэмжилсэн – 2020 зардал зөрүү /₮</a:t>
                      </a:r>
                      <a:endParaRPr lang="en-US" sz="12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03760433"/>
                  </a:ext>
                </a:extLst>
              </a:tr>
              <a:tr h="345450">
                <a:tc>
                  <a:txBody>
                    <a:bodyPr/>
                    <a:lstStyle/>
                    <a:p>
                      <a:pPr algn="l" fontAlgn="b"/>
                      <a:r>
                        <a:rPr lang="ru-RU" sz="1400" b="0" u="none" strike="noStrike">
                          <a:solidFill>
                            <a:srgbClr val="000000"/>
                          </a:solidFill>
                          <a:effectLst/>
                        </a:rPr>
                        <a:t>Дорноговь аймгийн Замын-Үүд сумын НЭ</a:t>
                      </a:r>
                      <a:endParaRPr lang="ru-RU"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591,918,778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1,085,579,961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76326827"/>
                  </a:ext>
                </a:extLst>
              </a:tr>
              <a:tr h="345450">
                <a:tc>
                  <a:txBody>
                    <a:bodyPr/>
                    <a:lstStyle/>
                    <a:p>
                      <a:pPr algn="l" fontAlgn="b"/>
                      <a:r>
                        <a:rPr lang="mn-MN" sz="1400" b="0" u="none" strike="noStrike">
                          <a:solidFill>
                            <a:srgbClr val="000000"/>
                          </a:solidFill>
                          <a:effectLst/>
                        </a:rPr>
                        <a:t>Завхан аймгийн Тосонцэнгэл сумын НЭ</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31%</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(792,783,104)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(25,860,130)</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66178835"/>
                  </a:ext>
                </a:extLst>
              </a:tr>
              <a:tr h="345450">
                <a:tc>
                  <a:txBody>
                    <a:bodyPr/>
                    <a:lstStyle/>
                    <a:p>
                      <a:pPr algn="l" fontAlgn="b"/>
                      <a:r>
                        <a:rPr lang="mn-MN" sz="1400" b="0" u="none" strike="noStrike">
                          <a:solidFill>
                            <a:srgbClr val="000000"/>
                          </a:solidFill>
                          <a:effectLst/>
                        </a:rPr>
                        <a:t>Мандал сумын НЭ</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22%</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2.9%</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(909,311,720)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505,505,808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25143218"/>
                  </a:ext>
                </a:extLst>
              </a:tr>
              <a:tr h="345450">
                <a:tc>
                  <a:txBody>
                    <a:bodyPr/>
                    <a:lstStyle/>
                    <a:p>
                      <a:pPr algn="l" fontAlgn="b"/>
                      <a:r>
                        <a:rPr lang="mn-MN" sz="1400" b="0" u="none" strike="noStrike">
                          <a:solidFill>
                            <a:srgbClr val="000000"/>
                          </a:solidFill>
                          <a:effectLst/>
                        </a:rPr>
                        <a:t>Хархорин сумын НЭ</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(461,187,369)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(102,990,710)</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74647654"/>
                  </a:ext>
                </a:extLst>
              </a:tr>
              <a:tr h="345450">
                <a:tc>
                  <a:txBody>
                    <a:bodyPr/>
                    <a:lstStyle/>
                    <a:p>
                      <a:pPr algn="l" fontAlgn="b"/>
                      <a:r>
                        <a:rPr lang="ru-RU" sz="1400" b="0" u="none" strike="noStrike">
                          <a:solidFill>
                            <a:srgbClr val="000000"/>
                          </a:solidFill>
                          <a:effectLst/>
                        </a:rPr>
                        <a:t>Ховд аймгийн Булган сумын НЭ</a:t>
                      </a:r>
                      <a:endParaRPr lang="ru-RU"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45%</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(659,535,652)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334,379,964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87896214"/>
                  </a:ext>
                </a:extLst>
              </a:tr>
              <a:tr h="345450">
                <a:tc>
                  <a:txBody>
                    <a:bodyPr/>
                    <a:lstStyle/>
                    <a:p>
                      <a:pPr algn="l" fontAlgn="b"/>
                      <a:r>
                        <a:rPr lang="mn-MN" sz="1400" b="0" u="none" strike="noStrike">
                          <a:solidFill>
                            <a:srgbClr val="000000"/>
                          </a:solidFill>
                          <a:effectLst/>
                        </a:rPr>
                        <a:t>Хэнтий аймгийн Бор- Өндөр сумын ХНЭ</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35%</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2.0%</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234,924,993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1,188,411,437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97861955"/>
                  </a:ext>
                </a:extLst>
              </a:tr>
              <a:tr h="345450">
                <a:tc>
                  <a:txBody>
                    <a:bodyPr/>
                    <a:lstStyle/>
                    <a:p>
                      <a:pPr algn="l" fontAlgn="b"/>
                      <a:r>
                        <a:rPr lang="mn-MN" sz="1400" b="0" u="none" strike="noStrike">
                          <a:solidFill>
                            <a:srgbClr val="000000"/>
                          </a:solidFill>
                          <a:effectLst/>
                        </a:rPr>
                        <a:t>ДОРНОД Уламжлалт анагаах ухааны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(47,398,176)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(44,092,562)</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14695944"/>
                  </a:ext>
                </a:extLst>
              </a:tr>
              <a:tr h="345450">
                <a:tc>
                  <a:txBody>
                    <a:bodyPr/>
                    <a:lstStyle/>
                    <a:p>
                      <a:pPr algn="l" fontAlgn="b"/>
                      <a:r>
                        <a:rPr lang="mn-MN" sz="1400" b="0" u="none" strike="noStrike">
                          <a:solidFill>
                            <a:srgbClr val="000000"/>
                          </a:solidFill>
                          <a:effectLst/>
                        </a:rPr>
                        <a:t>ДУНДГОВЬ Уламжлалт анагаах ухааны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32,119,412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39,352,505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6408578"/>
                  </a:ext>
                </a:extLst>
              </a:tr>
              <a:tr h="345450">
                <a:tc>
                  <a:txBody>
                    <a:bodyPr/>
                    <a:lstStyle/>
                    <a:p>
                      <a:pPr algn="l" fontAlgn="b"/>
                      <a:r>
                        <a:rPr lang="mn-MN" sz="1400" b="0" u="none" strike="noStrike">
                          <a:solidFill>
                            <a:srgbClr val="000000"/>
                          </a:solidFill>
                          <a:effectLst/>
                        </a:rPr>
                        <a:t>ЗАВХАН Уламжлалт анагаах ухааны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(112,623,856)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(105,979,224)</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59692193"/>
                  </a:ext>
                </a:extLst>
              </a:tr>
              <a:tr h="345450">
                <a:tc>
                  <a:txBody>
                    <a:bodyPr/>
                    <a:lstStyle/>
                    <a:p>
                      <a:pPr algn="l" fontAlgn="b"/>
                      <a:r>
                        <a:rPr lang="mn-MN" sz="1400" b="0" u="none" strike="noStrike">
                          <a:solidFill>
                            <a:srgbClr val="000000"/>
                          </a:solidFill>
                          <a:effectLst/>
                        </a:rPr>
                        <a:t>ХЭНТИЙ Уламжлалт анагаах ухааны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(27,605,888)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(19,223,054)</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05383124"/>
                  </a:ext>
                </a:extLst>
              </a:tr>
              <a:tr h="345450">
                <a:tc>
                  <a:txBody>
                    <a:bodyPr/>
                    <a:lstStyle/>
                    <a:p>
                      <a:pPr algn="ctr" fontAlgn="b"/>
                      <a:r>
                        <a:rPr lang="mn-MN" sz="1600" b="1" u="none" strike="noStrike">
                          <a:solidFill>
                            <a:schemeClr val="tx1"/>
                          </a:solidFill>
                          <a:effectLst/>
                        </a:rPr>
                        <a:t>Нийт</a:t>
                      </a:r>
                      <a:endParaRPr lang="mn-MN" sz="1600" b="1"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en-US" sz="2400" b="1" u="none" strike="noStrike">
                          <a:solidFill>
                            <a:srgbClr val="C00000"/>
                          </a:solidFill>
                          <a:effectLst/>
                        </a:rPr>
                        <a:t>19%</a:t>
                      </a:r>
                      <a:endParaRPr lang="en-US" sz="2400" b="1" i="0" u="none" strike="noStrike">
                        <a:solidFill>
                          <a:srgbClr val="C00000"/>
                        </a:solidFill>
                        <a:effectLst/>
                        <a:latin typeface="Calibri" panose="020F0502020204030204" pitchFamily="34" charset="0"/>
                      </a:endParaRPr>
                    </a:p>
                  </a:txBody>
                  <a:tcPr marL="9525" marR="9525" marT="9525" marB="0" anchor="ctr"/>
                </a:tc>
                <a:tc>
                  <a:txBody>
                    <a:bodyPr/>
                    <a:lstStyle/>
                    <a:p>
                      <a:pPr algn="ctr" fontAlgn="b"/>
                      <a:r>
                        <a:rPr lang="en-US" sz="2400" b="1" u="none" strike="noStrike">
                          <a:solidFill>
                            <a:srgbClr val="C00000"/>
                          </a:solidFill>
                          <a:effectLst/>
                        </a:rPr>
                        <a:t>1.5%</a:t>
                      </a:r>
                      <a:endParaRPr lang="en-US" sz="2400" b="1" i="0" u="none" strike="noStrike">
                        <a:solidFill>
                          <a:srgbClr val="C00000"/>
                        </a:solidFill>
                        <a:effectLst/>
                        <a:latin typeface="Calibri" panose="020F0502020204030204" pitchFamily="34" charset="0"/>
                      </a:endParaRPr>
                    </a:p>
                  </a:txBody>
                  <a:tcPr marL="9525" marR="9525" marT="9525" marB="0" anchor="ctr"/>
                </a:tc>
                <a:tc>
                  <a:txBody>
                    <a:bodyPr/>
                    <a:lstStyle/>
                    <a:p>
                      <a:pPr algn="ctr" fontAlgn="b"/>
                      <a:r>
                        <a:rPr lang="mn-MN" sz="1400" b="1" u="none" strike="noStrike">
                          <a:solidFill>
                            <a:schemeClr val="accent6">
                              <a:lumMod val="50000"/>
                            </a:schemeClr>
                          </a:solidFill>
                          <a:effectLst/>
                        </a:rPr>
                        <a:t>ЭМДСангаас улсын эмнэлгүүдэд нийт олгосон санхүүжилт</a:t>
                      </a:r>
                    </a:p>
                    <a:p>
                      <a:pPr algn="ctr" fontAlgn="b"/>
                      <a:r>
                        <a:rPr lang="en-US" sz="1400" b="1" u="none" strike="noStrike">
                          <a:solidFill>
                            <a:schemeClr val="accent6">
                              <a:lumMod val="50000"/>
                            </a:schemeClr>
                          </a:solidFill>
                          <a:effectLst/>
                        </a:rPr>
                        <a:t>685,216,914,955 </a:t>
                      </a:r>
                      <a:endParaRPr lang="en-US" sz="1400" b="1" i="0" u="none" strike="noStrike">
                        <a:solidFill>
                          <a:schemeClr val="accent6">
                            <a:lumMod val="50000"/>
                          </a:schemeClr>
                        </a:solidFill>
                        <a:effectLst/>
                        <a:latin typeface="Calibri" panose="020F0502020204030204" pitchFamily="34" charset="0"/>
                      </a:endParaRPr>
                    </a:p>
                  </a:txBody>
                  <a:tcPr marL="9525" marR="9525" marT="9525" marB="0" anchor="ctr"/>
                </a:tc>
                <a:tc>
                  <a:txBody>
                    <a:bodyPr/>
                    <a:lstStyle/>
                    <a:p>
                      <a:pPr algn="ctr" fontAlgn="b"/>
                      <a:r>
                        <a:rPr lang="mn-MN" sz="1400" b="1" u="none" strike="noStrike">
                          <a:solidFill>
                            <a:srgbClr val="7030A0"/>
                          </a:solidFill>
                          <a:effectLst/>
                        </a:rPr>
                        <a:t>Улсын эмнэлгүүдийн нийт нэхэмжилсэн дүн</a:t>
                      </a:r>
                      <a:r>
                        <a:rPr lang="en-US" sz="1400" b="1" u="none" strike="noStrike">
                          <a:solidFill>
                            <a:srgbClr val="7030A0"/>
                          </a:solidFill>
                          <a:effectLst/>
                        </a:rPr>
                        <a:t> 863,421,444,015</a:t>
                      </a:r>
                      <a:endParaRPr lang="en-US" sz="1400" b="1" i="0" u="none" strike="noStrike">
                        <a:solidFill>
                          <a:srgbClr val="7030A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9287785"/>
                  </a:ext>
                </a:extLst>
              </a:tr>
            </a:tbl>
          </a:graphicData>
        </a:graphic>
      </p:graphicFrame>
    </p:spTree>
    <p:extLst>
      <p:ext uri="{BB962C8B-B14F-4D97-AF65-F5344CB8AC3E}">
        <p14:creationId xmlns:p14="http://schemas.microsoft.com/office/powerpoint/2010/main" val="2663520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D2A891-928B-45DE-8995-36222668C72E}"/>
              </a:ext>
            </a:extLst>
          </p:cNvPr>
          <p:cNvSpPr/>
          <p:nvPr/>
        </p:nvSpPr>
        <p:spPr>
          <a:xfrm>
            <a:off x="431478" y="628040"/>
            <a:ext cx="2845122" cy="621384"/>
          </a:xfrm>
          <a:prstGeom prst="rect">
            <a:avLst/>
          </a:prstGeom>
          <a:solidFill>
            <a:schemeClr val="accent6">
              <a:lumMod val="75000"/>
            </a:scheme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2BB0E77-64B6-47AA-B67B-E110CFE3380E}"/>
              </a:ext>
            </a:extLst>
          </p:cNvPr>
          <p:cNvSpPr/>
          <p:nvPr/>
        </p:nvSpPr>
        <p:spPr>
          <a:xfrm>
            <a:off x="-8625" y="628040"/>
            <a:ext cx="463588" cy="621384"/>
          </a:xfrm>
          <a:prstGeom prst="rect">
            <a:avLst/>
          </a:prstGeom>
          <a:solidFill>
            <a:srgbClr val="ED7D31"/>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5B80024-544B-4A48-ABE3-7B1E15FC56B3}"/>
              </a:ext>
            </a:extLst>
          </p:cNvPr>
          <p:cNvSpPr/>
          <p:nvPr/>
        </p:nvSpPr>
        <p:spPr>
          <a:xfrm>
            <a:off x="3312426" y="628040"/>
            <a:ext cx="1173850" cy="621384"/>
          </a:xfrm>
          <a:prstGeom prst="rect">
            <a:avLst/>
          </a:prstGeom>
          <a:solidFill>
            <a:srgbClr val="008679"/>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2ADBD-2FF0-4459-8888-0E0C2A875BE8}"/>
              </a:ext>
            </a:extLst>
          </p:cNvPr>
          <p:cNvSpPr txBox="1"/>
          <p:nvPr/>
        </p:nvSpPr>
        <p:spPr>
          <a:xfrm>
            <a:off x="3091176" y="616457"/>
            <a:ext cx="1598515" cy="646331"/>
          </a:xfrm>
          <a:prstGeom prst="rect">
            <a:avLst/>
          </a:prstGeom>
          <a:noFill/>
          <a:ln>
            <a:noFill/>
          </a:ln>
        </p:spPr>
        <p:txBody>
          <a:bodyPr wrap="square" rtlCol="0" anchor="ctr" anchorCtr="0">
            <a:spAutoFit/>
          </a:bodyPr>
          <a:lstStyle/>
          <a:p>
            <a:pPr algn="ctr" defTabSz="1828434"/>
            <a:r>
              <a:rPr lang="mn-MN" sz="1200" b="1">
                <a:solidFill>
                  <a:srgbClr val="FFFFFF"/>
                </a:solidFill>
                <a:latin typeface="Arial" panose="020B0604020202020204" pitchFamily="34" charset="0"/>
                <a:ea typeface="League Spartan" charset="0"/>
                <a:cs typeface="Arial" panose="020B0604020202020204" pitchFamily="34" charset="0"/>
              </a:rPr>
              <a:t>ЭМДҮЗ 03 –р тогтоол дээрх ОХБ –ийн тоо</a:t>
            </a:r>
            <a:endParaRPr lang="en-US" sz="1200" b="1" dirty="0">
              <a:solidFill>
                <a:srgbClr val="FFFFFF"/>
              </a:solidFill>
              <a:latin typeface="Arial" panose="020B0604020202020204" pitchFamily="34" charset="0"/>
              <a:ea typeface="League Spartan" charset="0"/>
              <a:cs typeface="Arial" panose="020B0604020202020204" pitchFamily="34" charset="0"/>
            </a:endParaRPr>
          </a:p>
        </p:txBody>
      </p:sp>
      <p:sp>
        <p:nvSpPr>
          <p:cNvPr id="7" name="TextBox 6">
            <a:extLst>
              <a:ext uri="{FF2B5EF4-FFF2-40B4-BE49-F238E27FC236}">
                <a16:creationId xmlns:a16="http://schemas.microsoft.com/office/drawing/2014/main" id="{F0F05B55-526F-483F-A1CA-E17BA57F1610}"/>
              </a:ext>
            </a:extLst>
          </p:cNvPr>
          <p:cNvSpPr txBox="1"/>
          <p:nvPr/>
        </p:nvSpPr>
        <p:spPr>
          <a:xfrm>
            <a:off x="624555" y="667596"/>
            <a:ext cx="2321832" cy="523220"/>
          </a:xfrm>
          <a:prstGeom prst="rect">
            <a:avLst/>
          </a:prstGeom>
          <a:noFill/>
          <a:ln>
            <a:noFill/>
          </a:ln>
        </p:spPr>
        <p:txBody>
          <a:bodyPr wrap="square" rtlCol="0" anchor="ctr" anchorCtr="0">
            <a:spAutoFit/>
          </a:bodyPr>
          <a:lstStyle/>
          <a:p>
            <a:pPr algn="ctr" defTabSz="1828434"/>
            <a:r>
              <a:rPr lang="mn-MN" sz="1400" b="1">
                <a:solidFill>
                  <a:schemeClr val="bg1"/>
                </a:solidFill>
                <a:latin typeface="Arial" panose="020B0604020202020204" pitchFamily="34" charset="0"/>
                <a:ea typeface="League Spartan" charset="0"/>
                <a:cs typeface="Arial" panose="020B0604020202020204" pitchFamily="34" charset="0"/>
              </a:rPr>
              <a:t>Тусламж, үйлчилгээний төрөл</a:t>
            </a:r>
            <a:endParaRPr lang="en-US" sz="1400" b="1" dirty="0">
              <a:solidFill>
                <a:schemeClr val="bg1"/>
              </a:solidFill>
              <a:latin typeface="Arial" panose="020B0604020202020204" pitchFamily="34" charset="0"/>
              <a:ea typeface="League Spartan" charset="0"/>
              <a:cs typeface="Arial" panose="020B0604020202020204" pitchFamily="34" charset="0"/>
            </a:endParaRPr>
          </a:p>
        </p:txBody>
      </p:sp>
      <p:sp>
        <p:nvSpPr>
          <p:cNvPr id="8" name="TextBox 7">
            <a:extLst>
              <a:ext uri="{FF2B5EF4-FFF2-40B4-BE49-F238E27FC236}">
                <a16:creationId xmlns:a16="http://schemas.microsoft.com/office/drawing/2014/main" id="{0B9FDBF5-E887-4D97-B822-21C9B0489FB8}"/>
              </a:ext>
            </a:extLst>
          </p:cNvPr>
          <p:cNvSpPr txBox="1"/>
          <p:nvPr/>
        </p:nvSpPr>
        <p:spPr>
          <a:xfrm>
            <a:off x="-11744" y="769454"/>
            <a:ext cx="463588" cy="338554"/>
          </a:xfrm>
          <a:prstGeom prst="rect">
            <a:avLst/>
          </a:prstGeom>
          <a:noFill/>
          <a:ln>
            <a:noFill/>
          </a:ln>
        </p:spPr>
        <p:txBody>
          <a:bodyPr wrap="square" rtlCol="0" anchor="ctr" anchorCtr="0">
            <a:spAutoFit/>
          </a:bodyPr>
          <a:lstStyle/>
          <a:p>
            <a:pPr algn="ctr" defTabSz="1828434"/>
            <a:r>
              <a:rPr lang="en-US" sz="1600" b="1" dirty="0">
                <a:solidFill>
                  <a:srgbClr val="FFFFFF"/>
                </a:solidFill>
                <a:latin typeface="Arial" panose="020B0604020202020204" pitchFamily="34" charset="0"/>
                <a:ea typeface="League Spartan" charset="0"/>
                <a:cs typeface="Arial" panose="020B0604020202020204" pitchFamily="34" charset="0"/>
              </a:rPr>
              <a:t>#</a:t>
            </a:r>
          </a:p>
        </p:txBody>
      </p:sp>
      <p:sp>
        <p:nvSpPr>
          <p:cNvPr id="9" name="Rectangle 8">
            <a:extLst>
              <a:ext uri="{FF2B5EF4-FFF2-40B4-BE49-F238E27FC236}">
                <a16:creationId xmlns:a16="http://schemas.microsoft.com/office/drawing/2014/main" id="{196EEE70-3404-4919-BE79-C8A7A2017478}"/>
              </a:ext>
            </a:extLst>
          </p:cNvPr>
          <p:cNvSpPr/>
          <p:nvPr/>
        </p:nvSpPr>
        <p:spPr>
          <a:xfrm>
            <a:off x="431478" y="1249421"/>
            <a:ext cx="2845122"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1EF52B7-E037-4DDE-A5BC-67184DB4D6F8}"/>
              </a:ext>
            </a:extLst>
          </p:cNvPr>
          <p:cNvSpPr/>
          <p:nvPr/>
        </p:nvSpPr>
        <p:spPr>
          <a:xfrm>
            <a:off x="-8625" y="1249421"/>
            <a:ext cx="463588"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0B0A95B-B9CB-4613-9F9F-AEEA19BE8FBE}"/>
              </a:ext>
            </a:extLst>
          </p:cNvPr>
          <p:cNvSpPr/>
          <p:nvPr/>
        </p:nvSpPr>
        <p:spPr>
          <a:xfrm>
            <a:off x="3312424" y="1249421"/>
            <a:ext cx="1171861"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12" name="Subtitle 2">
            <a:extLst>
              <a:ext uri="{FF2B5EF4-FFF2-40B4-BE49-F238E27FC236}">
                <a16:creationId xmlns:a16="http://schemas.microsoft.com/office/drawing/2014/main" id="{76A18B8B-284A-4C62-8E3E-9C004DD70DEA}"/>
              </a:ext>
            </a:extLst>
          </p:cNvPr>
          <p:cNvSpPr txBox="1">
            <a:spLocks/>
          </p:cNvSpPr>
          <p:nvPr/>
        </p:nvSpPr>
        <p:spPr>
          <a:xfrm>
            <a:off x="3419840" y="1329043"/>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13</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13" name="Subtitle 2">
            <a:extLst>
              <a:ext uri="{FF2B5EF4-FFF2-40B4-BE49-F238E27FC236}">
                <a16:creationId xmlns:a16="http://schemas.microsoft.com/office/drawing/2014/main" id="{49891C34-17EB-48DD-BC69-4D67C9FDDC9D}"/>
              </a:ext>
            </a:extLst>
          </p:cNvPr>
          <p:cNvSpPr txBox="1">
            <a:spLocks/>
          </p:cNvSpPr>
          <p:nvPr/>
        </p:nvSpPr>
        <p:spPr>
          <a:xfrm>
            <a:off x="329342" y="1202272"/>
            <a:ext cx="2845123" cy="52322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Амбулаторийн тусламж, үйлчилгээ</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14" name="Subtitle 2">
            <a:extLst>
              <a:ext uri="{FF2B5EF4-FFF2-40B4-BE49-F238E27FC236}">
                <a16:creationId xmlns:a16="http://schemas.microsoft.com/office/drawing/2014/main" id="{209C38F4-2CFA-4A18-BE33-93F45819243F}"/>
              </a:ext>
            </a:extLst>
          </p:cNvPr>
          <p:cNvSpPr txBox="1">
            <a:spLocks/>
          </p:cNvSpPr>
          <p:nvPr/>
        </p:nvSpPr>
        <p:spPr>
          <a:xfrm>
            <a:off x="-109684" y="1167477"/>
            <a:ext cx="659468" cy="4756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1600" dirty="0">
                <a:solidFill>
                  <a:srgbClr val="08204D"/>
                </a:solidFill>
                <a:latin typeface="Arial" panose="020B0604020202020204" pitchFamily="34" charset="0"/>
                <a:ea typeface="Lato Light" panose="020F0502020204030203" pitchFamily="34" charset="0"/>
                <a:cs typeface="Arial" panose="020B0604020202020204" pitchFamily="34" charset="0"/>
              </a:rPr>
              <a:t>1</a:t>
            </a:r>
          </a:p>
        </p:txBody>
      </p:sp>
      <p:sp>
        <p:nvSpPr>
          <p:cNvPr id="15" name="Rectangle 14">
            <a:extLst>
              <a:ext uri="{FF2B5EF4-FFF2-40B4-BE49-F238E27FC236}">
                <a16:creationId xmlns:a16="http://schemas.microsoft.com/office/drawing/2014/main" id="{44B2BD6F-930A-4B32-8F34-38A79D62EFBF}"/>
              </a:ext>
            </a:extLst>
          </p:cNvPr>
          <p:cNvSpPr/>
          <p:nvPr/>
        </p:nvSpPr>
        <p:spPr>
          <a:xfrm>
            <a:off x="431477" y="1716441"/>
            <a:ext cx="2845123"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26FCAC-F700-49FD-899A-480BB283CEA2}"/>
              </a:ext>
            </a:extLst>
          </p:cNvPr>
          <p:cNvSpPr/>
          <p:nvPr/>
        </p:nvSpPr>
        <p:spPr>
          <a:xfrm>
            <a:off x="-8625" y="1716441"/>
            <a:ext cx="463588"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7C35EC6-9354-4CA9-A826-C4175A25B70C}"/>
              </a:ext>
            </a:extLst>
          </p:cNvPr>
          <p:cNvSpPr/>
          <p:nvPr/>
        </p:nvSpPr>
        <p:spPr>
          <a:xfrm>
            <a:off x="3312424" y="1716441"/>
            <a:ext cx="1171861"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18" name="Subtitle 2">
            <a:extLst>
              <a:ext uri="{FF2B5EF4-FFF2-40B4-BE49-F238E27FC236}">
                <a16:creationId xmlns:a16="http://schemas.microsoft.com/office/drawing/2014/main" id="{D47E9E6C-84E4-4E5E-AA4D-5D985F27464C}"/>
              </a:ext>
            </a:extLst>
          </p:cNvPr>
          <p:cNvSpPr txBox="1">
            <a:spLocks/>
          </p:cNvSpPr>
          <p:nvPr/>
        </p:nvSpPr>
        <p:spPr>
          <a:xfrm>
            <a:off x="3419840" y="1796063"/>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10</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19" name="Subtitle 2">
            <a:extLst>
              <a:ext uri="{FF2B5EF4-FFF2-40B4-BE49-F238E27FC236}">
                <a16:creationId xmlns:a16="http://schemas.microsoft.com/office/drawing/2014/main" id="{668A95D1-2A7D-4852-B8A0-9B66352C42E4}"/>
              </a:ext>
            </a:extLst>
          </p:cNvPr>
          <p:cNvSpPr txBox="1">
            <a:spLocks/>
          </p:cNvSpPr>
          <p:nvPr/>
        </p:nvSpPr>
        <p:spPr>
          <a:xfrm>
            <a:off x="411068" y="1697119"/>
            <a:ext cx="2865532" cy="52322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Амбулаторийн өндөр өртөгтэй оношилгоо, шинжилгээ</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20" name="Subtitle 2">
            <a:extLst>
              <a:ext uri="{FF2B5EF4-FFF2-40B4-BE49-F238E27FC236}">
                <a16:creationId xmlns:a16="http://schemas.microsoft.com/office/drawing/2014/main" id="{AC2362AC-EEBA-48A6-A5B5-B56EB81C40CF}"/>
              </a:ext>
            </a:extLst>
          </p:cNvPr>
          <p:cNvSpPr txBox="1">
            <a:spLocks/>
          </p:cNvSpPr>
          <p:nvPr/>
        </p:nvSpPr>
        <p:spPr>
          <a:xfrm>
            <a:off x="-109684" y="1634497"/>
            <a:ext cx="659468" cy="4756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1600" dirty="0">
                <a:solidFill>
                  <a:srgbClr val="08204D"/>
                </a:solidFill>
                <a:latin typeface="Arial" panose="020B0604020202020204" pitchFamily="34" charset="0"/>
                <a:ea typeface="Lato Light" panose="020F0502020204030203" pitchFamily="34" charset="0"/>
                <a:cs typeface="Arial" panose="020B0604020202020204" pitchFamily="34" charset="0"/>
              </a:rPr>
              <a:t>2</a:t>
            </a:r>
          </a:p>
        </p:txBody>
      </p:sp>
      <p:sp>
        <p:nvSpPr>
          <p:cNvPr id="21" name="Rectangle 20">
            <a:extLst>
              <a:ext uri="{FF2B5EF4-FFF2-40B4-BE49-F238E27FC236}">
                <a16:creationId xmlns:a16="http://schemas.microsoft.com/office/drawing/2014/main" id="{9EB93711-3611-401C-AA0B-4F81FCA3D7FF}"/>
              </a:ext>
            </a:extLst>
          </p:cNvPr>
          <p:cNvSpPr/>
          <p:nvPr/>
        </p:nvSpPr>
        <p:spPr>
          <a:xfrm>
            <a:off x="431477" y="2183461"/>
            <a:ext cx="2845123"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B36863B5-C643-4D79-BE17-39DEF445803E}"/>
              </a:ext>
            </a:extLst>
          </p:cNvPr>
          <p:cNvSpPr/>
          <p:nvPr/>
        </p:nvSpPr>
        <p:spPr>
          <a:xfrm>
            <a:off x="-8625" y="2183461"/>
            <a:ext cx="463588"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544E11D6-6C1D-4345-9E90-81BF938C7093}"/>
              </a:ext>
            </a:extLst>
          </p:cNvPr>
          <p:cNvSpPr/>
          <p:nvPr/>
        </p:nvSpPr>
        <p:spPr>
          <a:xfrm>
            <a:off x="3312424" y="2183461"/>
            <a:ext cx="1171861"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24" name="Subtitle 2">
            <a:extLst>
              <a:ext uri="{FF2B5EF4-FFF2-40B4-BE49-F238E27FC236}">
                <a16:creationId xmlns:a16="http://schemas.microsoft.com/office/drawing/2014/main" id="{56A11694-C8A0-4F71-9BE2-4AB2E310C8E2}"/>
              </a:ext>
            </a:extLst>
          </p:cNvPr>
          <p:cNvSpPr txBox="1">
            <a:spLocks/>
          </p:cNvSpPr>
          <p:nvPr/>
        </p:nvSpPr>
        <p:spPr>
          <a:xfrm>
            <a:off x="3419840" y="2263083"/>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1</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25" name="Subtitle 2">
            <a:extLst>
              <a:ext uri="{FF2B5EF4-FFF2-40B4-BE49-F238E27FC236}">
                <a16:creationId xmlns:a16="http://schemas.microsoft.com/office/drawing/2014/main" id="{40DB24F0-7226-4ECB-A66B-121BB7CC9D7E}"/>
              </a:ext>
            </a:extLst>
          </p:cNvPr>
          <p:cNvSpPr txBox="1">
            <a:spLocks/>
          </p:cNvSpPr>
          <p:nvPr/>
        </p:nvSpPr>
        <p:spPr>
          <a:xfrm>
            <a:off x="805593" y="2086818"/>
            <a:ext cx="1967541" cy="469809"/>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Өдрийн эмчилгээ</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26" name="Subtitle 2">
            <a:extLst>
              <a:ext uri="{FF2B5EF4-FFF2-40B4-BE49-F238E27FC236}">
                <a16:creationId xmlns:a16="http://schemas.microsoft.com/office/drawing/2014/main" id="{2E39CBCD-CE4D-441A-942B-E8A65134D075}"/>
              </a:ext>
            </a:extLst>
          </p:cNvPr>
          <p:cNvSpPr txBox="1">
            <a:spLocks/>
          </p:cNvSpPr>
          <p:nvPr/>
        </p:nvSpPr>
        <p:spPr>
          <a:xfrm>
            <a:off x="-109684" y="2101517"/>
            <a:ext cx="659468" cy="4756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1600" dirty="0">
                <a:solidFill>
                  <a:srgbClr val="08204D"/>
                </a:solidFill>
                <a:latin typeface="Arial" panose="020B0604020202020204" pitchFamily="34" charset="0"/>
                <a:ea typeface="Lato Light" panose="020F0502020204030203" pitchFamily="34" charset="0"/>
                <a:cs typeface="Arial" panose="020B0604020202020204" pitchFamily="34" charset="0"/>
              </a:rPr>
              <a:t>3</a:t>
            </a:r>
          </a:p>
        </p:txBody>
      </p:sp>
      <p:sp>
        <p:nvSpPr>
          <p:cNvPr id="27" name="Rectangle 26">
            <a:extLst>
              <a:ext uri="{FF2B5EF4-FFF2-40B4-BE49-F238E27FC236}">
                <a16:creationId xmlns:a16="http://schemas.microsoft.com/office/drawing/2014/main" id="{5A5A85F3-8585-41CA-9403-6752DEF1574E}"/>
              </a:ext>
            </a:extLst>
          </p:cNvPr>
          <p:cNvSpPr/>
          <p:nvPr/>
        </p:nvSpPr>
        <p:spPr>
          <a:xfrm>
            <a:off x="431477" y="2650480"/>
            <a:ext cx="2845123"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B2E29BDB-ADA2-4815-888A-421A9DA4C967}"/>
              </a:ext>
            </a:extLst>
          </p:cNvPr>
          <p:cNvSpPr/>
          <p:nvPr/>
        </p:nvSpPr>
        <p:spPr>
          <a:xfrm>
            <a:off x="-8625" y="2650480"/>
            <a:ext cx="463588"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39DBCDB-8C8A-4834-89A8-06958420F1ED}"/>
              </a:ext>
            </a:extLst>
          </p:cNvPr>
          <p:cNvSpPr/>
          <p:nvPr/>
        </p:nvSpPr>
        <p:spPr>
          <a:xfrm>
            <a:off x="3312425" y="2650480"/>
            <a:ext cx="1171860"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30" name="Subtitle 2">
            <a:extLst>
              <a:ext uri="{FF2B5EF4-FFF2-40B4-BE49-F238E27FC236}">
                <a16:creationId xmlns:a16="http://schemas.microsoft.com/office/drawing/2014/main" id="{1AF40C51-BA7E-4534-8EE3-649C4A9588CD}"/>
              </a:ext>
            </a:extLst>
          </p:cNvPr>
          <p:cNvSpPr txBox="1">
            <a:spLocks/>
          </p:cNvSpPr>
          <p:nvPr/>
        </p:nvSpPr>
        <p:spPr>
          <a:xfrm>
            <a:off x="3419840" y="2730102"/>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6</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31" name="Subtitle 2">
            <a:extLst>
              <a:ext uri="{FF2B5EF4-FFF2-40B4-BE49-F238E27FC236}">
                <a16:creationId xmlns:a16="http://schemas.microsoft.com/office/drawing/2014/main" id="{06549E8A-8F32-4A10-9E54-715A444B5720}"/>
              </a:ext>
            </a:extLst>
          </p:cNvPr>
          <p:cNvSpPr txBox="1">
            <a:spLocks/>
          </p:cNvSpPr>
          <p:nvPr/>
        </p:nvSpPr>
        <p:spPr>
          <a:xfrm>
            <a:off x="757968" y="2622381"/>
            <a:ext cx="1967541" cy="52322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Бусад өдрийн эмчилгээ</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32" name="Subtitle 2">
            <a:extLst>
              <a:ext uri="{FF2B5EF4-FFF2-40B4-BE49-F238E27FC236}">
                <a16:creationId xmlns:a16="http://schemas.microsoft.com/office/drawing/2014/main" id="{B29D8B33-65A3-40B1-97A2-B310022D98F6}"/>
              </a:ext>
            </a:extLst>
          </p:cNvPr>
          <p:cNvSpPr txBox="1">
            <a:spLocks/>
          </p:cNvSpPr>
          <p:nvPr/>
        </p:nvSpPr>
        <p:spPr>
          <a:xfrm>
            <a:off x="-109684" y="2568536"/>
            <a:ext cx="659468" cy="4756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1600" dirty="0">
                <a:solidFill>
                  <a:srgbClr val="08204D"/>
                </a:solidFill>
                <a:latin typeface="Arial" panose="020B0604020202020204" pitchFamily="34" charset="0"/>
                <a:ea typeface="Lato Light" panose="020F0502020204030203" pitchFamily="34" charset="0"/>
                <a:cs typeface="Arial" panose="020B0604020202020204" pitchFamily="34" charset="0"/>
              </a:rPr>
              <a:t>4</a:t>
            </a:r>
          </a:p>
        </p:txBody>
      </p:sp>
      <p:sp>
        <p:nvSpPr>
          <p:cNvPr id="33" name="Rectangle 32">
            <a:extLst>
              <a:ext uri="{FF2B5EF4-FFF2-40B4-BE49-F238E27FC236}">
                <a16:creationId xmlns:a16="http://schemas.microsoft.com/office/drawing/2014/main" id="{0D8B51FB-09C7-4146-AD6D-644B96F59DFC}"/>
              </a:ext>
            </a:extLst>
          </p:cNvPr>
          <p:cNvSpPr/>
          <p:nvPr/>
        </p:nvSpPr>
        <p:spPr>
          <a:xfrm>
            <a:off x="431477" y="3117495"/>
            <a:ext cx="2845123"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67DCB90B-0104-4E2E-A847-8C54411519F3}"/>
              </a:ext>
            </a:extLst>
          </p:cNvPr>
          <p:cNvSpPr/>
          <p:nvPr/>
        </p:nvSpPr>
        <p:spPr>
          <a:xfrm>
            <a:off x="-8625" y="3117495"/>
            <a:ext cx="463588"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963DEB46-718D-4F17-934D-A5F26DF9B58F}"/>
              </a:ext>
            </a:extLst>
          </p:cNvPr>
          <p:cNvSpPr/>
          <p:nvPr/>
        </p:nvSpPr>
        <p:spPr>
          <a:xfrm>
            <a:off x="3312424" y="3117495"/>
            <a:ext cx="1171861"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36" name="Subtitle 2">
            <a:extLst>
              <a:ext uri="{FF2B5EF4-FFF2-40B4-BE49-F238E27FC236}">
                <a16:creationId xmlns:a16="http://schemas.microsoft.com/office/drawing/2014/main" id="{862C5A57-B79B-41F9-A92F-93A6C8A9C82D}"/>
              </a:ext>
            </a:extLst>
          </p:cNvPr>
          <p:cNvSpPr txBox="1">
            <a:spLocks/>
          </p:cNvSpPr>
          <p:nvPr/>
        </p:nvSpPr>
        <p:spPr>
          <a:xfrm>
            <a:off x="3419840" y="3197117"/>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0</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37" name="Subtitle 2">
            <a:extLst>
              <a:ext uri="{FF2B5EF4-FFF2-40B4-BE49-F238E27FC236}">
                <a16:creationId xmlns:a16="http://schemas.microsoft.com/office/drawing/2014/main" id="{872ADE19-786D-4F26-8898-1257B7746E93}"/>
              </a:ext>
            </a:extLst>
          </p:cNvPr>
          <p:cNvSpPr txBox="1">
            <a:spLocks/>
          </p:cNvSpPr>
          <p:nvPr/>
        </p:nvSpPr>
        <p:spPr>
          <a:xfrm>
            <a:off x="767493" y="3079872"/>
            <a:ext cx="1967541" cy="52322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Өдрийн мэс засал, </a:t>
            </a:r>
            <a:r>
              <a:rPr lang="mn-MN" sz="1400">
                <a:solidFill>
                  <a:srgbClr val="FF0000"/>
                </a:solidFill>
                <a:latin typeface="Arial" panose="020B0604020202020204" pitchFamily="34" charset="0"/>
                <a:ea typeface="Lato Light" panose="020F0502020204030203" pitchFamily="34" charset="0"/>
                <a:cs typeface="Arial" panose="020B0604020202020204" pitchFamily="34" charset="0"/>
              </a:rPr>
              <a:t>шинээр нэмэгдсэн</a:t>
            </a:r>
            <a:endParaRPr lang="en-US" sz="1400" dirty="0">
              <a:solidFill>
                <a:srgbClr val="FF0000"/>
              </a:solidFill>
              <a:latin typeface="Arial" panose="020B0604020202020204" pitchFamily="34" charset="0"/>
              <a:ea typeface="Lato Light" panose="020F0502020204030203" pitchFamily="34" charset="0"/>
              <a:cs typeface="Arial" panose="020B0604020202020204" pitchFamily="34" charset="0"/>
            </a:endParaRPr>
          </a:p>
        </p:txBody>
      </p:sp>
      <p:sp>
        <p:nvSpPr>
          <p:cNvPr id="38" name="Subtitle 2">
            <a:extLst>
              <a:ext uri="{FF2B5EF4-FFF2-40B4-BE49-F238E27FC236}">
                <a16:creationId xmlns:a16="http://schemas.microsoft.com/office/drawing/2014/main" id="{23F6CEE2-1C90-4DAC-9BA1-A2771053FCA0}"/>
              </a:ext>
            </a:extLst>
          </p:cNvPr>
          <p:cNvSpPr txBox="1">
            <a:spLocks/>
          </p:cNvSpPr>
          <p:nvPr/>
        </p:nvSpPr>
        <p:spPr>
          <a:xfrm>
            <a:off x="-109684" y="3035551"/>
            <a:ext cx="659468" cy="4756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1600" dirty="0">
                <a:solidFill>
                  <a:srgbClr val="08204D"/>
                </a:solidFill>
                <a:latin typeface="Arial" panose="020B0604020202020204" pitchFamily="34" charset="0"/>
                <a:ea typeface="Lato Light" panose="020F0502020204030203" pitchFamily="34" charset="0"/>
                <a:cs typeface="Arial" panose="020B0604020202020204" pitchFamily="34" charset="0"/>
              </a:rPr>
              <a:t>5</a:t>
            </a:r>
          </a:p>
        </p:txBody>
      </p:sp>
      <p:sp>
        <p:nvSpPr>
          <p:cNvPr id="39" name="Rectangle 38">
            <a:extLst>
              <a:ext uri="{FF2B5EF4-FFF2-40B4-BE49-F238E27FC236}">
                <a16:creationId xmlns:a16="http://schemas.microsoft.com/office/drawing/2014/main" id="{D6A36091-591F-4AC3-A7D0-50C67F8A3796}"/>
              </a:ext>
            </a:extLst>
          </p:cNvPr>
          <p:cNvSpPr/>
          <p:nvPr/>
        </p:nvSpPr>
        <p:spPr>
          <a:xfrm>
            <a:off x="431478" y="3584505"/>
            <a:ext cx="2845122"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EF119EC4-E5C6-42D1-B238-6A776A97D10F}"/>
              </a:ext>
            </a:extLst>
          </p:cNvPr>
          <p:cNvSpPr/>
          <p:nvPr/>
        </p:nvSpPr>
        <p:spPr>
          <a:xfrm>
            <a:off x="-8625" y="3584505"/>
            <a:ext cx="463588"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C7565120-00ED-48CC-A6FD-2FCDBE9110B5}"/>
              </a:ext>
            </a:extLst>
          </p:cNvPr>
          <p:cNvSpPr/>
          <p:nvPr/>
        </p:nvSpPr>
        <p:spPr>
          <a:xfrm>
            <a:off x="3312424" y="3584505"/>
            <a:ext cx="1171861"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42" name="Subtitle 2">
            <a:extLst>
              <a:ext uri="{FF2B5EF4-FFF2-40B4-BE49-F238E27FC236}">
                <a16:creationId xmlns:a16="http://schemas.microsoft.com/office/drawing/2014/main" id="{B5FB4121-EFC4-4638-B388-C17377B50DAC}"/>
              </a:ext>
            </a:extLst>
          </p:cNvPr>
          <p:cNvSpPr txBox="1">
            <a:spLocks/>
          </p:cNvSpPr>
          <p:nvPr/>
        </p:nvSpPr>
        <p:spPr>
          <a:xfrm>
            <a:off x="3419840" y="3664127"/>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491</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43" name="Subtitle 2">
            <a:extLst>
              <a:ext uri="{FF2B5EF4-FFF2-40B4-BE49-F238E27FC236}">
                <a16:creationId xmlns:a16="http://schemas.microsoft.com/office/drawing/2014/main" id="{7176EB18-0AF3-4822-90F1-3838436DF293}"/>
              </a:ext>
            </a:extLst>
          </p:cNvPr>
          <p:cNvSpPr txBox="1">
            <a:spLocks/>
          </p:cNvSpPr>
          <p:nvPr/>
        </p:nvSpPr>
        <p:spPr>
          <a:xfrm>
            <a:off x="786543" y="3537357"/>
            <a:ext cx="1967541" cy="52322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Хэвтүүлэн эмчлэх тусламж, үйлчилгээ</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44" name="Subtitle 2">
            <a:extLst>
              <a:ext uri="{FF2B5EF4-FFF2-40B4-BE49-F238E27FC236}">
                <a16:creationId xmlns:a16="http://schemas.microsoft.com/office/drawing/2014/main" id="{9E04CB80-722D-46F3-858A-94AF80B3E296}"/>
              </a:ext>
            </a:extLst>
          </p:cNvPr>
          <p:cNvSpPr txBox="1">
            <a:spLocks/>
          </p:cNvSpPr>
          <p:nvPr/>
        </p:nvSpPr>
        <p:spPr>
          <a:xfrm>
            <a:off x="-109684" y="3502561"/>
            <a:ext cx="659468" cy="4756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1600" dirty="0">
                <a:solidFill>
                  <a:srgbClr val="08204D"/>
                </a:solidFill>
                <a:latin typeface="Arial" panose="020B0604020202020204" pitchFamily="34" charset="0"/>
                <a:ea typeface="Lato Light" panose="020F0502020204030203" pitchFamily="34" charset="0"/>
                <a:cs typeface="Arial" panose="020B0604020202020204" pitchFamily="34" charset="0"/>
              </a:rPr>
              <a:t>6</a:t>
            </a:r>
          </a:p>
        </p:txBody>
      </p:sp>
      <p:sp>
        <p:nvSpPr>
          <p:cNvPr id="45" name="Rectangle 44">
            <a:extLst>
              <a:ext uri="{FF2B5EF4-FFF2-40B4-BE49-F238E27FC236}">
                <a16:creationId xmlns:a16="http://schemas.microsoft.com/office/drawing/2014/main" id="{7FAEEEF4-04F9-4299-8212-C7838EE5E6D1}"/>
              </a:ext>
            </a:extLst>
          </p:cNvPr>
          <p:cNvSpPr/>
          <p:nvPr/>
        </p:nvSpPr>
        <p:spPr>
          <a:xfrm>
            <a:off x="431477" y="4051506"/>
            <a:ext cx="2845123"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21C8D77F-5CD7-4F8C-AA55-11B8F2263083}"/>
              </a:ext>
            </a:extLst>
          </p:cNvPr>
          <p:cNvSpPr/>
          <p:nvPr/>
        </p:nvSpPr>
        <p:spPr>
          <a:xfrm>
            <a:off x="-8625" y="4051506"/>
            <a:ext cx="463588"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17BCB248-2F08-4862-B972-74594BDB00EC}"/>
              </a:ext>
            </a:extLst>
          </p:cNvPr>
          <p:cNvSpPr/>
          <p:nvPr/>
        </p:nvSpPr>
        <p:spPr>
          <a:xfrm>
            <a:off x="3312424" y="4051506"/>
            <a:ext cx="1171861"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48" name="Subtitle 2">
            <a:extLst>
              <a:ext uri="{FF2B5EF4-FFF2-40B4-BE49-F238E27FC236}">
                <a16:creationId xmlns:a16="http://schemas.microsoft.com/office/drawing/2014/main" id="{22EC40DC-E019-4993-9CF1-44E5D98EFD50}"/>
              </a:ext>
            </a:extLst>
          </p:cNvPr>
          <p:cNvSpPr txBox="1">
            <a:spLocks/>
          </p:cNvSpPr>
          <p:nvPr/>
        </p:nvSpPr>
        <p:spPr>
          <a:xfrm>
            <a:off x="3419840" y="4131128"/>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a:solidFill>
                  <a:srgbClr val="08204D"/>
                </a:solidFill>
                <a:latin typeface="Arial" panose="020B0604020202020204" pitchFamily="34" charset="0"/>
                <a:ea typeface="Lato Light" panose="020F0502020204030203" pitchFamily="34" charset="0"/>
                <a:cs typeface="Arial" panose="020B0604020202020204" pitchFamily="34" charset="0"/>
              </a:rPr>
              <a:t>1</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49" name="Subtitle 2">
            <a:extLst>
              <a:ext uri="{FF2B5EF4-FFF2-40B4-BE49-F238E27FC236}">
                <a16:creationId xmlns:a16="http://schemas.microsoft.com/office/drawing/2014/main" id="{DAF0CD93-AE94-4B5D-9DC9-58B740C73C8C}"/>
              </a:ext>
            </a:extLst>
          </p:cNvPr>
          <p:cNvSpPr txBox="1">
            <a:spLocks/>
          </p:cNvSpPr>
          <p:nvPr/>
        </p:nvSpPr>
        <p:spPr>
          <a:xfrm>
            <a:off x="-109684" y="3969562"/>
            <a:ext cx="659468" cy="4756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1600" dirty="0">
                <a:solidFill>
                  <a:srgbClr val="08204D"/>
                </a:solidFill>
                <a:latin typeface="Arial" panose="020B0604020202020204" pitchFamily="34" charset="0"/>
                <a:ea typeface="Lato Light" panose="020F0502020204030203" pitchFamily="34" charset="0"/>
                <a:cs typeface="Arial" panose="020B0604020202020204" pitchFamily="34" charset="0"/>
              </a:rPr>
              <a:t>7</a:t>
            </a:r>
          </a:p>
        </p:txBody>
      </p:sp>
      <p:sp>
        <p:nvSpPr>
          <p:cNvPr id="50" name="Rectangle 49">
            <a:extLst>
              <a:ext uri="{FF2B5EF4-FFF2-40B4-BE49-F238E27FC236}">
                <a16:creationId xmlns:a16="http://schemas.microsoft.com/office/drawing/2014/main" id="{FA2ADFC7-4261-4942-B46E-D6ABE83CA0D8}"/>
              </a:ext>
            </a:extLst>
          </p:cNvPr>
          <p:cNvSpPr/>
          <p:nvPr/>
        </p:nvSpPr>
        <p:spPr>
          <a:xfrm>
            <a:off x="431478" y="4514305"/>
            <a:ext cx="2845122"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2619C87A-30A2-4B8C-80CB-7F0580E0637C}"/>
              </a:ext>
            </a:extLst>
          </p:cNvPr>
          <p:cNvSpPr/>
          <p:nvPr/>
        </p:nvSpPr>
        <p:spPr>
          <a:xfrm>
            <a:off x="-8625" y="4514305"/>
            <a:ext cx="463588"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0BA211C5-90D2-49C6-9DE0-662BB8C7A77D}"/>
              </a:ext>
            </a:extLst>
          </p:cNvPr>
          <p:cNvSpPr/>
          <p:nvPr/>
        </p:nvSpPr>
        <p:spPr>
          <a:xfrm>
            <a:off x="3312424" y="4514305"/>
            <a:ext cx="1171861"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53" name="Subtitle 2">
            <a:extLst>
              <a:ext uri="{FF2B5EF4-FFF2-40B4-BE49-F238E27FC236}">
                <a16:creationId xmlns:a16="http://schemas.microsoft.com/office/drawing/2014/main" id="{A5E70992-4318-4380-8A0B-4FB5665EA13C}"/>
              </a:ext>
            </a:extLst>
          </p:cNvPr>
          <p:cNvSpPr txBox="1">
            <a:spLocks/>
          </p:cNvSpPr>
          <p:nvPr/>
        </p:nvSpPr>
        <p:spPr>
          <a:xfrm>
            <a:off x="3419840" y="4593927"/>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a:solidFill>
                  <a:srgbClr val="08204D"/>
                </a:solidFill>
                <a:latin typeface="Arial" panose="020B0604020202020204" pitchFamily="34" charset="0"/>
                <a:ea typeface="Lato Light" panose="020F0502020204030203" pitchFamily="34" charset="0"/>
                <a:cs typeface="Arial" panose="020B0604020202020204" pitchFamily="34" charset="0"/>
              </a:rPr>
              <a:t>1</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54" name="Subtitle 2">
            <a:extLst>
              <a:ext uri="{FF2B5EF4-FFF2-40B4-BE49-F238E27FC236}">
                <a16:creationId xmlns:a16="http://schemas.microsoft.com/office/drawing/2014/main" id="{8BA5F7AE-4C28-4B02-AFAF-F1516714470A}"/>
              </a:ext>
            </a:extLst>
          </p:cNvPr>
          <p:cNvSpPr txBox="1">
            <a:spLocks/>
          </p:cNvSpPr>
          <p:nvPr/>
        </p:nvSpPr>
        <p:spPr>
          <a:xfrm>
            <a:off x="-109684" y="4432361"/>
            <a:ext cx="659468" cy="4756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1600" dirty="0">
                <a:solidFill>
                  <a:srgbClr val="08204D"/>
                </a:solidFill>
                <a:latin typeface="Arial" panose="020B0604020202020204" pitchFamily="34" charset="0"/>
                <a:ea typeface="Lato Light" panose="020F0502020204030203" pitchFamily="34" charset="0"/>
                <a:cs typeface="Arial" panose="020B0604020202020204" pitchFamily="34" charset="0"/>
              </a:rPr>
              <a:t>8</a:t>
            </a:r>
          </a:p>
        </p:txBody>
      </p:sp>
      <p:sp>
        <p:nvSpPr>
          <p:cNvPr id="55" name="Rectangle 54">
            <a:extLst>
              <a:ext uri="{FF2B5EF4-FFF2-40B4-BE49-F238E27FC236}">
                <a16:creationId xmlns:a16="http://schemas.microsoft.com/office/drawing/2014/main" id="{AA11ABA3-879F-425D-A6D3-8324F79B2390}"/>
              </a:ext>
            </a:extLst>
          </p:cNvPr>
          <p:cNvSpPr/>
          <p:nvPr/>
        </p:nvSpPr>
        <p:spPr>
          <a:xfrm>
            <a:off x="431478" y="4981324"/>
            <a:ext cx="2845122"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4B9E3CB-EEAD-4E4E-B990-01C8A113246A}"/>
              </a:ext>
            </a:extLst>
          </p:cNvPr>
          <p:cNvSpPr/>
          <p:nvPr/>
        </p:nvSpPr>
        <p:spPr>
          <a:xfrm>
            <a:off x="-8625" y="4981324"/>
            <a:ext cx="463588"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92AE1E58-2D31-4A64-A9AB-F39C493338BC}"/>
              </a:ext>
            </a:extLst>
          </p:cNvPr>
          <p:cNvSpPr/>
          <p:nvPr/>
        </p:nvSpPr>
        <p:spPr>
          <a:xfrm>
            <a:off x="3312424" y="4981324"/>
            <a:ext cx="1171861"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58" name="Subtitle 2">
            <a:extLst>
              <a:ext uri="{FF2B5EF4-FFF2-40B4-BE49-F238E27FC236}">
                <a16:creationId xmlns:a16="http://schemas.microsoft.com/office/drawing/2014/main" id="{0A99AA7E-BBE4-4176-BC73-1D079310F1BF}"/>
              </a:ext>
            </a:extLst>
          </p:cNvPr>
          <p:cNvSpPr txBox="1">
            <a:spLocks/>
          </p:cNvSpPr>
          <p:nvPr/>
        </p:nvSpPr>
        <p:spPr>
          <a:xfrm>
            <a:off x="3419840" y="5060946"/>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16</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59" name="Subtitle 2">
            <a:extLst>
              <a:ext uri="{FF2B5EF4-FFF2-40B4-BE49-F238E27FC236}">
                <a16:creationId xmlns:a16="http://schemas.microsoft.com/office/drawing/2014/main" id="{CAA7400F-5DC4-467D-9E8F-240DFDFC3654}"/>
              </a:ext>
            </a:extLst>
          </p:cNvPr>
          <p:cNvSpPr txBox="1">
            <a:spLocks/>
          </p:cNvSpPr>
          <p:nvPr/>
        </p:nvSpPr>
        <p:spPr>
          <a:xfrm>
            <a:off x="738918" y="5060947"/>
            <a:ext cx="1967541"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Уламжлалт</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60" name="Subtitle 2">
            <a:extLst>
              <a:ext uri="{FF2B5EF4-FFF2-40B4-BE49-F238E27FC236}">
                <a16:creationId xmlns:a16="http://schemas.microsoft.com/office/drawing/2014/main" id="{6ED89A0E-BD15-4598-B796-D5C2B9E859DC}"/>
              </a:ext>
            </a:extLst>
          </p:cNvPr>
          <p:cNvSpPr txBox="1">
            <a:spLocks/>
          </p:cNvSpPr>
          <p:nvPr/>
        </p:nvSpPr>
        <p:spPr>
          <a:xfrm>
            <a:off x="-109684" y="4899380"/>
            <a:ext cx="659468" cy="4756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1600" dirty="0">
                <a:solidFill>
                  <a:srgbClr val="08204D"/>
                </a:solidFill>
                <a:latin typeface="Arial" panose="020B0604020202020204" pitchFamily="34" charset="0"/>
                <a:ea typeface="Lato Light" panose="020F0502020204030203" pitchFamily="34" charset="0"/>
                <a:cs typeface="Arial" panose="020B0604020202020204" pitchFamily="34" charset="0"/>
              </a:rPr>
              <a:t>9</a:t>
            </a:r>
          </a:p>
        </p:txBody>
      </p:sp>
      <p:sp>
        <p:nvSpPr>
          <p:cNvPr id="61" name="Rectangle 60">
            <a:extLst>
              <a:ext uri="{FF2B5EF4-FFF2-40B4-BE49-F238E27FC236}">
                <a16:creationId xmlns:a16="http://schemas.microsoft.com/office/drawing/2014/main" id="{04DC58BD-F8D1-4CC5-B805-8C7A370C4C09}"/>
              </a:ext>
            </a:extLst>
          </p:cNvPr>
          <p:cNvSpPr/>
          <p:nvPr/>
        </p:nvSpPr>
        <p:spPr>
          <a:xfrm>
            <a:off x="431477" y="5448339"/>
            <a:ext cx="2845123"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93337B0A-DF0E-4AD8-8C40-EE62915EA441}"/>
              </a:ext>
            </a:extLst>
          </p:cNvPr>
          <p:cNvSpPr/>
          <p:nvPr/>
        </p:nvSpPr>
        <p:spPr>
          <a:xfrm>
            <a:off x="-8625" y="5448339"/>
            <a:ext cx="463588"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539129AE-5333-4122-A6F2-CCF5059954A8}"/>
              </a:ext>
            </a:extLst>
          </p:cNvPr>
          <p:cNvSpPr/>
          <p:nvPr/>
        </p:nvSpPr>
        <p:spPr>
          <a:xfrm>
            <a:off x="3312424" y="5448339"/>
            <a:ext cx="1171861"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64" name="Subtitle 2">
            <a:extLst>
              <a:ext uri="{FF2B5EF4-FFF2-40B4-BE49-F238E27FC236}">
                <a16:creationId xmlns:a16="http://schemas.microsoft.com/office/drawing/2014/main" id="{8677B575-F3D3-4DA1-8555-824081F79DCB}"/>
              </a:ext>
            </a:extLst>
          </p:cNvPr>
          <p:cNvSpPr txBox="1">
            <a:spLocks/>
          </p:cNvSpPr>
          <p:nvPr/>
        </p:nvSpPr>
        <p:spPr>
          <a:xfrm>
            <a:off x="3419840" y="5527961"/>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13</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65" name="Subtitle 2">
            <a:extLst>
              <a:ext uri="{FF2B5EF4-FFF2-40B4-BE49-F238E27FC236}">
                <a16:creationId xmlns:a16="http://schemas.microsoft.com/office/drawing/2014/main" id="{278959E7-98EC-43CD-9A74-1C4C5B467DD8}"/>
              </a:ext>
            </a:extLst>
          </p:cNvPr>
          <p:cNvSpPr txBox="1">
            <a:spLocks/>
          </p:cNvSpPr>
          <p:nvPr/>
        </p:nvSpPr>
        <p:spPr>
          <a:xfrm>
            <a:off x="786543" y="5527962"/>
            <a:ext cx="1967541"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Сэргээн засах</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66" name="Subtitle 2">
            <a:extLst>
              <a:ext uri="{FF2B5EF4-FFF2-40B4-BE49-F238E27FC236}">
                <a16:creationId xmlns:a16="http://schemas.microsoft.com/office/drawing/2014/main" id="{8125A8B1-D954-4FCF-822B-8936BF6DD3FD}"/>
              </a:ext>
            </a:extLst>
          </p:cNvPr>
          <p:cNvSpPr txBox="1">
            <a:spLocks/>
          </p:cNvSpPr>
          <p:nvPr/>
        </p:nvSpPr>
        <p:spPr>
          <a:xfrm>
            <a:off x="-109684" y="5366395"/>
            <a:ext cx="659468" cy="4756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1600" dirty="0">
                <a:solidFill>
                  <a:srgbClr val="08204D"/>
                </a:solidFill>
                <a:latin typeface="Arial" panose="020B0604020202020204" pitchFamily="34" charset="0"/>
                <a:ea typeface="Lato Light" panose="020F0502020204030203" pitchFamily="34" charset="0"/>
                <a:cs typeface="Arial" panose="020B0604020202020204" pitchFamily="34" charset="0"/>
              </a:rPr>
              <a:t>10</a:t>
            </a:r>
          </a:p>
        </p:txBody>
      </p:sp>
      <p:sp>
        <p:nvSpPr>
          <p:cNvPr id="67" name="Rectangle 66">
            <a:extLst>
              <a:ext uri="{FF2B5EF4-FFF2-40B4-BE49-F238E27FC236}">
                <a16:creationId xmlns:a16="http://schemas.microsoft.com/office/drawing/2014/main" id="{4AC51D52-481D-40E2-8336-78D9A1BD6249}"/>
              </a:ext>
            </a:extLst>
          </p:cNvPr>
          <p:cNvSpPr/>
          <p:nvPr/>
        </p:nvSpPr>
        <p:spPr>
          <a:xfrm>
            <a:off x="431477" y="5915349"/>
            <a:ext cx="2845123"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5CBD6ADE-AC47-4EF3-973D-64BC1ECA20EC}"/>
              </a:ext>
            </a:extLst>
          </p:cNvPr>
          <p:cNvSpPr/>
          <p:nvPr/>
        </p:nvSpPr>
        <p:spPr>
          <a:xfrm>
            <a:off x="-8625" y="5915349"/>
            <a:ext cx="463588"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6E43770C-0FFA-449E-A757-ADE44956A8F6}"/>
              </a:ext>
            </a:extLst>
          </p:cNvPr>
          <p:cNvSpPr/>
          <p:nvPr/>
        </p:nvSpPr>
        <p:spPr>
          <a:xfrm>
            <a:off x="3312425" y="5915349"/>
            <a:ext cx="1171860"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70" name="Subtitle 2">
            <a:extLst>
              <a:ext uri="{FF2B5EF4-FFF2-40B4-BE49-F238E27FC236}">
                <a16:creationId xmlns:a16="http://schemas.microsoft.com/office/drawing/2014/main" id="{B0422496-F404-4068-8C19-6043AC3FC377}"/>
              </a:ext>
            </a:extLst>
          </p:cNvPr>
          <p:cNvSpPr txBox="1">
            <a:spLocks/>
          </p:cNvSpPr>
          <p:nvPr/>
        </p:nvSpPr>
        <p:spPr>
          <a:xfrm>
            <a:off x="3419840" y="5994971"/>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a:solidFill>
                  <a:srgbClr val="08204D"/>
                </a:solidFill>
                <a:latin typeface="Arial" panose="020B0604020202020204" pitchFamily="34" charset="0"/>
                <a:ea typeface="Lato Light" panose="020F0502020204030203" pitchFamily="34" charset="0"/>
                <a:cs typeface="Arial" panose="020B0604020202020204" pitchFamily="34" charset="0"/>
              </a:rPr>
              <a:t>4</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71" name="Subtitle 2">
            <a:extLst>
              <a:ext uri="{FF2B5EF4-FFF2-40B4-BE49-F238E27FC236}">
                <a16:creationId xmlns:a16="http://schemas.microsoft.com/office/drawing/2014/main" id="{F795C74B-A05B-48D1-9A31-A1D7B1C81102}"/>
              </a:ext>
            </a:extLst>
          </p:cNvPr>
          <p:cNvSpPr txBox="1">
            <a:spLocks/>
          </p:cNvSpPr>
          <p:nvPr/>
        </p:nvSpPr>
        <p:spPr>
          <a:xfrm>
            <a:off x="786543" y="4134554"/>
            <a:ext cx="1967541"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Хөнгөвчлөх</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72" name="Subtitle 2">
            <a:extLst>
              <a:ext uri="{FF2B5EF4-FFF2-40B4-BE49-F238E27FC236}">
                <a16:creationId xmlns:a16="http://schemas.microsoft.com/office/drawing/2014/main" id="{83BD7908-8796-4DF4-A3A9-756A28826BE9}"/>
              </a:ext>
            </a:extLst>
          </p:cNvPr>
          <p:cNvSpPr txBox="1">
            <a:spLocks/>
          </p:cNvSpPr>
          <p:nvPr/>
        </p:nvSpPr>
        <p:spPr>
          <a:xfrm>
            <a:off x="-109684" y="5833405"/>
            <a:ext cx="659468" cy="4756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1600" dirty="0">
                <a:solidFill>
                  <a:srgbClr val="08204D"/>
                </a:solidFill>
                <a:latin typeface="Arial" panose="020B0604020202020204" pitchFamily="34" charset="0"/>
                <a:ea typeface="Lato Light" panose="020F0502020204030203" pitchFamily="34" charset="0"/>
                <a:cs typeface="Arial" panose="020B0604020202020204" pitchFamily="34" charset="0"/>
              </a:rPr>
              <a:t>11</a:t>
            </a:r>
          </a:p>
        </p:txBody>
      </p:sp>
      <p:sp>
        <p:nvSpPr>
          <p:cNvPr id="73" name="Rectangle 72">
            <a:extLst>
              <a:ext uri="{FF2B5EF4-FFF2-40B4-BE49-F238E27FC236}">
                <a16:creationId xmlns:a16="http://schemas.microsoft.com/office/drawing/2014/main" id="{08E82E60-5E8D-4DCB-B7AA-3600412E9E53}"/>
              </a:ext>
            </a:extLst>
          </p:cNvPr>
          <p:cNvSpPr/>
          <p:nvPr/>
        </p:nvSpPr>
        <p:spPr>
          <a:xfrm>
            <a:off x="431477" y="6382350"/>
            <a:ext cx="2845123"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7B510E53-5DC0-4DB9-B9B2-0A3563D4FFE4}"/>
              </a:ext>
            </a:extLst>
          </p:cNvPr>
          <p:cNvSpPr/>
          <p:nvPr/>
        </p:nvSpPr>
        <p:spPr>
          <a:xfrm>
            <a:off x="-8625" y="6382350"/>
            <a:ext cx="463588"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0B5BD301-96E9-45D6-83F3-65E8134D3B22}"/>
              </a:ext>
            </a:extLst>
          </p:cNvPr>
          <p:cNvSpPr/>
          <p:nvPr/>
        </p:nvSpPr>
        <p:spPr>
          <a:xfrm>
            <a:off x="3312424" y="6382350"/>
            <a:ext cx="1171861"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76" name="Subtitle 2">
            <a:extLst>
              <a:ext uri="{FF2B5EF4-FFF2-40B4-BE49-F238E27FC236}">
                <a16:creationId xmlns:a16="http://schemas.microsoft.com/office/drawing/2014/main" id="{3C4159CF-4442-4A13-B7D3-0A77E620C530}"/>
              </a:ext>
            </a:extLst>
          </p:cNvPr>
          <p:cNvSpPr txBox="1">
            <a:spLocks/>
          </p:cNvSpPr>
          <p:nvPr/>
        </p:nvSpPr>
        <p:spPr>
          <a:xfrm>
            <a:off x="3419840" y="6461972"/>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7</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77" name="Subtitle 2">
            <a:extLst>
              <a:ext uri="{FF2B5EF4-FFF2-40B4-BE49-F238E27FC236}">
                <a16:creationId xmlns:a16="http://schemas.microsoft.com/office/drawing/2014/main" id="{EC221D6E-9E51-44E7-BED4-F3267C4F26AB}"/>
              </a:ext>
            </a:extLst>
          </p:cNvPr>
          <p:cNvSpPr txBox="1">
            <a:spLocks/>
          </p:cNvSpPr>
          <p:nvPr/>
        </p:nvSpPr>
        <p:spPr>
          <a:xfrm>
            <a:off x="777018" y="4582505"/>
            <a:ext cx="1967541"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Телемедицин</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78" name="Subtitle 2">
            <a:extLst>
              <a:ext uri="{FF2B5EF4-FFF2-40B4-BE49-F238E27FC236}">
                <a16:creationId xmlns:a16="http://schemas.microsoft.com/office/drawing/2014/main" id="{F86CBD5C-6360-43F4-B8E5-0B38B3159E0A}"/>
              </a:ext>
            </a:extLst>
          </p:cNvPr>
          <p:cNvSpPr txBox="1">
            <a:spLocks/>
          </p:cNvSpPr>
          <p:nvPr/>
        </p:nvSpPr>
        <p:spPr>
          <a:xfrm>
            <a:off x="-109684" y="6300406"/>
            <a:ext cx="659468" cy="4756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1600" dirty="0">
                <a:solidFill>
                  <a:srgbClr val="08204D"/>
                </a:solidFill>
                <a:latin typeface="Arial" panose="020B0604020202020204" pitchFamily="34" charset="0"/>
                <a:ea typeface="Lato Light" panose="020F0502020204030203" pitchFamily="34" charset="0"/>
                <a:cs typeface="Arial" panose="020B0604020202020204" pitchFamily="34" charset="0"/>
              </a:rPr>
              <a:t>12</a:t>
            </a:r>
          </a:p>
        </p:txBody>
      </p:sp>
      <p:sp>
        <p:nvSpPr>
          <p:cNvPr id="79" name="Rectangle 78">
            <a:extLst>
              <a:ext uri="{FF2B5EF4-FFF2-40B4-BE49-F238E27FC236}">
                <a16:creationId xmlns:a16="http://schemas.microsoft.com/office/drawing/2014/main" id="{1378E40F-D921-4EE9-9A44-8D89F4BD01F6}"/>
              </a:ext>
            </a:extLst>
          </p:cNvPr>
          <p:cNvSpPr/>
          <p:nvPr/>
        </p:nvSpPr>
        <p:spPr>
          <a:xfrm>
            <a:off x="4484285" y="632583"/>
            <a:ext cx="1133253" cy="621384"/>
          </a:xfrm>
          <a:prstGeom prst="rect">
            <a:avLst/>
          </a:prstGeom>
          <a:solidFill>
            <a:srgbClr val="008679"/>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0" name="Rectangle 79">
            <a:extLst>
              <a:ext uri="{FF2B5EF4-FFF2-40B4-BE49-F238E27FC236}">
                <a16:creationId xmlns:a16="http://schemas.microsoft.com/office/drawing/2014/main" id="{03FC55F7-DFB7-456D-8DA5-9050732A44F5}"/>
              </a:ext>
            </a:extLst>
          </p:cNvPr>
          <p:cNvSpPr/>
          <p:nvPr/>
        </p:nvSpPr>
        <p:spPr>
          <a:xfrm>
            <a:off x="4484745" y="1253964"/>
            <a:ext cx="1132792"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81" name="Subtitle 2">
            <a:extLst>
              <a:ext uri="{FF2B5EF4-FFF2-40B4-BE49-F238E27FC236}">
                <a16:creationId xmlns:a16="http://schemas.microsoft.com/office/drawing/2014/main" id="{73236D3E-7E6E-48FA-935D-9568A0CCBB4A}"/>
              </a:ext>
            </a:extLst>
          </p:cNvPr>
          <p:cNvSpPr txBox="1">
            <a:spLocks/>
          </p:cNvSpPr>
          <p:nvPr/>
        </p:nvSpPr>
        <p:spPr>
          <a:xfrm>
            <a:off x="4525024" y="1333586"/>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14</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82" name="Rectangle 81">
            <a:extLst>
              <a:ext uri="{FF2B5EF4-FFF2-40B4-BE49-F238E27FC236}">
                <a16:creationId xmlns:a16="http://schemas.microsoft.com/office/drawing/2014/main" id="{8DE9F838-B717-4333-B7D9-0BACDBAC1B0E}"/>
              </a:ext>
            </a:extLst>
          </p:cNvPr>
          <p:cNvSpPr/>
          <p:nvPr/>
        </p:nvSpPr>
        <p:spPr>
          <a:xfrm>
            <a:off x="4484744" y="1720984"/>
            <a:ext cx="1132794"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83" name="Subtitle 2">
            <a:extLst>
              <a:ext uri="{FF2B5EF4-FFF2-40B4-BE49-F238E27FC236}">
                <a16:creationId xmlns:a16="http://schemas.microsoft.com/office/drawing/2014/main" id="{0576E0F3-AF76-4970-9323-06320C738153}"/>
              </a:ext>
            </a:extLst>
          </p:cNvPr>
          <p:cNvSpPr txBox="1">
            <a:spLocks/>
          </p:cNvSpPr>
          <p:nvPr/>
        </p:nvSpPr>
        <p:spPr>
          <a:xfrm>
            <a:off x="4525024" y="1800606"/>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9</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84" name="Rectangle 83">
            <a:extLst>
              <a:ext uri="{FF2B5EF4-FFF2-40B4-BE49-F238E27FC236}">
                <a16:creationId xmlns:a16="http://schemas.microsoft.com/office/drawing/2014/main" id="{6F19B64B-0CFE-4529-A32B-A72DC722750A}"/>
              </a:ext>
            </a:extLst>
          </p:cNvPr>
          <p:cNvSpPr/>
          <p:nvPr/>
        </p:nvSpPr>
        <p:spPr>
          <a:xfrm>
            <a:off x="4484744" y="2188004"/>
            <a:ext cx="1132794"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85" name="Subtitle 2">
            <a:extLst>
              <a:ext uri="{FF2B5EF4-FFF2-40B4-BE49-F238E27FC236}">
                <a16:creationId xmlns:a16="http://schemas.microsoft.com/office/drawing/2014/main" id="{783E9C01-124E-4AE8-BDE5-C94A93EF8194}"/>
              </a:ext>
            </a:extLst>
          </p:cNvPr>
          <p:cNvSpPr txBox="1">
            <a:spLocks/>
          </p:cNvSpPr>
          <p:nvPr/>
        </p:nvSpPr>
        <p:spPr>
          <a:xfrm>
            <a:off x="4525024" y="2267626"/>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1</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86" name="Rectangle 85">
            <a:extLst>
              <a:ext uri="{FF2B5EF4-FFF2-40B4-BE49-F238E27FC236}">
                <a16:creationId xmlns:a16="http://schemas.microsoft.com/office/drawing/2014/main" id="{0B566DEE-CD23-4B1B-8C54-8C1432260448}"/>
              </a:ext>
            </a:extLst>
          </p:cNvPr>
          <p:cNvSpPr/>
          <p:nvPr/>
        </p:nvSpPr>
        <p:spPr>
          <a:xfrm>
            <a:off x="4484744" y="2655023"/>
            <a:ext cx="1132793"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87" name="Subtitle 2">
            <a:extLst>
              <a:ext uri="{FF2B5EF4-FFF2-40B4-BE49-F238E27FC236}">
                <a16:creationId xmlns:a16="http://schemas.microsoft.com/office/drawing/2014/main" id="{4DB66070-9823-4279-85BD-5CBD0465536D}"/>
              </a:ext>
            </a:extLst>
          </p:cNvPr>
          <p:cNvSpPr txBox="1">
            <a:spLocks/>
          </p:cNvSpPr>
          <p:nvPr/>
        </p:nvSpPr>
        <p:spPr>
          <a:xfrm>
            <a:off x="4525024" y="2734645"/>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7</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88" name="Rectangle 87">
            <a:extLst>
              <a:ext uri="{FF2B5EF4-FFF2-40B4-BE49-F238E27FC236}">
                <a16:creationId xmlns:a16="http://schemas.microsoft.com/office/drawing/2014/main" id="{327C0AA7-DDD5-417F-A65A-9D571CA67BE3}"/>
              </a:ext>
            </a:extLst>
          </p:cNvPr>
          <p:cNvSpPr/>
          <p:nvPr/>
        </p:nvSpPr>
        <p:spPr>
          <a:xfrm>
            <a:off x="4484744" y="3122038"/>
            <a:ext cx="1132794"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89" name="Subtitle 2">
            <a:extLst>
              <a:ext uri="{FF2B5EF4-FFF2-40B4-BE49-F238E27FC236}">
                <a16:creationId xmlns:a16="http://schemas.microsoft.com/office/drawing/2014/main" id="{D9AD5DF1-979F-4F13-8C0D-250FCA3381FB}"/>
              </a:ext>
            </a:extLst>
          </p:cNvPr>
          <p:cNvSpPr txBox="1">
            <a:spLocks/>
          </p:cNvSpPr>
          <p:nvPr/>
        </p:nvSpPr>
        <p:spPr>
          <a:xfrm>
            <a:off x="4525024" y="3201660"/>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60</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90" name="Rectangle 89">
            <a:extLst>
              <a:ext uri="{FF2B5EF4-FFF2-40B4-BE49-F238E27FC236}">
                <a16:creationId xmlns:a16="http://schemas.microsoft.com/office/drawing/2014/main" id="{817DE2A4-4F65-4A88-9754-B5E7EFC8E140}"/>
              </a:ext>
            </a:extLst>
          </p:cNvPr>
          <p:cNvSpPr/>
          <p:nvPr/>
        </p:nvSpPr>
        <p:spPr>
          <a:xfrm>
            <a:off x="4484744" y="3589048"/>
            <a:ext cx="1132794"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91" name="Subtitle 2">
            <a:extLst>
              <a:ext uri="{FF2B5EF4-FFF2-40B4-BE49-F238E27FC236}">
                <a16:creationId xmlns:a16="http://schemas.microsoft.com/office/drawing/2014/main" id="{B0DD4B80-92CD-4354-BB97-DB4962E65FD6}"/>
              </a:ext>
            </a:extLst>
          </p:cNvPr>
          <p:cNvSpPr txBox="1">
            <a:spLocks/>
          </p:cNvSpPr>
          <p:nvPr/>
        </p:nvSpPr>
        <p:spPr>
          <a:xfrm>
            <a:off x="4525024" y="3668670"/>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570</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92" name="Rectangle 91">
            <a:extLst>
              <a:ext uri="{FF2B5EF4-FFF2-40B4-BE49-F238E27FC236}">
                <a16:creationId xmlns:a16="http://schemas.microsoft.com/office/drawing/2014/main" id="{BB16E1BA-1CBA-483A-A1E4-29C7FEDFB180}"/>
              </a:ext>
            </a:extLst>
          </p:cNvPr>
          <p:cNvSpPr/>
          <p:nvPr/>
        </p:nvSpPr>
        <p:spPr>
          <a:xfrm>
            <a:off x="4484744" y="4056049"/>
            <a:ext cx="1132794"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93" name="Subtitle 2">
            <a:extLst>
              <a:ext uri="{FF2B5EF4-FFF2-40B4-BE49-F238E27FC236}">
                <a16:creationId xmlns:a16="http://schemas.microsoft.com/office/drawing/2014/main" id="{D5E98423-1775-4834-97CA-31434BC2F681}"/>
              </a:ext>
            </a:extLst>
          </p:cNvPr>
          <p:cNvSpPr txBox="1">
            <a:spLocks/>
          </p:cNvSpPr>
          <p:nvPr/>
        </p:nvSpPr>
        <p:spPr>
          <a:xfrm>
            <a:off x="4525024" y="4135671"/>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a:solidFill>
                  <a:srgbClr val="08204D"/>
                </a:solidFill>
                <a:latin typeface="Arial" panose="020B0604020202020204" pitchFamily="34" charset="0"/>
                <a:ea typeface="Lato Light" panose="020F0502020204030203" pitchFamily="34" charset="0"/>
                <a:cs typeface="Arial" panose="020B0604020202020204" pitchFamily="34" charset="0"/>
              </a:rPr>
              <a:t>1</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94" name="Rectangle 93">
            <a:extLst>
              <a:ext uri="{FF2B5EF4-FFF2-40B4-BE49-F238E27FC236}">
                <a16:creationId xmlns:a16="http://schemas.microsoft.com/office/drawing/2014/main" id="{5B07BE46-9592-4F76-8D1D-B0242A7E90BD}"/>
              </a:ext>
            </a:extLst>
          </p:cNvPr>
          <p:cNvSpPr/>
          <p:nvPr/>
        </p:nvSpPr>
        <p:spPr>
          <a:xfrm>
            <a:off x="4484744" y="4518848"/>
            <a:ext cx="1132794"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95" name="Subtitle 2">
            <a:extLst>
              <a:ext uri="{FF2B5EF4-FFF2-40B4-BE49-F238E27FC236}">
                <a16:creationId xmlns:a16="http://schemas.microsoft.com/office/drawing/2014/main" id="{CCB0F036-63ED-489C-9CA0-8A6836258EE2}"/>
              </a:ext>
            </a:extLst>
          </p:cNvPr>
          <p:cNvSpPr txBox="1">
            <a:spLocks/>
          </p:cNvSpPr>
          <p:nvPr/>
        </p:nvSpPr>
        <p:spPr>
          <a:xfrm>
            <a:off x="4525024" y="4598470"/>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a:solidFill>
                  <a:srgbClr val="08204D"/>
                </a:solidFill>
                <a:latin typeface="Arial" panose="020B0604020202020204" pitchFamily="34" charset="0"/>
                <a:ea typeface="Lato Light" panose="020F0502020204030203" pitchFamily="34" charset="0"/>
                <a:cs typeface="Arial" panose="020B0604020202020204" pitchFamily="34" charset="0"/>
              </a:rPr>
              <a:t>1</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96" name="Rectangle 95">
            <a:extLst>
              <a:ext uri="{FF2B5EF4-FFF2-40B4-BE49-F238E27FC236}">
                <a16:creationId xmlns:a16="http://schemas.microsoft.com/office/drawing/2014/main" id="{25068E98-19AC-4859-AFB0-F9D3C4E872E8}"/>
              </a:ext>
            </a:extLst>
          </p:cNvPr>
          <p:cNvSpPr/>
          <p:nvPr/>
        </p:nvSpPr>
        <p:spPr>
          <a:xfrm>
            <a:off x="4484744" y="4985867"/>
            <a:ext cx="1132794"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97" name="Subtitle 2">
            <a:extLst>
              <a:ext uri="{FF2B5EF4-FFF2-40B4-BE49-F238E27FC236}">
                <a16:creationId xmlns:a16="http://schemas.microsoft.com/office/drawing/2014/main" id="{030B4572-14D5-4797-A318-C72BCCA71228}"/>
              </a:ext>
            </a:extLst>
          </p:cNvPr>
          <p:cNvSpPr txBox="1">
            <a:spLocks/>
          </p:cNvSpPr>
          <p:nvPr/>
        </p:nvSpPr>
        <p:spPr>
          <a:xfrm>
            <a:off x="4525024" y="5065489"/>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16</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98" name="Rectangle 97">
            <a:extLst>
              <a:ext uri="{FF2B5EF4-FFF2-40B4-BE49-F238E27FC236}">
                <a16:creationId xmlns:a16="http://schemas.microsoft.com/office/drawing/2014/main" id="{42F72137-54A2-4966-B5DC-ADB35619087F}"/>
              </a:ext>
            </a:extLst>
          </p:cNvPr>
          <p:cNvSpPr/>
          <p:nvPr/>
        </p:nvSpPr>
        <p:spPr>
          <a:xfrm>
            <a:off x="4494269" y="5452882"/>
            <a:ext cx="1132794"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99" name="Subtitle 2">
            <a:extLst>
              <a:ext uri="{FF2B5EF4-FFF2-40B4-BE49-F238E27FC236}">
                <a16:creationId xmlns:a16="http://schemas.microsoft.com/office/drawing/2014/main" id="{FC47A833-914C-48CB-B4D2-6A7F6376F924}"/>
              </a:ext>
            </a:extLst>
          </p:cNvPr>
          <p:cNvSpPr txBox="1">
            <a:spLocks/>
          </p:cNvSpPr>
          <p:nvPr/>
        </p:nvSpPr>
        <p:spPr>
          <a:xfrm>
            <a:off x="4515499" y="5532504"/>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12</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100" name="Rectangle 99">
            <a:extLst>
              <a:ext uri="{FF2B5EF4-FFF2-40B4-BE49-F238E27FC236}">
                <a16:creationId xmlns:a16="http://schemas.microsoft.com/office/drawing/2014/main" id="{ED0AE879-7374-4786-9FDF-B1D7F540B507}"/>
              </a:ext>
            </a:extLst>
          </p:cNvPr>
          <p:cNvSpPr/>
          <p:nvPr/>
        </p:nvSpPr>
        <p:spPr>
          <a:xfrm>
            <a:off x="4484744" y="5919892"/>
            <a:ext cx="1132793"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101" name="Subtitle 2">
            <a:extLst>
              <a:ext uri="{FF2B5EF4-FFF2-40B4-BE49-F238E27FC236}">
                <a16:creationId xmlns:a16="http://schemas.microsoft.com/office/drawing/2014/main" id="{C3C74A16-DAC3-4F26-B42F-E763C183D526}"/>
              </a:ext>
            </a:extLst>
          </p:cNvPr>
          <p:cNvSpPr txBox="1">
            <a:spLocks/>
          </p:cNvSpPr>
          <p:nvPr/>
        </p:nvSpPr>
        <p:spPr>
          <a:xfrm>
            <a:off x="4525024" y="5999514"/>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a:solidFill>
                  <a:srgbClr val="08204D"/>
                </a:solidFill>
                <a:latin typeface="Arial" panose="020B0604020202020204" pitchFamily="34" charset="0"/>
                <a:ea typeface="Lato Light" panose="020F0502020204030203" pitchFamily="34" charset="0"/>
                <a:cs typeface="Arial" panose="020B0604020202020204" pitchFamily="34" charset="0"/>
              </a:rPr>
              <a:t>5</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102" name="Rectangle 101">
            <a:extLst>
              <a:ext uri="{FF2B5EF4-FFF2-40B4-BE49-F238E27FC236}">
                <a16:creationId xmlns:a16="http://schemas.microsoft.com/office/drawing/2014/main" id="{76460700-9051-4091-A37E-0325A2C7D7E3}"/>
              </a:ext>
            </a:extLst>
          </p:cNvPr>
          <p:cNvSpPr/>
          <p:nvPr/>
        </p:nvSpPr>
        <p:spPr>
          <a:xfrm>
            <a:off x="4484744" y="6377368"/>
            <a:ext cx="1132794"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103" name="Subtitle 2">
            <a:extLst>
              <a:ext uri="{FF2B5EF4-FFF2-40B4-BE49-F238E27FC236}">
                <a16:creationId xmlns:a16="http://schemas.microsoft.com/office/drawing/2014/main" id="{52059998-CE75-4A7F-8626-E14FC968FE49}"/>
              </a:ext>
            </a:extLst>
          </p:cNvPr>
          <p:cNvSpPr txBox="1">
            <a:spLocks/>
          </p:cNvSpPr>
          <p:nvPr/>
        </p:nvSpPr>
        <p:spPr>
          <a:xfrm>
            <a:off x="4525024" y="6466515"/>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9</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104" name="TextBox 103">
            <a:extLst>
              <a:ext uri="{FF2B5EF4-FFF2-40B4-BE49-F238E27FC236}">
                <a16:creationId xmlns:a16="http://schemas.microsoft.com/office/drawing/2014/main" id="{C0ACFF1B-CD35-4E0E-B4AC-C5DDC7E11A4B}"/>
              </a:ext>
            </a:extLst>
          </p:cNvPr>
          <p:cNvSpPr txBox="1"/>
          <p:nvPr/>
        </p:nvSpPr>
        <p:spPr>
          <a:xfrm>
            <a:off x="4374444" y="612764"/>
            <a:ext cx="1380880" cy="646331"/>
          </a:xfrm>
          <a:prstGeom prst="rect">
            <a:avLst/>
          </a:prstGeom>
          <a:noFill/>
          <a:ln>
            <a:noFill/>
          </a:ln>
        </p:spPr>
        <p:txBody>
          <a:bodyPr wrap="square" rtlCol="0" anchor="ctr" anchorCtr="0">
            <a:spAutoFit/>
          </a:bodyPr>
          <a:lstStyle/>
          <a:p>
            <a:pPr algn="ctr" defTabSz="1828434"/>
            <a:r>
              <a:rPr lang="mn-MN" sz="1200" b="1">
                <a:solidFill>
                  <a:srgbClr val="FFFFFF"/>
                </a:solidFill>
                <a:latin typeface="Arial" panose="020B0604020202020204" pitchFamily="34" charset="0"/>
                <a:ea typeface="League Spartan" charset="0"/>
                <a:cs typeface="Arial" panose="020B0604020202020204" pitchFamily="34" charset="0"/>
              </a:rPr>
              <a:t>Шинэ төсөл дээрх ОХБ –ийн тоо</a:t>
            </a:r>
            <a:endParaRPr lang="en-US" sz="1200" b="1" dirty="0">
              <a:solidFill>
                <a:srgbClr val="FFFFFF"/>
              </a:solidFill>
              <a:latin typeface="Arial" panose="020B0604020202020204" pitchFamily="34" charset="0"/>
              <a:ea typeface="League Spartan" charset="0"/>
              <a:cs typeface="Arial" panose="020B0604020202020204" pitchFamily="34" charset="0"/>
            </a:endParaRPr>
          </a:p>
        </p:txBody>
      </p:sp>
      <p:sp>
        <p:nvSpPr>
          <p:cNvPr id="105" name="TextBox 104">
            <a:extLst>
              <a:ext uri="{FF2B5EF4-FFF2-40B4-BE49-F238E27FC236}">
                <a16:creationId xmlns:a16="http://schemas.microsoft.com/office/drawing/2014/main" id="{FA94E163-E584-4549-B39D-CF142F28D1FC}"/>
              </a:ext>
            </a:extLst>
          </p:cNvPr>
          <p:cNvSpPr txBox="1"/>
          <p:nvPr/>
        </p:nvSpPr>
        <p:spPr>
          <a:xfrm>
            <a:off x="5857875" y="1724952"/>
            <a:ext cx="6248400" cy="830997"/>
          </a:xfrm>
          <a:prstGeom prst="rect">
            <a:avLst/>
          </a:prstGeom>
          <a:noFill/>
          <a:ln>
            <a:solidFill>
              <a:srgbClr val="C00000"/>
            </a:solidFill>
          </a:ln>
        </p:spPr>
        <p:txBody>
          <a:bodyPr wrap="square" rtlCol="0">
            <a:spAutoFit/>
          </a:bodyPr>
          <a:lstStyle/>
          <a:p>
            <a:pPr marL="171450" indent="-171450" algn="just">
              <a:buFont typeface="Arial" panose="020B0604020202020204" pitchFamily="34" charset="0"/>
              <a:buChar char="•"/>
            </a:pPr>
            <a:r>
              <a:rPr lang="mn-MN" sz="1200">
                <a:latin typeface="Arial" panose="020B0604020202020204" pitchFamily="34" charset="0"/>
                <a:cs typeface="Arial" panose="020B0604020202020204" pitchFamily="34" charset="0"/>
              </a:rPr>
              <a:t>Зүрхний ЭХО, Холтер зүрхний цахилгаан бичлэг болон Электромиографи нь ЭМДЕГ –ын даргын тушаалаар батлагдах өндөр өртөгтэй оношилгоо шинжилгээгээр зохицуулагдахаар болсон.</a:t>
            </a:r>
          </a:p>
          <a:p>
            <a:pPr marL="171450" indent="-171450" algn="just">
              <a:buFont typeface="Arial" panose="020B0604020202020204" pitchFamily="34" charset="0"/>
              <a:buChar char="•"/>
            </a:pPr>
            <a:r>
              <a:rPr lang="mn-MN" sz="1200">
                <a:latin typeface="Arial" panose="020B0604020202020204" pitchFamily="34" charset="0"/>
                <a:cs typeface="Arial" panose="020B0604020202020204" pitchFamily="34" charset="0"/>
              </a:rPr>
              <a:t>ПЭТ-КТ оношилгоо нэмэгдсэн .</a:t>
            </a:r>
            <a:endParaRPr lang="en-US" sz="1200">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5EFDCE6A-9B2A-40AE-8E0D-7198DEADF889}"/>
              </a:ext>
            </a:extLst>
          </p:cNvPr>
          <p:cNvSpPr txBox="1"/>
          <p:nvPr/>
        </p:nvSpPr>
        <p:spPr>
          <a:xfrm>
            <a:off x="5857875" y="1347349"/>
            <a:ext cx="6248400" cy="276999"/>
          </a:xfrm>
          <a:prstGeom prst="rect">
            <a:avLst/>
          </a:prstGeom>
          <a:noFill/>
          <a:ln>
            <a:solidFill>
              <a:srgbClr val="C00000"/>
            </a:solidFill>
          </a:ln>
        </p:spPr>
        <p:txBody>
          <a:bodyPr wrap="square" rtlCol="0">
            <a:spAutoFit/>
          </a:bodyPr>
          <a:lstStyle/>
          <a:p>
            <a:pPr marL="171450" indent="-171450" algn="just">
              <a:buFont typeface="Arial" panose="020B0604020202020204" pitchFamily="34" charset="0"/>
              <a:buChar char="•"/>
            </a:pPr>
            <a:r>
              <a:rPr lang="mn-MN" sz="1200">
                <a:latin typeface="Arial" panose="020B0604020202020204" pitchFamily="34" charset="0"/>
                <a:cs typeface="Arial" panose="020B0604020202020204" pitchFamily="34" charset="0"/>
              </a:rPr>
              <a:t>Сэтгэцийн ба зан төрхийн эмгэгийн үзлэг, оношилгооны бүлэг нэмэгдсэн.</a:t>
            </a:r>
            <a:endParaRPr lang="en-US" sz="1200">
              <a:latin typeface="Arial" panose="020B0604020202020204" pitchFamily="34" charset="0"/>
              <a:cs typeface="Arial" panose="020B0604020202020204" pitchFamily="34" charset="0"/>
            </a:endParaRPr>
          </a:p>
        </p:txBody>
      </p:sp>
      <p:sp>
        <p:nvSpPr>
          <p:cNvPr id="107" name="Arrow: Right 106">
            <a:extLst>
              <a:ext uri="{FF2B5EF4-FFF2-40B4-BE49-F238E27FC236}">
                <a16:creationId xmlns:a16="http://schemas.microsoft.com/office/drawing/2014/main" id="{0775CE61-4F51-49BF-8FF2-EBED2F9BC006}"/>
              </a:ext>
            </a:extLst>
          </p:cNvPr>
          <p:cNvSpPr/>
          <p:nvPr/>
        </p:nvSpPr>
        <p:spPr>
          <a:xfrm>
            <a:off x="5418016" y="1402368"/>
            <a:ext cx="439859" cy="174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42C96F9F-7301-4BB2-9C17-F04D41CC3EFB}"/>
              </a:ext>
            </a:extLst>
          </p:cNvPr>
          <p:cNvSpPr txBox="1"/>
          <p:nvPr/>
        </p:nvSpPr>
        <p:spPr>
          <a:xfrm>
            <a:off x="5857875" y="2622624"/>
            <a:ext cx="6248400" cy="461665"/>
          </a:xfrm>
          <a:prstGeom prst="rect">
            <a:avLst/>
          </a:prstGeom>
          <a:noFill/>
          <a:ln>
            <a:solidFill>
              <a:srgbClr val="C00000"/>
            </a:solidFill>
          </a:ln>
        </p:spPr>
        <p:txBody>
          <a:bodyPr wrap="square" rtlCol="0">
            <a:spAutoFit/>
          </a:bodyPr>
          <a:lstStyle/>
          <a:p>
            <a:pPr marL="171450" indent="-171450" algn="just">
              <a:buFont typeface="Arial" panose="020B0604020202020204" pitchFamily="34" charset="0"/>
              <a:buChar char="•"/>
            </a:pPr>
            <a:r>
              <a:rPr lang="mn-MN" sz="1200">
                <a:latin typeface="Arial" panose="020B0604020202020204" pitchFamily="34" charset="0"/>
                <a:cs typeface="Arial" panose="020B0604020202020204" pitchFamily="34" charset="0"/>
              </a:rPr>
              <a:t>Иод 131 эмчилгээний бүлэг нэмэгдсэн.</a:t>
            </a:r>
            <a:r>
              <a:rPr lang="en-US" sz="1200">
                <a:latin typeface="Arial" panose="020B0604020202020204" pitchFamily="34" charset="0"/>
                <a:cs typeface="Arial" panose="020B0604020202020204" pitchFamily="34" charset="0"/>
              </a:rPr>
              <a:t> </a:t>
            </a:r>
            <a:r>
              <a:rPr lang="mn-MN" sz="1200">
                <a:latin typeface="Arial" panose="020B0604020202020204" pitchFamily="34" charset="0"/>
                <a:cs typeface="Arial" panose="020B0604020202020204" pitchFamily="34" charset="0"/>
              </a:rPr>
              <a:t>Зөвхөн бамбай булчирхайн өмөнгийн үед хийгдэх тусламж, үйлчилгээг ЭМДСангаас санхүүжүүлнэ.</a:t>
            </a:r>
            <a:endParaRPr lang="en-US" sz="1200">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F4E78177-03D0-4446-BC7F-76A61F39EEE0}"/>
              </a:ext>
            </a:extLst>
          </p:cNvPr>
          <p:cNvSpPr txBox="1"/>
          <p:nvPr/>
        </p:nvSpPr>
        <p:spPr>
          <a:xfrm>
            <a:off x="5857875" y="3134465"/>
            <a:ext cx="6248400" cy="461665"/>
          </a:xfrm>
          <a:prstGeom prst="rect">
            <a:avLst/>
          </a:prstGeom>
          <a:noFill/>
          <a:ln>
            <a:solidFill>
              <a:srgbClr val="C00000"/>
            </a:solidFill>
          </a:ln>
        </p:spPr>
        <p:txBody>
          <a:bodyPr wrap="square" rtlCol="0">
            <a:spAutoFit/>
          </a:bodyPr>
          <a:lstStyle/>
          <a:p>
            <a:pPr marL="171450" indent="-171450" algn="just">
              <a:buFont typeface="Arial" panose="020B0604020202020204" pitchFamily="34" charset="0"/>
              <a:buChar char="•"/>
            </a:pPr>
            <a:r>
              <a:rPr lang="mn-MN" sz="1200">
                <a:latin typeface="Arial" panose="020B0604020202020204" pitchFamily="34" charset="0"/>
                <a:cs typeface="Arial" panose="020B0604020202020204" pitchFamily="34" charset="0"/>
              </a:rPr>
              <a:t>Үр ашиггүй хэвтүүлэн эмчлэх тусламж, үйлчилгээг хязгаарлах, санхүүжилтийн бүтцийг оновчтой болгох үүднээс нийт 60 –н ОХБ нэмэгдсэн.</a:t>
            </a:r>
            <a:endParaRPr lang="en-US" sz="1200">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E7099B3E-3AF6-43BC-AFF9-7C64B58215EE}"/>
              </a:ext>
            </a:extLst>
          </p:cNvPr>
          <p:cNvSpPr txBox="1"/>
          <p:nvPr/>
        </p:nvSpPr>
        <p:spPr>
          <a:xfrm>
            <a:off x="5857875" y="3646306"/>
            <a:ext cx="6248400" cy="1200329"/>
          </a:xfrm>
          <a:prstGeom prst="rect">
            <a:avLst/>
          </a:prstGeom>
          <a:noFill/>
          <a:ln>
            <a:solidFill>
              <a:srgbClr val="C00000"/>
            </a:solidFill>
          </a:ln>
        </p:spPr>
        <p:txBody>
          <a:bodyPr wrap="square" rtlCol="0">
            <a:spAutoFit/>
          </a:bodyPr>
          <a:lstStyle/>
          <a:p>
            <a:pPr marL="171450" indent="-171450" algn="just">
              <a:buFont typeface="Arial" panose="020B0604020202020204" pitchFamily="34" charset="0"/>
              <a:buChar char="•"/>
            </a:pPr>
            <a:r>
              <a:rPr lang="mn-MN" sz="1200">
                <a:latin typeface="Arial" panose="020B0604020202020204" pitchFamily="34" charset="0"/>
                <a:cs typeface="Arial" panose="020B0604020202020204" pitchFamily="34" charset="0"/>
              </a:rPr>
              <a:t>238 –н бүлгийг шинэчлэн зохион байгуулсан. 137 –н бүлэгт ӨОУА10, ӨОУА9 болон өртөг гэх мэт ямар нэгэн өөрчлөлт орсон.</a:t>
            </a:r>
            <a:r>
              <a:rPr lang="en-US" sz="1200">
                <a:latin typeface="Arial" panose="020B0604020202020204" pitchFamily="34" charset="0"/>
                <a:cs typeface="Arial" panose="020B0604020202020204" pitchFamily="34" charset="0"/>
              </a:rPr>
              <a:t> </a:t>
            </a:r>
            <a:r>
              <a:rPr lang="mn-MN" sz="1200">
                <a:solidFill>
                  <a:srgbClr val="FF0000"/>
                </a:solidFill>
                <a:latin typeface="Arial" panose="020B0604020202020204" pitchFamily="34" charset="0"/>
                <a:cs typeface="Arial" panose="020B0604020202020204" pitchFamily="34" charset="0"/>
              </a:rPr>
              <a:t>Нийт 79 –н ОХБ шинээр нэмэгдсэн. Энэ нь гэхдээ урд нь байгаагүй онош, үйлдлүүд нэмэгдсэн гэсэн үг биш юм. Зөвхөн ОХБ –ын оновчлолыг сайжруулах зорилгоор зарим онош, үйлдлүүдийг тусад нь бие даасан бүлэг болгосон. Ингэснээр санхүүжилт шууд нэмэгдэнэ гэсэн утгыг огт агуулахгүй.</a:t>
            </a:r>
            <a:endParaRPr lang="en-US" sz="1200">
              <a:solidFill>
                <a:srgbClr val="FF0000"/>
              </a:solidFill>
              <a:latin typeface="Arial" panose="020B0604020202020204" pitchFamily="34" charset="0"/>
              <a:cs typeface="Arial" panose="020B0604020202020204" pitchFamily="34" charset="0"/>
            </a:endParaRPr>
          </a:p>
        </p:txBody>
      </p:sp>
      <p:sp>
        <p:nvSpPr>
          <p:cNvPr id="111" name="Subtitle 2">
            <a:extLst>
              <a:ext uri="{FF2B5EF4-FFF2-40B4-BE49-F238E27FC236}">
                <a16:creationId xmlns:a16="http://schemas.microsoft.com/office/drawing/2014/main" id="{C9691577-6498-4FFC-9CD7-535819356620}"/>
              </a:ext>
            </a:extLst>
          </p:cNvPr>
          <p:cNvSpPr txBox="1">
            <a:spLocks/>
          </p:cNvSpPr>
          <p:nvPr/>
        </p:nvSpPr>
        <p:spPr>
          <a:xfrm>
            <a:off x="738918" y="6001074"/>
            <a:ext cx="1967541"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Түргэн тусламж</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112" name="Subtitle 2">
            <a:extLst>
              <a:ext uri="{FF2B5EF4-FFF2-40B4-BE49-F238E27FC236}">
                <a16:creationId xmlns:a16="http://schemas.microsoft.com/office/drawing/2014/main" id="{9D66F050-945C-4EC5-8244-5CF6C41B877B}"/>
              </a:ext>
            </a:extLst>
          </p:cNvPr>
          <p:cNvSpPr txBox="1">
            <a:spLocks/>
          </p:cNvSpPr>
          <p:nvPr/>
        </p:nvSpPr>
        <p:spPr>
          <a:xfrm>
            <a:off x="796068" y="6346627"/>
            <a:ext cx="1967541" cy="52322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Яаралтай тусламж, үйлчилгээ</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113" name="TextBox 112">
            <a:extLst>
              <a:ext uri="{FF2B5EF4-FFF2-40B4-BE49-F238E27FC236}">
                <a16:creationId xmlns:a16="http://schemas.microsoft.com/office/drawing/2014/main" id="{02B5F094-99F0-4D35-A068-1BF03477AA8C}"/>
              </a:ext>
            </a:extLst>
          </p:cNvPr>
          <p:cNvSpPr txBox="1"/>
          <p:nvPr/>
        </p:nvSpPr>
        <p:spPr>
          <a:xfrm>
            <a:off x="5857875" y="4958144"/>
            <a:ext cx="6248400" cy="461665"/>
          </a:xfrm>
          <a:prstGeom prst="rect">
            <a:avLst/>
          </a:prstGeom>
          <a:noFill/>
          <a:ln>
            <a:solidFill>
              <a:srgbClr val="C00000"/>
            </a:solidFill>
          </a:ln>
        </p:spPr>
        <p:txBody>
          <a:bodyPr wrap="square" rtlCol="0">
            <a:spAutoFit/>
          </a:bodyPr>
          <a:lstStyle/>
          <a:p>
            <a:pPr marL="171450" indent="-171450" algn="just">
              <a:buFont typeface="Arial" panose="020B0604020202020204" pitchFamily="34" charset="0"/>
              <a:buChar char="•"/>
            </a:pPr>
            <a:r>
              <a:rPr lang="mn-MN" sz="1200">
                <a:latin typeface="Arial" panose="020B0604020202020204" pitchFamily="34" charset="0"/>
                <a:cs typeface="Arial" panose="020B0604020202020204" pitchFamily="34" charset="0"/>
              </a:rPr>
              <a:t>УАУ –ны хэвтүүлэн эмчлэх ангилагдаагүй бусад тусламж, үйлчилгээний бүлэг нэмэгдсэн. УАУ -ны оношын кодын шинэчлэлтэй холбоотойгоор 1 бүлэг хасагдсан.</a:t>
            </a:r>
            <a:endParaRPr lang="en-US" sz="1200">
              <a:latin typeface="Arial" panose="020B0604020202020204" pitchFamily="34" charset="0"/>
              <a:cs typeface="Arial" panose="020B0604020202020204" pitchFamily="34" charset="0"/>
            </a:endParaRPr>
          </a:p>
        </p:txBody>
      </p:sp>
      <p:sp>
        <p:nvSpPr>
          <p:cNvPr id="114" name="Arrow: Right 113">
            <a:extLst>
              <a:ext uri="{FF2B5EF4-FFF2-40B4-BE49-F238E27FC236}">
                <a16:creationId xmlns:a16="http://schemas.microsoft.com/office/drawing/2014/main" id="{F75158DA-ADA5-4804-9509-3D268FB8FB22}"/>
              </a:ext>
            </a:extLst>
          </p:cNvPr>
          <p:cNvSpPr/>
          <p:nvPr/>
        </p:nvSpPr>
        <p:spPr>
          <a:xfrm rot="854617">
            <a:off x="5438509" y="3798770"/>
            <a:ext cx="434349" cy="1559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3A148092-4535-48A9-9CBB-9DFF1AEF7D59}"/>
              </a:ext>
            </a:extLst>
          </p:cNvPr>
          <p:cNvSpPr txBox="1"/>
          <p:nvPr/>
        </p:nvSpPr>
        <p:spPr>
          <a:xfrm>
            <a:off x="5857875" y="5443947"/>
            <a:ext cx="6248400" cy="461665"/>
          </a:xfrm>
          <a:prstGeom prst="rect">
            <a:avLst/>
          </a:prstGeom>
          <a:noFill/>
          <a:ln>
            <a:solidFill>
              <a:srgbClr val="C00000"/>
            </a:solidFill>
          </a:ln>
        </p:spPr>
        <p:txBody>
          <a:bodyPr wrap="square" rtlCol="0">
            <a:spAutoFit/>
          </a:bodyPr>
          <a:lstStyle/>
          <a:p>
            <a:pPr marL="171450" indent="-171450" algn="just">
              <a:buFont typeface="Arial" panose="020B0604020202020204" pitchFamily="34" charset="0"/>
              <a:buChar char="•"/>
            </a:pPr>
            <a:r>
              <a:rPr lang="mn-MN" sz="1200">
                <a:latin typeface="Arial" panose="020B0604020202020204" pitchFamily="34" charset="0"/>
                <a:cs typeface="Arial" panose="020B0604020202020204" pitchFamily="34" charset="0"/>
              </a:rPr>
              <a:t>Сувиллаас үзүүлэх сэргээн засах хэвтүүлэн эмчлэх тусламж, үйлчилгээний бүлэг хасагдсан. Сувилал нь сэргээн засах болон уламжлалтын бүлгээр санхүүжнэ.</a:t>
            </a:r>
            <a:endParaRPr lang="en-US" sz="1200">
              <a:latin typeface="Arial" panose="020B0604020202020204" pitchFamily="34" charset="0"/>
              <a:cs typeface="Arial" panose="020B0604020202020204" pitchFamily="34" charset="0"/>
            </a:endParaRPr>
          </a:p>
        </p:txBody>
      </p:sp>
      <p:sp>
        <p:nvSpPr>
          <p:cNvPr id="116" name="Arrow: Right 115">
            <a:extLst>
              <a:ext uri="{FF2B5EF4-FFF2-40B4-BE49-F238E27FC236}">
                <a16:creationId xmlns:a16="http://schemas.microsoft.com/office/drawing/2014/main" id="{B64F6A89-4751-46D1-997B-41FD6EC3A781}"/>
              </a:ext>
            </a:extLst>
          </p:cNvPr>
          <p:cNvSpPr/>
          <p:nvPr/>
        </p:nvSpPr>
        <p:spPr>
          <a:xfrm>
            <a:off x="5408033" y="2792191"/>
            <a:ext cx="439859" cy="174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row: Right 116">
            <a:extLst>
              <a:ext uri="{FF2B5EF4-FFF2-40B4-BE49-F238E27FC236}">
                <a16:creationId xmlns:a16="http://schemas.microsoft.com/office/drawing/2014/main" id="{AB4BFBE2-33DD-4915-B420-65804608F7CB}"/>
              </a:ext>
            </a:extLst>
          </p:cNvPr>
          <p:cNvSpPr/>
          <p:nvPr/>
        </p:nvSpPr>
        <p:spPr>
          <a:xfrm>
            <a:off x="5407133" y="3239341"/>
            <a:ext cx="439859" cy="174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Arrow: Right 117">
            <a:extLst>
              <a:ext uri="{FF2B5EF4-FFF2-40B4-BE49-F238E27FC236}">
                <a16:creationId xmlns:a16="http://schemas.microsoft.com/office/drawing/2014/main" id="{426E0AF4-B2E1-458E-BF44-5C7B08B45E88}"/>
              </a:ext>
            </a:extLst>
          </p:cNvPr>
          <p:cNvSpPr/>
          <p:nvPr/>
        </p:nvSpPr>
        <p:spPr>
          <a:xfrm>
            <a:off x="5407133" y="5126930"/>
            <a:ext cx="439859" cy="174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row: Right 118">
            <a:extLst>
              <a:ext uri="{FF2B5EF4-FFF2-40B4-BE49-F238E27FC236}">
                <a16:creationId xmlns:a16="http://schemas.microsoft.com/office/drawing/2014/main" id="{82611C26-D631-40D3-B892-2ACA34DA019E}"/>
              </a:ext>
            </a:extLst>
          </p:cNvPr>
          <p:cNvSpPr/>
          <p:nvPr/>
        </p:nvSpPr>
        <p:spPr>
          <a:xfrm>
            <a:off x="5407132" y="5584671"/>
            <a:ext cx="439859" cy="174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Arrow: Right 119">
            <a:extLst>
              <a:ext uri="{FF2B5EF4-FFF2-40B4-BE49-F238E27FC236}">
                <a16:creationId xmlns:a16="http://schemas.microsoft.com/office/drawing/2014/main" id="{385C503C-7E69-4AED-B0FC-CD900CBA1E7E}"/>
              </a:ext>
            </a:extLst>
          </p:cNvPr>
          <p:cNvSpPr/>
          <p:nvPr/>
        </p:nvSpPr>
        <p:spPr>
          <a:xfrm rot="854617">
            <a:off x="5428094" y="1922356"/>
            <a:ext cx="434349" cy="1559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6A045678-82BE-4D33-8A07-D843F269399B}"/>
              </a:ext>
            </a:extLst>
          </p:cNvPr>
          <p:cNvSpPr txBox="1"/>
          <p:nvPr/>
        </p:nvSpPr>
        <p:spPr>
          <a:xfrm>
            <a:off x="5856797" y="6015268"/>
            <a:ext cx="6248400" cy="276999"/>
          </a:xfrm>
          <a:prstGeom prst="rect">
            <a:avLst/>
          </a:prstGeom>
          <a:noFill/>
          <a:ln>
            <a:solidFill>
              <a:srgbClr val="C00000"/>
            </a:solidFill>
          </a:ln>
        </p:spPr>
        <p:txBody>
          <a:bodyPr wrap="square" rtlCol="0">
            <a:spAutoFit/>
          </a:bodyPr>
          <a:lstStyle/>
          <a:p>
            <a:pPr marL="171450" indent="-171450" algn="just">
              <a:buFont typeface="Arial" panose="020B0604020202020204" pitchFamily="34" charset="0"/>
              <a:buChar char="•"/>
            </a:pPr>
            <a:r>
              <a:rPr lang="mn-MN" sz="1200">
                <a:latin typeface="Arial" panose="020B0604020202020204" pitchFamily="34" charset="0"/>
                <a:cs typeface="Arial" panose="020B0604020202020204" pitchFamily="34" charset="0"/>
              </a:rPr>
              <a:t>800 км -ээс дээш алсын дуудлагын бүлэг нэмэгдсэн.</a:t>
            </a:r>
            <a:endParaRPr lang="en-US" sz="1200">
              <a:latin typeface="Arial" panose="020B0604020202020204" pitchFamily="34" charset="0"/>
              <a:cs typeface="Arial" panose="020B0604020202020204" pitchFamily="34" charset="0"/>
            </a:endParaRPr>
          </a:p>
        </p:txBody>
      </p:sp>
      <p:sp>
        <p:nvSpPr>
          <p:cNvPr id="122" name="Arrow: Right 121">
            <a:extLst>
              <a:ext uri="{FF2B5EF4-FFF2-40B4-BE49-F238E27FC236}">
                <a16:creationId xmlns:a16="http://schemas.microsoft.com/office/drawing/2014/main" id="{774D4039-15D2-49E7-B51D-31C32D1FC17F}"/>
              </a:ext>
            </a:extLst>
          </p:cNvPr>
          <p:cNvSpPr/>
          <p:nvPr/>
        </p:nvSpPr>
        <p:spPr>
          <a:xfrm>
            <a:off x="5406054" y="6070267"/>
            <a:ext cx="439859" cy="174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01F8501C-EECA-471D-A7A6-11769AE15653}"/>
              </a:ext>
            </a:extLst>
          </p:cNvPr>
          <p:cNvSpPr txBox="1"/>
          <p:nvPr/>
        </p:nvSpPr>
        <p:spPr>
          <a:xfrm>
            <a:off x="5845913" y="6378450"/>
            <a:ext cx="6248400" cy="461665"/>
          </a:xfrm>
          <a:prstGeom prst="rect">
            <a:avLst/>
          </a:prstGeom>
          <a:noFill/>
          <a:ln>
            <a:solidFill>
              <a:srgbClr val="C00000"/>
            </a:solidFill>
          </a:ln>
        </p:spPr>
        <p:txBody>
          <a:bodyPr wrap="square" rtlCol="0">
            <a:spAutoFit/>
          </a:bodyPr>
          <a:lstStyle/>
          <a:p>
            <a:pPr marL="171450" indent="-171450" algn="just">
              <a:buFont typeface="Arial" panose="020B0604020202020204" pitchFamily="34" charset="0"/>
              <a:buChar char="•"/>
            </a:pPr>
            <a:r>
              <a:rPr lang="mn-MN" sz="1200">
                <a:latin typeface="Arial" panose="020B0604020202020204" pitchFamily="34" charset="0"/>
                <a:cs typeface="Arial" panose="020B0604020202020204" pitchFamily="34" charset="0"/>
              </a:rPr>
              <a:t>Яаралтай тусламжийн шар болон ногоон эрэмбийг А / </a:t>
            </a:r>
            <a:r>
              <a:rPr lang="en-US" sz="1200">
                <a:latin typeface="Arial" panose="020B0604020202020204" pitchFamily="34" charset="0"/>
                <a:cs typeface="Arial" panose="020B0604020202020204" pitchFamily="34" charset="0"/>
              </a:rPr>
              <a:t>B </a:t>
            </a:r>
            <a:r>
              <a:rPr lang="mn-MN" sz="1200">
                <a:latin typeface="Arial" panose="020B0604020202020204" pitchFamily="34" charset="0"/>
                <a:cs typeface="Arial" panose="020B0604020202020204" pitchFamily="34" charset="0"/>
              </a:rPr>
              <a:t>болгон задалснаар 2 бүлэг шинээр нэмэгдсэн.</a:t>
            </a:r>
            <a:endParaRPr lang="en-US" sz="1200">
              <a:latin typeface="Arial" panose="020B0604020202020204" pitchFamily="34" charset="0"/>
              <a:cs typeface="Arial" panose="020B0604020202020204" pitchFamily="34" charset="0"/>
            </a:endParaRPr>
          </a:p>
        </p:txBody>
      </p:sp>
      <p:sp>
        <p:nvSpPr>
          <p:cNvPr id="124" name="Arrow: Right 123">
            <a:extLst>
              <a:ext uri="{FF2B5EF4-FFF2-40B4-BE49-F238E27FC236}">
                <a16:creationId xmlns:a16="http://schemas.microsoft.com/office/drawing/2014/main" id="{013A8EBC-31B3-42AA-9553-C0D69974504F}"/>
              </a:ext>
            </a:extLst>
          </p:cNvPr>
          <p:cNvSpPr/>
          <p:nvPr/>
        </p:nvSpPr>
        <p:spPr>
          <a:xfrm>
            <a:off x="5415580" y="6535155"/>
            <a:ext cx="439859" cy="174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E601C924-C5BD-484E-B343-A1CE6B22E753}"/>
              </a:ext>
            </a:extLst>
          </p:cNvPr>
          <p:cNvSpPr/>
          <p:nvPr/>
        </p:nvSpPr>
        <p:spPr>
          <a:xfrm>
            <a:off x="5865165" y="616457"/>
            <a:ext cx="6264139" cy="621384"/>
          </a:xfrm>
          <a:prstGeom prst="rect">
            <a:avLst/>
          </a:prstGeom>
          <a:solidFill>
            <a:srgbClr val="C00000"/>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26" name="TextBox 125">
            <a:extLst>
              <a:ext uri="{FF2B5EF4-FFF2-40B4-BE49-F238E27FC236}">
                <a16:creationId xmlns:a16="http://schemas.microsoft.com/office/drawing/2014/main" id="{2F3D1640-B700-4ACB-8C79-CE1B9DF85840}"/>
              </a:ext>
            </a:extLst>
          </p:cNvPr>
          <p:cNvSpPr txBox="1"/>
          <p:nvPr/>
        </p:nvSpPr>
        <p:spPr>
          <a:xfrm>
            <a:off x="7807937" y="775317"/>
            <a:ext cx="2321832" cy="307777"/>
          </a:xfrm>
          <a:prstGeom prst="rect">
            <a:avLst/>
          </a:prstGeom>
          <a:noFill/>
          <a:ln>
            <a:noFill/>
          </a:ln>
        </p:spPr>
        <p:txBody>
          <a:bodyPr wrap="square" rtlCol="0" anchor="ctr" anchorCtr="0">
            <a:spAutoFit/>
          </a:bodyPr>
          <a:lstStyle/>
          <a:p>
            <a:pPr algn="ctr" defTabSz="1828434"/>
            <a:r>
              <a:rPr lang="mn-MN" sz="1400" b="1">
                <a:solidFill>
                  <a:schemeClr val="bg1"/>
                </a:solidFill>
                <a:latin typeface="Arial" panose="020B0604020202020204" pitchFamily="34" charset="0"/>
                <a:ea typeface="League Spartan" charset="0"/>
                <a:cs typeface="Arial" panose="020B0604020202020204" pitchFamily="34" charset="0"/>
              </a:rPr>
              <a:t>Өөрчлөлтүүд</a:t>
            </a:r>
            <a:endParaRPr lang="en-US" sz="1400" b="1" dirty="0">
              <a:solidFill>
                <a:schemeClr val="bg1"/>
              </a:solidFill>
              <a:latin typeface="Arial" panose="020B0604020202020204" pitchFamily="34" charset="0"/>
              <a:ea typeface="League Spartan" charset="0"/>
              <a:cs typeface="Arial" panose="020B0604020202020204" pitchFamily="34" charset="0"/>
            </a:endParaRPr>
          </a:p>
        </p:txBody>
      </p:sp>
      <p:sp>
        <p:nvSpPr>
          <p:cNvPr id="128" name="Title 127">
            <a:extLst>
              <a:ext uri="{FF2B5EF4-FFF2-40B4-BE49-F238E27FC236}">
                <a16:creationId xmlns:a16="http://schemas.microsoft.com/office/drawing/2014/main" id="{5402B17C-9C01-48FC-AEC2-16CDD2CE7357}"/>
              </a:ext>
            </a:extLst>
          </p:cNvPr>
          <p:cNvSpPr>
            <a:spLocks noGrp="1"/>
          </p:cNvSpPr>
          <p:nvPr>
            <p:ph type="title"/>
          </p:nvPr>
        </p:nvSpPr>
        <p:spPr/>
        <p:txBody>
          <a:bodyPr>
            <a:normAutofit/>
          </a:bodyPr>
          <a:lstStyle/>
          <a:p>
            <a:r>
              <a:rPr lang="mn-MN" sz="2400" b="1">
                <a:solidFill>
                  <a:schemeClr val="bg1"/>
                </a:solidFill>
                <a:latin typeface="Arial" panose="020B0604020202020204" pitchFamily="34" charset="0"/>
                <a:ea typeface="Cambria" panose="02040503050406030204" pitchFamily="18" charset="0"/>
                <a:cs typeface="Arial" panose="020B0604020202020204" pitchFamily="34" charset="0"/>
              </a:rPr>
              <a:t>ЭМДҮЗ 03 – ЭМДҮЗ 01 голлох өөрчлөлтүүд</a:t>
            </a:r>
            <a:endParaRPr lang="en-US"/>
          </a:p>
        </p:txBody>
      </p:sp>
    </p:spTree>
    <p:extLst>
      <p:ext uri="{BB962C8B-B14F-4D97-AF65-F5344CB8AC3E}">
        <p14:creationId xmlns:p14="http://schemas.microsoft.com/office/powerpoint/2010/main" val="2801461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9A79-DF40-4799-9E66-7F851BC07DC4}"/>
              </a:ext>
            </a:extLst>
          </p:cNvPr>
          <p:cNvSpPr>
            <a:spLocks noGrp="1"/>
          </p:cNvSpPr>
          <p:nvPr>
            <p:ph type="title"/>
          </p:nvPr>
        </p:nvSpPr>
        <p:spPr/>
        <p:txBody>
          <a:bodyPr>
            <a:normAutofit/>
          </a:bodyPr>
          <a:lstStyle/>
          <a:p>
            <a:r>
              <a:rPr lang="mn-MN"/>
              <a:t>Шинээр нэмэгдсэн тусламж, үйлчилгээ - Өдрийн мэс засал</a:t>
            </a:r>
            <a:endParaRPr lang="en-US"/>
          </a:p>
        </p:txBody>
      </p:sp>
      <p:sp>
        <p:nvSpPr>
          <p:cNvPr id="3" name="Freeform 2">
            <a:extLst>
              <a:ext uri="{FF2B5EF4-FFF2-40B4-BE49-F238E27FC236}">
                <a16:creationId xmlns:a16="http://schemas.microsoft.com/office/drawing/2014/main" id="{A6480DBF-AA59-44E1-B777-531C75771E3F}"/>
              </a:ext>
            </a:extLst>
          </p:cNvPr>
          <p:cNvSpPr>
            <a:spLocks noChangeArrowheads="1"/>
          </p:cNvSpPr>
          <p:nvPr/>
        </p:nvSpPr>
        <p:spPr bwMode="auto">
          <a:xfrm>
            <a:off x="5186901" y="874735"/>
            <a:ext cx="7003633" cy="5981927"/>
          </a:xfrm>
          <a:custGeom>
            <a:avLst/>
            <a:gdLst>
              <a:gd name="T0" fmla="*/ 11244 w 11245"/>
              <a:gd name="T1" fmla="*/ 156 h 9604"/>
              <a:gd name="T2" fmla="*/ 11244 w 11245"/>
              <a:gd name="T3" fmla="*/ 156 h 9604"/>
              <a:gd name="T4" fmla="*/ 10655 w 11245"/>
              <a:gd name="T5" fmla="*/ 32 h 9604"/>
              <a:gd name="T6" fmla="*/ 10655 w 11245"/>
              <a:gd name="T7" fmla="*/ 32 h 9604"/>
              <a:gd name="T8" fmla="*/ 8903 w 11245"/>
              <a:gd name="T9" fmla="*/ 972 h 9604"/>
              <a:gd name="T10" fmla="*/ 8903 w 11245"/>
              <a:gd name="T11" fmla="*/ 972 h 9604"/>
              <a:gd name="T12" fmla="*/ 7391 w 11245"/>
              <a:gd name="T13" fmla="*/ 57 h 9604"/>
              <a:gd name="T14" fmla="*/ 7391 w 11245"/>
              <a:gd name="T15" fmla="*/ 57 h 9604"/>
              <a:gd name="T16" fmla="*/ 4899 w 11245"/>
              <a:gd name="T17" fmla="*/ 2336 h 9604"/>
              <a:gd name="T18" fmla="*/ 4899 w 11245"/>
              <a:gd name="T19" fmla="*/ 2336 h 9604"/>
              <a:gd name="T20" fmla="*/ 2397 w 11245"/>
              <a:gd name="T21" fmla="*/ 2632 h 9604"/>
              <a:gd name="T22" fmla="*/ 2397 w 11245"/>
              <a:gd name="T23" fmla="*/ 2632 h 9604"/>
              <a:gd name="T24" fmla="*/ 1997 w 11245"/>
              <a:gd name="T25" fmla="*/ 5119 h 9604"/>
              <a:gd name="T26" fmla="*/ 1997 w 11245"/>
              <a:gd name="T27" fmla="*/ 5119 h 9604"/>
              <a:gd name="T28" fmla="*/ 365 w 11245"/>
              <a:gd name="T29" fmla="*/ 5998 h 9604"/>
              <a:gd name="T30" fmla="*/ 365 w 11245"/>
              <a:gd name="T31" fmla="*/ 5998 h 9604"/>
              <a:gd name="T32" fmla="*/ 50 w 11245"/>
              <a:gd name="T33" fmla="*/ 7923 h 9604"/>
              <a:gd name="T34" fmla="*/ 50 w 11245"/>
              <a:gd name="T35" fmla="*/ 7923 h 9604"/>
              <a:gd name="T36" fmla="*/ 547 w 11245"/>
              <a:gd name="T37" fmla="*/ 9603 h 9604"/>
              <a:gd name="T38" fmla="*/ 11244 w 11245"/>
              <a:gd name="T39" fmla="*/ 9603 h 9604"/>
              <a:gd name="T40" fmla="*/ 11244 w 11245"/>
              <a:gd name="T41" fmla="*/ 156 h 9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45" h="9604">
                <a:moveTo>
                  <a:pt x="11244" y="156"/>
                </a:moveTo>
                <a:lnTo>
                  <a:pt x="11244" y="156"/>
                </a:lnTo>
                <a:cubicBezTo>
                  <a:pt x="11062" y="72"/>
                  <a:pt x="10857" y="41"/>
                  <a:pt x="10655" y="32"/>
                </a:cubicBezTo>
                <a:lnTo>
                  <a:pt x="10655" y="32"/>
                </a:lnTo>
                <a:cubicBezTo>
                  <a:pt x="9945" y="0"/>
                  <a:pt x="9142" y="303"/>
                  <a:pt x="8903" y="972"/>
                </a:cubicBezTo>
                <a:lnTo>
                  <a:pt x="8903" y="972"/>
                </a:lnTo>
                <a:cubicBezTo>
                  <a:pt x="8757" y="351"/>
                  <a:pt x="8030" y="36"/>
                  <a:pt x="7391" y="57"/>
                </a:cubicBezTo>
                <a:lnTo>
                  <a:pt x="7391" y="57"/>
                </a:lnTo>
                <a:cubicBezTo>
                  <a:pt x="6166" y="97"/>
                  <a:pt x="5048" y="1119"/>
                  <a:pt x="4899" y="2336"/>
                </a:cubicBezTo>
                <a:lnTo>
                  <a:pt x="4899" y="2336"/>
                </a:lnTo>
                <a:cubicBezTo>
                  <a:pt x="4121" y="1881"/>
                  <a:pt x="3047" y="2008"/>
                  <a:pt x="2397" y="2632"/>
                </a:cubicBezTo>
                <a:lnTo>
                  <a:pt x="2397" y="2632"/>
                </a:lnTo>
                <a:cubicBezTo>
                  <a:pt x="1746" y="3256"/>
                  <a:pt x="1574" y="4323"/>
                  <a:pt x="1997" y="5119"/>
                </a:cubicBezTo>
                <a:lnTo>
                  <a:pt x="1997" y="5119"/>
                </a:lnTo>
                <a:cubicBezTo>
                  <a:pt x="1350" y="4998"/>
                  <a:pt x="688" y="5423"/>
                  <a:pt x="365" y="5998"/>
                </a:cubicBezTo>
                <a:lnTo>
                  <a:pt x="365" y="5998"/>
                </a:lnTo>
                <a:cubicBezTo>
                  <a:pt x="42" y="6573"/>
                  <a:pt x="0" y="7265"/>
                  <a:pt x="50" y="7923"/>
                </a:cubicBezTo>
                <a:lnTo>
                  <a:pt x="50" y="7923"/>
                </a:lnTo>
                <a:cubicBezTo>
                  <a:pt x="94" y="8512"/>
                  <a:pt x="218" y="9118"/>
                  <a:pt x="547" y="9603"/>
                </a:cubicBezTo>
                <a:lnTo>
                  <a:pt x="11244" y="9603"/>
                </a:lnTo>
                <a:lnTo>
                  <a:pt x="11244" y="156"/>
                </a:lnTo>
              </a:path>
            </a:pathLst>
          </a:custGeom>
          <a:solidFill>
            <a:srgbClr val="114DBC">
              <a:alpha val="10000"/>
            </a:srgbClr>
          </a:solidFill>
          <a:ln>
            <a:noFill/>
          </a:ln>
          <a:effec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4" name="Freeform 273">
            <a:extLst>
              <a:ext uri="{FF2B5EF4-FFF2-40B4-BE49-F238E27FC236}">
                <a16:creationId xmlns:a16="http://schemas.microsoft.com/office/drawing/2014/main" id="{035DE685-9B55-46F5-A927-9A372274F03A}"/>
              </a:ext>
            </a:extLst>
          </p:cNvPr>
          <p:cNvSpPr>
            <a:spLocks noChangeArrowheads="1"/>
          </p:cNvSpPr>
          <p:nvPr/>
        </p:nvSpPr>
        <p:spPr bwMode="auto">
          <a:xfrm>
            <a:off x="8883720" y="3173575"/>
            <a:ext cx="129086" cy="546557"/>
          </a:xfrm>
          <a:custGeom>
            <a:avLst/>
            <a:gdLst>
              <a:gd name="T0" fmla="*/ 207 w 208"/>
              <a:gd name="T1" fmla="*/ 876 h 877"/>
              <a:gd name="T2" fmla="*/ 0 w 208"/>
              <a:gd name="T3" fmla="*/ 876 h 877"/>
              <a:gd name="T4" fmla="*/ 0 w 208"/>
              <a:gd name="T5" fmla="*/ 0 h 877"/>
              <a:gd name="T6" fmla="*/ 207 w 208"/>
              <a:gd name="T7" fmla="*/ 0 h 877"/>
              <a:gd name="T8" fmla="*/ 207 w 208"/>
              <a:gd name="T9" fmla="*/ 876 h 877"/>
            </a:gdLst>
            <a:ahLst/>
            <a:cxnLst>
              <a:cxn ang="0">
                <a:pos x="T0" y="T1"/>
              </a:cxn>
              <a:cxn ang="0">
                <a:pos x="T2" y="T3"/>
              </a:cxn>
              <a:cxn ang="0">
                <a:pos x="T4" y="T5"/>
              </a:cxn>
              <a:cxn ang="0">
                <a:pos x="T6" y="T7"/>
              </a:cxn>
              <a:cxn ang="0">
                <a:pos x="T8" y="T9"/>
              </a:cxn>
            </a:cxnLst>
            <a:rect l="0" t="0" r="r" b="b"/>
            <a:pathLst>
              <a:path w="208" h="877">
                <a:moveTo>
                  <a:pt x="207" y="876"/>
                </a:moveTo>
                <a:lnTo>
                  <a:pt x="0" y="876"/>
                </a:lnTo>
                <a:lnTo>
                  <a:pt x="0" y="0"/>
                </a:lnTo>
                <a:lnTo>
                  <a:pt x="207" y="0"/>
                </a:lnTo>
                <a:lnTo>
                  <a:pt x="207" y="876"/>
                </a:lnTo>
              </a:path>
            </a:pathLst>
          </a:custGeom>
          <a:solidFill>
            <a:srgbClr val="035E4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5" name="Freeform 274">
            <a:extLst>
              <a:ext uri="{FF2B5EF4-FFF2-40B4-BE49-F238E27FC236}">
                <a16:creationId xmlns:a16="http://schemas.microsoft.com/office/drawing/2014/main" id="{382501CE-F381-4712-B9C9-F871C59BC58F}"/>
              </a:ext>
            </a:extLst>
          </p:cNvPr>
          <p:cNvSpPr>
            <a:spLocks noChangeArrowheads="1"/>
          </p:cNvSpPr>
          <p:nvPr/>
        </p:nvSpPr>
        <p:spPr bwMode="auto">
          <a:xfrm>
            <a:off x="7966381" y="2063980"/>
            <a:ext cx="1886861" cy="1134313"/>
          </a:xfrm>
          <a:custGeom>
            <a:avLst/>
            <a:gdLst>
              <a:gd name="T0" fmla="*/ 3029 w 3030"/>
              <a:gd name="T1" fmla="*/ 1822 h 1823"/>
              <a:gd name="T2" fmla="*/ 0 w 3030"/>
              <a:gd name="T3" fmla="*/ 1822 h 1823"/>
              <a:gd name="T4" fmla="*/ 0 w 3030"/>
              <a:gd name="T5" fmla="*/ 0 h 1823"/>
              <a:gd name="T6" fmla="*/ 3029 w 3030"/>
              <a:gd name="T7" fmla="*/ 0 h 1823"/>
              <a:gd name="T8" fmla="*/ 3029 w 3030"/>
              <a:gd name="T9" fmla="*/ 1822 h 1823"/>
            </a:gdLst>
            <a:ahLst/>
            <a:cxnLst>
              <a:cxn ang="0">
                <a:pos x="T0" y="T1"/>
              </a:cxn>
              <a:cxn ang="0">
                <a:pos x="T2" y="T3"/>
              </a:cxn>
              <a:cxn ang="0">
                <a:pos x="T4" y="T5"/>
              </a:cxn>
              <a:cxn ang="0">
                <a:pos x="T6" y="T7"/>
              </a:cxn>
              <a:cxn ang="0">
                <a:pos x="T8" y="T9"/>
              </a:cxn>
            </a:cxnLst>
            <a:rect l="0" t="0" r="r" b="b"/>
            <a:pathLst>
              <a:path w="3030" h="1823">
                <a:moveTo>
                  <a:pt x="3029" y="1822"/>
                </a:moveTo>
                <a:lnTo>
                  <a:pt x="0" y="1822"/>
                </a:lnTo>
                <a:lnTo>
                  <a:pt x="0" y="0"/>
                </a:lnTo>
                <a:lnTo>
                  <a:pt x="3029" y="0"/>
                </a:lnTo>
                <a:lnTo>
                  <a:pt x="3029" y="1822"/>
                </a:lnTo>
              </a:path>
            </a:pathLst>
          </a:custGeom>
          <a:solidFill>
            <a:srgbClr val="20D6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6" name="Freeform 275">
            <a:extLst>
              <a:ext uri="{FF2B5EF4-FFF2-40B4-BE49-F238E27FC236}">
                <a16:creationId xmlns:a16="http://schemas.microsoft.com/office/drawing/2014/main" id="{34497D97-03F4-4850-A6FC-C59126D8E534}"/>
              </a:ext>
            </a:extLst>
          </p:cNvPr>
          <p:cNvSpPr>
            <a:spLocks noChangeArrowheads="1"/>
          </p:cNvSpPr>
          <p:nvPr/>
        </p:nvSpPr>
        <p:spPr bwMode="auto">
          <a:xfrm>
            <a:off x="8046029" y="2135389"/>
            <a:ext cx="1266148" cy="988749"/>
          </a:xfrm>
          <a:custGeom>
            <a:avLst/>
            <a:gdLst>
              <a:gd name="T0" fmla="*/ 0 w 2033"/>
              <a:gd name="T1" fmla="*/ 1586 h 1587"/>
              <a:gd name="T2" fmla="*/ 2032 w 2033"/>
              <a:gd name="T3" fmla="*/ 1586 h 1587"/>
              <a:gd name="T4" fmla="*/ 2032 w 2033"/>
              <a:gd name="T5" fmla="*/ 0 h 1587"/>
              <a:gd name="T6" fmla="*/ 0 w 2033"/>
              <a:gd name="T7" fmla="*/ 0 h 1587"/>
              <a:gd name="T8" fmla="*/ 0 w 2033"/>
              <a:gd name="T9" fmla="*/ 1586 h 1587"/>
            </a:gdLst>
            <a:ahLst/>
            <a:cxnLst>
              <a:cxn ang="0">
                <a:pos x="T0" y="T1"/>
              </a:cxn>
              <a:cxn ang="0">
                <a:pos x="T2" y="T3"/>
              </a:cxn>
              <a:cxn ang="0">
                <a:pos x="T4" y="T5"/>
              </a:cxn>
              <a:cxn ang="0">
                <a:pos x="T6" y="T7"/>
              </a:cxn>
              <a:cxn ang="0">
                <a:pos x="T8" y="T9"/>
              </a:cxn>
            </a:cxnLst>
            <a:rect l="0" t="0" r="r" b="b"/>
            <a:pathLst>
              <a:path w="2033" h="1587">
                <a:moveTo>
                  <a:pt x="0" y="1586"/>
                </a:moveTo>
                <a:lnTo>
                  <a:pt x="2032" y="1586"/>
                </a:lnTo>
                <a:lnTo>
                  <a:pt x="2032" y="0"/>
                </a:lnTo>
                <a:lnTo>
                  <a:pt x="0" y="0"/>
                </a:lnTo>
                <a:lnTo>
                  <a:pt x="0" y="1586"/>
                </a:lnTo>
              </a:path>
            </a:pathLst>
          </a:custGeom>
          <a:solidFill>
            <a:srgbClr val="F2F6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7" name="Freeform 276">
            <a:extLst>
              <a:ext uri="{FF2B5EF4-FFF2-40B4-BE49-F238E27FC236}">
                <a16:creationId xmlns:a16="http://schemas.microsoft.com/office/drawing/2014/main" id="{3BC5230D-2F86-4362-8626-9671444E8126}"/>
              </a:ext>
            </a:extLst>
          </p:cNvPr>
          <p:cNvSpPr>
            <a:spLocks noChangeArrowheads="1"/>
          </p:cNvSpPr>
          <p:nvPr/>
        </p:nvSpPr>
        <p:spPr bwMode="auto">
          <a:xfrm>
            <a:off x="9312179" y="2135389"/>
            <a:ext cx="466909" cy="988749"/>
          </a:xfrm>
          <a:custGeom>
            <a:avLst/>
            <a:gdLst>
              <a:gd name="T0" fmla="*/ 748 w 749"/>
              <a:gd name="T1" fmla="*/ 0 h 1587"/>
              <a:gd name="T2" fmla="*/ 0 w 749"/>
              <a:gd name="T3" fmla="*/ 0 h 1587"/>
              <a:gd name="T4" fmla="*/ 0 w 749"/>
              <a:gd name="T5" fmla="*/ 1586 h 1587"/>
              <a:gd name="T6" fmla="*/ 748 w 749"/>
              <a:gd name="T7" fmla="*/ 1586 h 1587"/>
              <a:gd name="T8" fmla="*/ 748 w 749"/>
              <a:gd name="T9" fmla="*/ 0 h 1587"/>
            </a:gdLst>
            <a:ahLst/>
            <a:cxnLst>
              <a:cxn ang="0">
                <a:pos x="T0" y="T1"/>
              </a:cxn>
              <a:cxn ang="0">
                <a:pos x="T2" y="T3"/>
              </a:cxn>
              <a:cxn ang="0">
                <a:pos x="T4" y="T5"/>
              </a:cxn>
              <a:cxn ang="0">
                <a:pos x="T6" y="T7"/>
              </a:cxn>
              <a:cxn ang="0">
                <a:pos x="T8" y="T9"/>
              </a:cxn>
            </a:cxnLst>
            <a:rect l="0" t="0" r="r" b="b"/>
            <a:pathLst>
              <a:path w="749" h="1587">
                <a:moveTo>
                  <a:pt x="748" y="0"/>
                </a:moveTo>
                <a:lnTo>
                  <a:pt x="0" y="0"/>
                </a:lnTo>
                <a:lnTo>
                  <a:pt x="0" y="1586"/>
                </a:lnTo>
                <a:lnTo>
                  <a:pt x="748" y="1586"/>
                </a:lnTo>
                <a:lnTo>
                  <a:pt x="748" y="0"/>
                </a:lnTo>
              </a:path>
            </a:pathLst>
          </a:custGeom>
          <a:solidFill>
            <a:srgbClr val="D6D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8" name="Freeform 22">
            <a:extLst>
              <a:ext uri="{FF2B5EF4-FFF2-40B4-BE49-F238E27FC236}">
                <a16:creationId xmlns:a16="http://schemas.microsoft.com/office/drawing/2014/main" id="{268DA8D0-2DAC-49EB-AC31-A70ACD5F7C6C}"/>
              </a:ext>
            </a:extLst>
          </p:cNvPr>
          <p:cNvSpPr>
            <a:spLocks noChangeArrowheads="1"/>
          </p:cNvSpPr>
          <p:nvPr/>
        </p:nvSpPr>
        <p:spPr bwMode="auto">
          <a:xfrm>
            <a:off x="9364359" y="2201306"/>
            <a:ext cx="361919" cy="249382"/>
          </a:xfrm>
          <a:custGeom>
            <a:avLst/>
            <a:gdLst>
              <a:gd name="connsiteX0" fmla="*/ 8678 w 723838"/>
              <a:gd name="connsiteY0" fmla="*/ 483385 h 498764"/>
              <a:gd name="connsiteX1" fmla="*/ 358124 w 723838"/>
              <a:gd name="connsiteY1" fmla="*/ 483385 h 498764"/>
              <a:gd name="connsiteX2" fmla="*/ 366798 w 723838"/>
              <a:gd name="connsiteY2" fmla="*/ 491075 h 498764"/>
              <a:gd name="connsiteX3" fmla="*/ 358124 w 723838"/>
              <a:gd name="connsiteY3" fmla="*/ 498764 h 498764"/>
              <a:gd name="connsiteX4" fmla="*/ 8678 w 723838"/>
              <a:gd name="connsiteY4" fmla="*/ 498764 h 498764"/>
              <a:gd name="connsiteX5" fmla="*/ 4 w 723838"/>
              <a:gd name="connsiteY5" fmla="*/ 491075 h 498764"/>
              <a:gd name="connsiteX6" fmla="*/ 8678 w 723838"/>
              <a:gd name="connsiteY6" fmla="*/ 483385 h 498764"/>
              <a:gd name="connsiteX7" fmla="*/ 8678 w 723838"/>
              <a:gd name="connsiteY7" fmla="*/ 362540 h 498764"/>
              <a:gd name="connsiteX8" fmla="*/ 358124 w 723838"/>
              <a:gd name="connsiteY8" fmla="*/ 362540 h 498764"/>
              <a:gd name="connsiteX9" fmla="*/ 366798 w 723838"/>
              <a:gd name="connsiteY9" fmla="*/ 369602 h 498764"/>
              <a:gd name="connsiteX10" fmla="*/ 358124 w 723838"/>
              <a:gd name="connsiteY10" fmla="*/ 377840 h 498764"/>
              <a:gd name="connsiteX11" fmla="*/ 8678 w 723838"/>
              <a:gd name="connsiteY11" fmla="*/ 377840 h 498764"/>
              <a:gd name="connsiteX12" fmla="*/ 4 w 723838"/>
              <a:gd name="connsiteY12" fmla="*/ 369602 h 498764"/>
              <a:gd name="connsiteX13" fmla="*/ 8678 w 723838"/>
              <a:gd name="connsiteY13" fmla="*/ 362540 h 498764"/>
              <a:gd name="connsiteX14" fmla="*/ 8678 w 723838"/>
              <a:gd name="connsiteY14" fmla="*/ 236199 h 498764"/>
              <a:gd name="connsiteX15" fmla="*/ 358124 w 723838"/>
              <a:gd name="connsiteY15" fmla="*/ 236199 h 498764"/>
              <a:gd name="connsiteX16" fmla="*/ 366798 w 723838"/>
              <a:gd name="connsiteY16" fmla="*/ 244440 h 498764"/>
              <a:gd name="connsiteX17" fmla="*/ 358124 w 723838"/>
              <a:gd name="connsiteY17" fmla="*/ 251503 h 498764"/>
              <a:gd name="connsiteX18" fmla="*/ 8678 w 723838"/>
              <a:gd name="connsiteY18" fmla="*/ 251503 h 498764"/>
              <a:gd name="connsiteX19" fmla="*/ 4 w 723838"/>
              <a:gd name="connsiteY19" fmla="*/ 244440 h 498764"/>
              <a:gd name="connsiteX20" fmla="*/ 8678 w 723838"/>
              <a:gd name="connsiteY20" fmla="*/ 236199 h 498764"/>
              <a:gd name="connsiteX21" fmla="*/ 265366 w 723838"/>
              <a:gd name="connsiteY21" fmla="*/ 0 h 498764"/>
              <a:gd name="connsiteX22" fmla="*/ 272842 w 723838"/>
              <a:gd name="connsiteY22" fmla="*/ 7574 h 498764"/>
              <a:gd name="connsiteX23" fmla="*/ 303988 w 723838"/>
              <a:gd name="connsiteY23" fmla="*/ 140122 h 498764"/>
              <a:gd name="connsiteX24" fmla="*/ 332642 w 723838"/>
              <a:gd name="connsiteY24" fmla="*/ 63118 h 498764"/>
              <a:gd name="connsiteX25" fmla="*/ 340116 w 723838"/>
              <a:gd name="connsiteY25" fmla="*/ 58068 h 498764"/>
              <a:gd name="connsiteX26" fmla="*/ 347592 w 723838"/>
              <a:gd name="connsiteY26" fmla="*/ 63118 h 498764"/>
              <a:gd name="connsiteX27" fmla="*/ 379984 w 723838"/>
              <a:gd name="connsiteY27" fmla="*/ 128760 h 498764"/>
              <a:gd name="connsiteX28" fmla="*/ 424834 w 723838"/>
              <a:gd name="connsiteY28" fmla="*/ 128760 h 498764"/>
              <a:gd name="connsiteX29" fmla="*/ 446014 w 723838"/>
              <a:gd name="connsiteY29" fmla="*/ 30296 h 498764"/>
              <a:gd name="connsiteX30" fmla="*/ 453488 w 723838"/>
              <a:gd name="connsiteY30" fmla="*/ 23985 h 498764"/>
              <a:gd name="connsiteX31" fmla="*/ 462210 w 723838"/>
              <a:gd name="connsiteY31" fmla="*/ 29034 h 498764"/>
              <a:gd name="connsiteX32" fmla="*/ 500830 w 723838"/>
              <a:gd name="connsiteY32" fmla="*/ 137597 h 498764"/>
              <a:gd name="connsiteX33" fmla="*/ 530732 w 723838"/>
              <a:gd name="connsiteY33" fmla="*/ 59331 h 498764"/>
              <a:gd name="connsiteX34" fmla="*/ 538206 w 723838"/>
              <a:gd name="connsiteY34" fmla="*/ 53019 h 498764"/>
              <a:gd name="connsiteX35" fmla="*/ 545682 w 723838"/>
              <a:gd name="connsiteY35" fmla="*/ 58068 h 498764"/>
              <a:gd name="connsiteX36" fmla="*/ 581810 w 723838"/>
              <a:gd name="connsiteY36" fmla="*/ 126236 h 498764"/>
              <a:gd name="connsiteX37" fmla="*/ 609220 w 723838"/>
              <a:gd name="connsiteY37" fmla="*/ 46707 h 498764"/>
              <a:gd name="connsiteX38" fmla="*/ 616694 w 723838"/>
              <a:gd name="connsiteY38" fmla="*/ 41658 h 498764"/>
              <a:gd name="connsiteX39" fmla="*/ 624170 w 723838"/>
              <a:gd name="connsiteY39" fmla="*/ 47969 h 498764"/>
              <a:gd name="connsiteX40" fmla="*/ 642858 w 723838"/>
              <a:gd name="connsiteY40" fmla="*/ 114875 h 498764"/>
              <a:gd name="connsiteX41" fmla="*/ 715116 w 723838"/>
              <a:gd name="connsiteY41" fmla="*/ 114875 h 498764"/>
              <a:gd name="connsiteX42" fmla="*/ 723838 w 723838"/>
              <a:gd name="connsiteY42" fmla="*/ 122449 h 498764"/>
              <a:gd name="connsiteX43" fmla="*/ 715116 w 723838"/>
              <a:gd name="connsiteY43" fmla="*/ 132548 h 498764"/>
              <a:gd name="connsiteX44" fmla="*/ 636628 w 723838"/>
              <a:gd name="connsiteY44" fmla="*/ 132548 h 498764"/>
              <a:gd name="connsiteX45" fmla="*/ 627908 w 723838"/>
              <a:gd name="connsiteY45" fmla="*/ 124973 h 498764"/>
              <a:gd name="connsiteX46" fmla="*/ 615448 w 723838"/>
              <a:gd name="connsiteY46" fmla="*/ 79528 h 498764"/>
              <a:gd name="connsiteX47" fmla="*/ 593024 w 723838"/>
              <a:gd name="connsiteY47" fmla="*/ 150221 h 498764"/>
              <a:gd name="connsiteX48" fmla="*/ 585548 w 723838"/>
              <a:gd name="connsiteY48" fmla="*/ 156532 h 498764"/>
              <a:gd name="connsiteX49" fmla="*/ 576828 w 723838"/>
              <a:gd name="connsiteY49" fmla="*/ 152745 h 498764"/>
              <a:gd name="connsiteX50" fmla="*/ 539452 w 723838"/>
              <a:gd name="connsiteY50" fmla="*/ 83316 h 498764"/>
              <a:gd name="connsiteX51" fmla="*/ 509552 w 723838"/>
              <a:gd name="connsiteY51" fmla="*/ 165369 h 498764"/>
              <a:gd name="connsiteX52" fmla="*/ 500830 w 723838"/>
              <a:gd name="connsiteY52" fmla="*/ 170418 h 498764"/>
              <a:gd name="connsiteX53" fmla="*/ 493356 w 723838"/>
              <a:gd name="connsiteY53" fmla="*/ 165369 h 498764"/>
              <a:gd name="connsiteX54" fmla="*/ 455980 w 723838"/>
              <a:gd name="connsiteY54" fmla="*/ 63118 h 498764"/>
              <a:gd name="connsiteX55" fmla="*/ 439784 w 723838"/>
              <a:gd name="connsiteY55" fmla="*/ 138859 h 498764"/>
              <a:gd name="connsiteX56" fmla="*/ 431064 w 723838"/>
              <a:gd name="connsiteY56" fmla="*/ 146434 h 498764"/>
              <a:gd name="connsiteX57" fmla="*/ 375000 w 723838"/>
              <a:gd name="connsiteY57" fmla="*/ 146434 h 498764"/>
              <a:gd name="connsiteX58" fmla="*/ 367526 w 723838"/>
              <a:gd name="connsiteY58" fmla="*/ 141384 h 498764"/>
              <a:gd name="connsiteX59" fmla="*/ 341362 w 723838"/>
              <a:gd name="connsiteY59" fmla="*/ 88365 h 498764"/>
              <a:gd name="connsiteX60" fmla="*/ 310216 w 723838"/>
              <a:gd name="connsiteY60" fmla="*/ 172943 h 498764"/>
              <a:gd name="connsiteX61" fmla="*/ 301496 w 723838"/>
              <a:gd name="connsiteY61" fmla="*/ 177993 h 498764"/>
              <a:gd name="connsiteX62" fmla="*/ 294020 w 723838"/>
              <a:gd name="connsiteY62" fmla="*/ 171681 h 498764"/>
              <a:gd name="connsiteX63" fmla="*/ 261628 w 723838"/>
              <a:gd name="connsiteY63" fmla="*/ 34083 h 498764"/>
              <a:gd name="connsiteX64" fmla="*/ 211794 w 723838"/>
              <a:gd name="connsiteY64" fmla="*/ 136335 h 498764"/>
              <a:gd name="connsiteX65" fmla="*/ 204320 w 723838"/>
              <a:gd name="connsiteY65" fmla="*/ 141384 h 498764"/>
              <a:gd name="connsiteX66" fmla="*/ 196844 w 723838"/>
              <a:gd name="connsiteY66" fmla="*/ 136335 h 498764"/>
              <a:gd name="connsiteX67" fmla="*/ 175666 w 723838"/>
              <a:gd name="connsiteY67" fmla="*/ 93414 h 498764"/>
              <a:gd name="connsiteX68" fmla="*/ 134552 w 723838"/>
              <a:gd name="connsiteY68" fmla="*/ 196928 h 498764"/>
              <a:gd name="connsiteX69" fmla="*/ 127078 w 723838"/>
              <a:gd name="connsiteY69" fmla="*/ 201977 h 498764"/>
              <a:gd name="connsiteX70" fmla="*/ 119602 w 723838"/>
              <a:gd name="connsiteY70" fmla="*/ 196928 h 498764"/>
              <a:gd name="connsiteX71" fmla="*/ 80980 w 723838"/>
              <a:gd name="connsiteY71" fmla="*/ 80791 h 498764"/>
              <a:gd name="connsiteX72" fmla="*/ 62294 w 723838"/>
              <a:gd name="connsiteY72" fmla="*/ 136335 h 498764"/>
              <a:gd name="connsiteX73" fmla="*/ 53572 w 723838"/>
              <a:gd name="connsiteY73" fmla="*/ 142646 h 498764"/>
              <a:gd name="connsiteX74" fmla="*/ 8722 w 723838"/>
              <a:gd name="connsiteY74" fmla="*/ 142646 h 498764"/>
              <a:gd name="connsiteX75" fmla="*/ 0 w 723838"/>
              <a:gd name="connsiteY75" fmla="*/ 133810 h 498764"/>
              <a:gd name="connsiteX76" fmla="*/ 8722 w 723838"/>
              <a:gd name="connsiteY76" fmla="*/ 124973 h 498764"/>
              <a:gd name="connsiteX77" fmla="*/ 47344 w 723838"/>
              <a:gd name="connsiteY77" fmla="*/ 124973 h 498764"/>
              <a:gd name="connsiteX78" fmla="*/ 73506 w 723838"/>
              <a:gd name="connsiteY78" fmla="*/ 51757 h 498764"/>
              <a:gd name="connsiteX79" fmla="*/ 80980 w 723838"/>
              <a:gd name="connsiteY79" fmla="*/ 46707 h 498764"/>
              <a:gd name="connsiteX80" fmla="*/ 89702 w 723838"/>
              <a:gd name="connsiteY80" fmla="*/ 51757 h 498764"/>
              <a:gd name="connsiteX81" fmla="*/ 128324 w 723838"/>
              <a:gd name="connsiteY81" fmla="*/ 167894 h 498764"/>
              <a:gd name="connsiteX82" fmla="*/ 165698 w 723838"/>
              <a:gd name="connsiteY82" fmla="*/ 68167 h 498764"/>
              <a:gd name="connsiteX83" fmla="*/ 173174 w 723838"/>
              <a:gd name="connsiteY83" fmla="*/ 63118 h 498764"/>
              <a:gd name="connsiteX84" fmla="*/ 181894 w 723838"/>
              <a:gd name="connsiteY84" fmla="*/ 66905 h 498764"/>
              <a:gd name="connsiteX85" fmla="*/ 204320 w 723838"/>
              <a:gd name="connsiteY85" fmla="*/ 113612 h 498764"/>
              <a:gd name="connsiteX86" fmla="*/ 256646 w 723838"/>
              <a:gd name="connsiteY86" fmla="*/ 5049 h 498764"/>
              <a:gd name="connsiteX87" fmla="*/ 265366 w 723838"/>
              <a:gd name="connsiteY87" fmla="*/ 0 h 49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723838" h="498764">
                <a:moveTo>
                  <a:pt x="8678" y="483385"/>
                </a:moveTo>
                <a:lnTo>
                  <a:pt x="358124" y="483385"/>
                </a:lnTo>
                <a:cubicBezTo>
                  <a:pt x="363082" y="483385"/>
                  <a:pt x="366798" y="486681"/>
                  <a:pt x="366798" y="491075"/>
                </a:cubicBezTo>
                <a:cubicBezTo>
                  <a:pt x="366798" y="495468"/>
                  <a:pt x="363082" y="498764"/>
                  <a:pt x="358124" y="498764"/>
                </a:cubicBezTo>
                <a:lnTo>
                  <a:pt x="8678" y="498764"/>
                </a:lnTo>
                <a:cubicBezTo>
                  <a:pt x="3720" y="498764"/>
                  <a:pt x="4" y="495468"/>
                  <a:pt x="4" y="491075"/>
                </a:cubicBezTo>
                <a:cubicBezTo>
                  <a:pt x="4" y="486681"/>
                  <a:pt x="3720" y="483385"/>
                  <a:pt x="8678" y="483385"/>
                </a:cubicBezTo>
                <a:close/>
                <a:moveTo>
                  <a:pt x="8678" y="362540"/>
                </a:moveTo>
                <a:lnTo>
                  <a:pt x="358124" y="362540"/>
                </a:lnTo>
                <a:cubicBezTo>
                  <a:pt x="363082" y="362540"/>
                  <a:pt x="366798" y="366071"/>
                  <a:pt x="366798" y="369602"/>
                </a:cubicBezTo>
                <a:cubicBezTo>
                  <a:pt x="366798" y="374310"/>
                  <a:pt x="363082" y="377840"/>
                  <a:pt x="358124" y="377840"/>
                </a:cubicBezTo>
                <a:lnTo>
                  <a:pt x="8678" y="377840"/>
                </a:lnTo>
                <a:cubicBezTo>
                  <a:pt x="3720" y="377840"/>
                  <a:pt x="4" y="374310"/>
                  <a:pt x="4" y="369602"/>
                </a:cubicBezTo>
                <a:cubicBezTo>
                  <a:pt x="4" y="366071"/>
                  <a:pt x="3720" y="362540"/>
                  <a:pt x="8678" y="362540"/>
                </a:cubicBezTo>
                <a:close/>
                <a:moveTo>
                  <a:pt x="8678" y="236199"/>
                </a:moveTo>
                <a:lnTo>
                  <a:pt x="358124" y="236199"/>
                </a:lnTo>
                <a:cubicBezTo>
                  <a:pt x="363082" y="236199"/>
                  <a:pt x="366798" y="239731"/>
                  <a:pt x="366798" y="244440"/>
                </a:cubicBezTo>
                <a:cubicBezTo>
                  <a:pt x="366798" y="247971"/>
                  <a:pt x="363082" y="251503"/>
                  <a:pt x="358124" y="251503"/>
                </a:cubicBezTo>
                <a:lnTo>
                  <a:pt x="8678" y="251503"/>
                </a:lnTo>
                <a:cubicBezTo>
                  <a:pt x="3720" y="251503"/>
                  <a:pt x="4" y="247971"/>
                  <a:pt x="4" y="244440"/>
                </a:cubicBezTo>
                <a:cubicBezTo>
                  <a:pt x="4" y="239731"/>
                  <a:pt x="3720" y="236199"/>
                  <a:pt x="8678" y="236199"/>
                </a:cubicBezTo>
                <a:close/>
                <a:moveTo>
                  <a:pt x="265366" y="0"/>
                </a:moveTo>
                <a:cubicBezTo>
                  <a:pt x="269104" y="1262"/>
                  <a:pt x="271596" y="3787"/>
                  <a:pt x="272842" y="7574"/>
                </a:cubicBezTo>
                <a:lnTo>
                  <a:pt x="303988" y="140122"/>
                </a:lnTo>
                <a:lnTo>
                  <a:pt x="332642" y="63118"/>
                </a:lnTo>
                <a:cubicBezTo>
                  <a:pt x="333888" y="60593"/>
                  <a:pt x="336380" y="58068"/>
                  <a:pt x="340116" y="58068"/>
                </a:cubicBezTo>
                <a:cubicBezTo>
                  <a:pt x="342608" y="58068"/>
                  <a:pt x="346346" y="59331"/>
                  <a:pt x="347592" y="63118"/>
                </a:cubicBezTo>
                <a:lnTo>
                  <a:pt x="379984" y="128760"/>
                </a:lnTo>
                <a:lnTo>
                  <a:pt x="424834" y="128760"/>
                </a:lnTo>
                <a:lnTo>
                  <a:pt x="446014" y="30296"/>
                </a:lnTo>
                <a:cubicBezTo>
                  <a:pt x="446014" y="26509"/>
                  <a:pt x="449752" y="23985"/>
                  <a:pt x="453488" y="23985"/>
                </a:cubicBezTo>
                <a:cubicBezTo>
                  <a:pt x="457226" y="22722"/>
                  <a:pt x="460964" y="25247"/>
                  <a:pt x="462210" y="29034"/>
                </a:cubicBezTo>
                <a:lnTo>
                  <a:pt x="500830" y="137597"/>
                </a:lnTo>
                <a:lnTo>
                  <a:pt x="530732" y="59331"/>
                </a:lnTo>
                <a:cubicBezTo>
                  <a:pt x="530732" y="55544"/>
                  <a:pt x="534468" y="53019"/>
                  <a:pt x="538206" y="53019"/>
                </a:cubicBezTo>
                <a:cubicBezTo>
                  <a:pt x="540698" y="53019"/>
                  <a:pt x="544436" y="55544"/>
                  <a:pt x="545682" y="58068"/>
                </a:cubicBezTo>
                <a:lnTo>
                  <a:pt x="581810" y="126236"/>
                </a:lnTo>
                <a:lnTo>
                  <a:pt x="609220" y="46707"/>
                </a:lnTo>
                <a:cubicBezTo>
                  <a:pt x="609220" y="42920"/>
                  <a:pt x="612956" y="41658"/>
                  <a:pt x="616694" y="41658"/>
                </a:cubicBezTo>
                <a:cubicBezTo>
                  <a:pt x="620432" y="41658"/>
                  <a:pt x="624170" y="44182"/>
                  <a:pt x="624170" y="47969"/>
                </a:cubicBezTo>
                <a:lnTo>
                  <a:pt x="642858" y="114875"/>
                </a:lnTo>
                <a:lnTo>
                  <a:pt x="715116" y="114875"/>
                </a:lnTo>
                <a:cubicBezTo>
                  <a:pt x="720100" y="114875"/>
                  <a:pt x="723838" y="118662"/>
                  <a:pt x="723838" y="122449"/>
                </a:cubicBezTo>
                <a:cubicBezTo>
                  <a:pt x="723838" y="128760"/>
                  <a:pt x="720100" y="132548"/>
                  <a:pt x="715116" y="132548"/>
                </a:cubicBezTo>
                <a:lnTo>
                  <a:pt x="636628" y="132548"/>
                </a:lnTo>
                <a:cubicBezTo>
                  <a:pt x="632890" y="132548"/>
                  <a:pt x="629152" y="128760"/>
                  <a:pt x="627908" y="124973"/>
                </a:cubicBezTo>
                <a:lnTo>
                  <a:pt x="615448" y="79528"/>
                </a:lnTo>
                <a:lnTo>
                  <a:pt x="593024" y="150221"/>
                </a:lnTo>
                <a:cubicBezTo>
                  <a:pt x="591778" y="154008"/>
                  <a:pt x="588040" y="156532"/>
                  <a:pt x="585548" y="156532"/>
                </a:cubicBezTo>
                <a:cubicBezTo>
                  <a:pt x="581810" y="156532"/>
                  <a:pt x="578074" y="155270"/>
                  <a:pt x="576828" y="152745"/>
                </a:cubicBezTo>
                <a:lnTo>
                  <a:pt x="539452" y="83316"/>
                </a:lnTo>
                <a:lnTo>
                  <a:pt x="509552" y="165369"/>
                </a:lnTo>
                <a:cubicBezTo>
                  <a:pt x="508306" y="167894"/>
                  <a:pt x="505814" y="170418"/>
                  <a:pt x="500830" y="170418"/>
                </a:cubicBezTo>
                <a:cubicBezTo>
                  <a:pt x="497094" y="170418"/>
                  <a:pt x="494602" y="167894"/>
                  <a:pt x="493356" y="165369"/>
                </a:cubicBezTo>
                <a:lnTo>
                  <a:pt x="455980" y="63118"/>
                </a:lnTo>
                <a:lnTo>
                  <a:pt x="439784" y="138859"/>
                </a:lnTo>
                <a:cubicBezTo>
                  <a:pt x="438538" y="142646"/>
                  <a:pt x="434802" y="146434"/>
                  <a:pt x="431064" y="146434"/>
                </a:cubicBezTo>
                <a:lnTo>
                  <a:pt x="375000" y="146434"/>
                </a:lnTo>
                <a:cubicBezTo>
                  <a:pt x="371262" y="146434"/>
                  <a:pt x="368772" y="145171"/>
                  <a:pt x="367526" y="141384"/>
                </a:cubicBezTo>
                <a:lnTo>
                  <a:pt x="341362" y="88365"/>
                </a:lnTo>
                <a:lnTo>
                  <a:pt x="310216" y="172943"/>
                </a:lnTo>
                <a:cubicBezTo>
                  <a:pt x="308970" y="175468"/>
                  <a:pt x="305234" y="179255"/>
                  <a:pt x="301496" y="177993"/>
                </a:cubicBezTo>
                <a:cubicBezTo>
                  <a:pt x="297758" y="177993"/>
                  <a:pt x="295266" y="174205"/>
                  <a:pt x="294020" y="171681"/>
                </a:cubicBezTo>
                <a:lnTo>
                  <a:pt x="261628" y="34083"/>
                </a:lnTo>
                <a:lnTo>
                  <a:pt x="211794" y="136335"/>
                </a:lnTo>
                <a:cubicBezTo>
                  <a:pt x="210548" y="138859"/>
                  <a:pt x="206812" y="141384"/>
                  <a:pt x="204320" y="141384"/>
                </a:cubicBezTo>
                <a:cubicBezTo>
                  <a:pt x="200582" y="141384"/>
                  <a:pt x="198090" y="138859"/>
                  <a:pt x="196844" y="136335"/>
                </a:cubicBezTo>
                <a:lnTo>
                  <a:pt x="175666" y="93414"/>
                </a:lnTo>
                <a:lnTo>
                  <a:pt x="134552" y="196928"/>
                </a:lnTo>
                <a:cubicBezTo>
                  <a:pt x="134552" y="200715"/>
                  <a:pt x="129568" y="201977"/>
                  <a:pt x="127078" y="201977"/>
                </a:cubicBezTo>
                <a:cubicBezTo>
                  <a:pt x="123340" y="201977"/>
                  <a:pt x="120848" y="200715"/>
                  <a:pt x="119602" y="196928"/>
                </a:cubicBezTo>
                <a:lnTo>
                  <a:pt x="80980" y="80791"/>
                </a:lnTo>
                <a:lnTo>
                  <a:pt x="62294" y="136335"/>
                </a:lnTo>
                <a:cubicBezTo>
                  <a:pt x="59802" y="140122"/>
                  <a:pt x="57310" y="142646"/>
                  <a:pt x="53572" y="142646"/>
                </a:cubicBezTo>
                <a:lnTo>
                  <a:pt x="8722" y="142646"/>
                </a:lnTo>
                <a:cubicBezTo>
                  <a:pt x="3738" y="142646"/>
                  <a:pt x="0" y="138859"/>
                  <a:pt x="0" y="133810"/>
                </a:cubicBezTo>
                <a:cubicBezTo>
                  <a:pt x="0" y="128760"/>
                  <a:pt x="3738" y="124973"/>
                  <a:pt x="8722" y="124973"/>
                </a:cubicBezTo>
                <a:lnTo>
                  <a:pt x="47344" y="124973"/>
                </a:lnTo>
                <a:lnTo>
                  <a:pt x="73506" y="51757"/>
                </a:lnTo>
                <a:cubicBezTo>
                  <a:pt x="73506" y="49232"/>
                  <a:pt x="77244" y="46707"/>
                  <a:pt x="80980" y="46707"/>
                </a:cubicBezTo>
                <a:cubicBezTo>
                  <a:pt x="84718" y="46707"/>
                  <a:pt x="87210" y="49232"/>
                  <a:pt x="89702" y="51757"/>
                </a:cubicBezTo>
                <a:lnTo>
                  <a:pt x="128324" y="167894"/>
                </a:lnTo>
                <a:lnTo>
                  <a:pt x="165698" y="68167"/>
                </a:lnTo>
                <a:cubicBezTo>
                  <a:pt x="168190" y="65642"/>
                  <a:pt x="170682" y="63118"/>
                  <a:pt x="173174" y="63118"/>
                </a:cubicBezTo>
                <a:cubicBezTo>
                  <a:pt x="178156" y="63118"/>
                  <a:pt x="180648" y="64380"/>
                  <a:pt x="181894" y="66905"/>
                </a:cubicBezTo>
                <a:lnTo>
                  <a:pt x="204320" y="113612"/>
                </a:lnTo>
                <a:lnTo>
                  <a:pt x="256646" y="5049"/>
                </a:lnTo>
                <a:cubicBezTo>
                  <a:pt x="257890" y="1262"/>
                  <a:pt x="261628" y="0"/>
                  <a:pt x="265366" y="0"/>
                </a:cubicBezTo>
                <a:close/>
              </a:path>
            </a:pathLst>
          </a:custGeom>
          <a:solidFill>
            <a:srgbClr val="B1C2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600" dirty="0">
              <a:latin typeface="Arial" panose="020B0604020202020204" pitchFamily="34" charset="0"/>
              <a:cs typeface="Arial" panose="020B0604020202020204" pitchFamily="34" charset="0"/>
            </a:endParaRPr>
          </a:p>
        </p:txBody>
      </p:sp>
      <p:sp>
        <p:nvSpPr>
          <p:cNvPr id="9" name="Freeform 23">
            <a:extLst>
              <a:ext uri="{FF2B5EF4-FFF2-40B4-BE49-F238E27FC236}">
                <a16:creationId xmlns:a16="http://schemas.microsoft.com/office/drawing/2014/main" id="{0EFD44A7-5265-4929-BA7D-CE9532FCACC4}"/>
              </a:ext>
            </a:extLst>
          </p:cNvPr>
          <p:cNvSpPr>
            <a:spLocks noChangeArrowheads="1"/>
          </p:cNvSpPr>
          <p:nvPr/>
        </p:nvSpPr>
        <p:spPr bwMode="auto">
          <a:xfrm>
            <a:off x="9542886" y="2324899"/>
            <a:ext cx="180644" cy="743685"/>
          </a:xfrm>
          <a:custGeom>
            <a:avLst/>
            <a:gdLst>
              <a:gd name="connsiteX0" fmla="*/ 0 w 361288"/>
              <a:gd name="connsiteY0" fmla="*/ 335077 h 1487369"/>
              <a:gd name="connsiteX1" fmla="*/ 361288 w 361288"/>
              <a:gd name="connsiteY1" fmla="*/ 335077 h 1487369"/>
              <a:gd name="connsiteX2" fmla="*/ 361288 w 361288"/>
              <a:gd name="connsiteY2" fmla="*/ 1487369 h 1487369"/>
              <a:gd name="connsiteX3" fmla="*/ 0 w 361288"/>
              <a:gd name="connsiteY3" fmla="*/ 1487369 h 1487369"/>
              <a:gd name="connsiteX4" fmla="*/ 104368 w 361288"/>
              <a:gd name="connsiteY4" fmla="*/ 0 h 1487369"/>
              <a:gd name="connsiteX5" fmla="*/ 355804 w 361288"/>
              <a:gd name="connsiteY5" fmla="*/ 0 h 1487369"/>
              <a:gd name="connsiteX6" fmla="*/ 355804 w 361288"/>
              <a:gd name="connsiteY6" fmla="*/ 251436 h 1487369"/>
              <a:gd name="connsiteX7" fmla="*/ 104368 w 361288"/>
              <a:gd name="connsiteY7" fmla="*/ 251436 h 148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288" h="1487369">
                <a:moveTo>
                  <a:pt x="0" y="335077"/>
                </a:moveTo>
                <a:lnTo>
                  <a:pt x="361288" y="335077"/>
                </a:lnTo>
                <a:lnTo>
                  <a:pt x="361288" y="1487369"/>
                </a:lnTo>
                <a:lnTo>
                  <a:pt x="0" y="1487369"/>
                </a:lnTo>
                <a:close/>
                <a:moveTo>
                  <a:pt x="104368" y="0"/>
                </a:moveTo>
                <a:lnTo>
                  <a:pt x="355804" y="0"/>
                </a:lnTo>
                <a:lnTo>
                  <a:pt x="355804" y="251436"/>
                </a:lnTo>
                <a:lnTo>
                  <a:pt x="104368" y="251436"/>
                </a:lnTo>
                <a:close/>
              </a:path>
            </a:pathLst>
          </a:custGeom>
          <a:solidFill>
            <a:srgbClr val="F2F6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600" dirty="0">
              <a:latin typeface="Arial" panose="020B0604020202020204" pitchFamily="34" charset="0"/>
              <a:cs typeface="Arial" panose="020B0604020202020204" pitchFamily="34" charset="0"/>
            </a:endParaRPr>
          </a:p>
        </p:txBody>
      </p:sp>
      <p:sp>
        <p:nvSpPr>
          <p:cNvPr id="10" name="Freeform 281">
            <a:extLst>
              <a:ext uri="{FF2B5EF4-FFF2-40B4-BE49-F238E27FC236}">
                <a16:creationId xmlns:a16="http://schemas.microsoft.com/office/drawing/2014/main" id="{A8C1942B-B7C2-4BAD-B250-E4784C4D924B}"/>
              </a:ext>
            </a:extLst>
          </p:cNvPr>
          <p:cNvSpPr>
            <a:spLocks noChangeArrowheads="1"/>
          </p:cNvSpPr>
          <p:nvPr/>
        </p:nvSpPr>
        <p:spPr bwMode="auto">
          <a:xfrm>
            <a:off x="9369855" y="2492437"/>
            <a:ext cx="173032" cy="576770"/>
          </a:xfrm>
          <a:custGeom>
            <a:avLst/>
            <a:gdLst>
              <a:gd name="T0" fmla="*/ 0 w 279"/>
              <a:gd name="T1" fmla="*/ 923 h 924"/>
              <a:gd name="T2" fmla="*/ 278 w 279"/>
              <a:gd name="T3" fmla="*/ 923 h 924"/>
              <a:gd name="T4" fmla="*/ 278 w 279"/>
              <a:gd name="T5" fmla="*/ 0 h 924"/>
              <a:gd name="T6" fmla="*/ 0 w 279"/>
              <a:gd name="T7" fmla="*/ 0 h 924"/>
              <a:gd name="T8" fmla="*/ 0 w 279"/>
              <a:gd name="T9" fmla="*/ 923 h 924"/>
            </a:gdLst>
            <a:ahLst/>
            <a:cxnLst>
              <a:cxn ang="0">
                <a:pos x="T0" y="T1"/>
              </a:cxn>
              <a:cxn ang="0">
                <a:pos x="T2" y="T3"/>
              </a:cxn>
              <a:cxn ang="0">
                <a:pos x="T4" y="T5"/>
              </a:cxn>
              <a:cxn ang="0">
                <a:pos x="T6" y="T7"/>
              </a:cxn>
              <a:cxn ang="0">
                <a:pos x="T8" y="T9"/>
              </a:cxn>
            </a:cxnLst>
            <a:rect l="0" t="0" r="r" b="b"/>
            <a:pathLst>
              <a:path w="279" h="924">
                <a:moveTo>
                  <a:pt x="0" y="923"/>
                </a:moveTo>
                <a:lnTo>
                  <a:pt x="278" y="923"/>
                </a:lnTo>
                <a:lnTo>
                  <a:pt x="278" y="0"/>
                </a:lnTo>
                <a:lnTo>
                  <a:pt x="0" y="0"/>
                </a:lnTo>
                <a:lnTo>
                  <a:pt x="0" y="923"/>
                </a:lnTo>
              </a:path>
            </a:pathLst>
          </a:custGeom>
          <a:solidFill>
            <a:srgbClr val="B1C2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11" name="Freeform 284">
            <a:extLst>
              <a:ext uri="{FF2B5EF4-FFF2-40B4-BE49-F238E27FC236}">
                <a16:creationId xmlns:a16="http://schemas.microsoft.com/office/drawing/2014/main" id="{C84AE7F5-356D-4D7E-93E8-56F30E68BF5F}"/>
              </a:ext>
            </a:extLst>
          </p:cNvPr>
          <p:cNvSpPr>
            <a:spLocks noChangeArrowheads="1"/>
          </p:cNvSpPr>
          <p:nvPr/>
        </p:nvSpPr>
        <p:spPr bwMode="auto">
          <a:xfrm>
            <a:off x="8103708" y="2275461"/>
            <a:ext cx="1159033" cy="692124"/>
          </a:xfrm>
          <a:custGeom>
            <a:avLst/>
            <a:gdLst>
              <a:gd name="T0" fmla="*/ 1859 w 1860"/>
              <a:gd name="T1" fmla="*/ 1017 h 1113"/>
              <a:gd name="T2" fmla="*/ 1559 w 1860"/>
              <a:gd name="T3" fmla="*/ 1056 h 1113"/>
              <a:gd name="T4" fmla="*/ 1559 w 1860"/>
              <a:gd name="T5" fmla="*/ 1056 h 1113"/>
              <a:gd name="T6" fmla="*/ 217 w 1860"/>
              <a:gd name="T7" fmla="*/ 1048 h 1113"/>
              <a:gd name="T8" fmla="*/ 0 w 1860"/>
              <a:gd name="T9" fmla="*/ 1017 h 1113"/>
              <a:gd name="T10" fmla="*/ 307 w 1860"/>
              <a:gd name="T11" fmla="*/ 0 h 1113"/>
              <a:gd name="T12" fmla="*/ 368 w 1860"/>
              <a:gd name="T13" fmla="*/ 21 h 1113"/>
              <a:gd name="T14" fmla="*/ 368 w 1860"/>
              <a:gd name="T15" fmla="*/ 21 h 1113"/>
              <a:gd name="T16" fmla="*/ 1458 w 1860"/>
              <a:gd name="T17" fmla="*/ 0 h 1113"/>
              <a:gd name="T18" fmla="*/ 1859 w 1860"/>
              <a:gd name="T19" fmla="*/ 1017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0" h="1113">
                <a:moveTo>
                  <a:pt x="1859" y="1017"/>
                </a:moveTo>
                <a:lnTo>
                  <a:pt x="1559" y="1056"/>
                </a:lnTo>
                <a:lnTo>
                  <a:pt x="1559" y="1056"/>
                </a:lnTo>
                <a:cubicBezTo>
                  <a:pt x="1115" y="1112"/>
                  <a:pt x="660" y="1109"/>
                  <a:pt x="217" y="1048"/>
                </a:cubicBezTo>
                <a:lnTo>
                  <a:pt x="0" y="1017"/>
                </a:lnTo>
                <a:lnTo>
                  <a:pt x="307" y="0"/>
                </a:lnTo>
                <a:lnTo>
                  <a:pt x="368" y="21"/>
                </a:lnTo>
                <a:lnTo>
                  <a:pt x="368" y="21"/>
                </a:lnTo>
                <a:cubicBezTo>
                  <a:pt x="716" y="140"/>
                  <a:pt x="1119" y="132"/>
                  <a:pt x="1458" y="0"/>
                </a:cubicBezTo>
                <a:lnTo>
                  <a:pt x="1859" y="1017"/>
                </a:lnTo>
              </a:path>
            </a:pathLst>
          </a:custGeom>
          <a:solidFill>
            <a:srgbClr val="D6D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12" name="Freeform 285">
            <a:extLst>
              <a:ext uri="{FF2B5EF4-FFF2-40B4-BE49-F238E27FC236}">
                <a16:creationId xmlns:a16="http://schemas.microsoft.com/office/drawing/2014/main" id="{9D694E9A-014B-4F9F-A4A5-021CF04C062D}"/>
              </a:ext>
            </a:extLst>
          </p:cNvPr>
          <p:cNvSpPr>
            <a:spLocks noChangeArrowheads="1"/>
          </p:cNvSpPr>
          <p:nvPr/>
        </p:nvSpPr>
        <p:spPr bwMode="auto">
          <a:xfrm>
            <a:off x="8328923" y="2459480"/>
            <a:ext cx="683883" cy="521839"/>
          </a:xfrm>
          <a:custGeom>
            <a:avLst/>
            <a:gdLst>
              <a:gd name="T0" fmla="*/ 866 w 1096"/>
              <a:gd name="T1" fmla="*/ 13 h 840"/>
              <a:gd name="T2" fmla="*/ 866 w 1096"/>
              <a:gd name="T3" fmla="*/ 13 h 840"/>
              <a:gd name="T4" fmla="*/ 725 w 1096"/>
              <a:gd name="T5" fmla="*/ 135 h 840"/>
              <a:gd name="T6" fmla="*/ 697 w 1096"/>
              <a:gd name="T7" fmla="*/ 157 h 840"/>
              <a:gd name="T8" fmla="*/ 712 w 1096"/>
              <a:gd name="T9" fmla="*/ 179 h 840"/>
              <a:gd name="T10" fmla="*/ 712 w 1096"/>
              <a:gd name="T11" fmla="*/ 179 h 840"/>
              <a:gd name="T12" fmla="*/ 702 w 1096"/>
              <a:gd name="T13" fmla="*/ 276 h 840"/>
              <a:gd name="T14" fmla="*/ 702 w 1096"/>
              <a:gd name="T15" fmla="*/ 276 h 840"/>
              <a:gd name="T16" fmla="*/ 491 w 1096"/>
              <a:gd name="T17" fmla="*/ 353 h 840"/>
              <a:gd name="T18" fmla="*/ 491 w 1096"/>
              <a:gd name="T19" fmla="*/ 353 h 840"/>
              <a:gd name="T20" fmla="*/ 248 w 1096"/>
              <a:gd name="T21" fmla="*/ 241 h 840"/>
              <a:gd name="T22" fmla="*/ 248 w 1096"/>
              <a:gd name="T23" fmla="*/ 241 h 840"/>
              <a:gd name="T24" fmla="*/ 28 w 1096"/>
              <a:gd name="T25" fmla="*/ 501 h 840"/>
              <a:gd name="T26" fmla="*/ 28 w 1096"/>
              <a:gd name="T27" fmla="*/ 501 h 840"/>
              <a:gd name="T28" fmla="*/ 816 w 1096"/>
              <a:gd name="T29" fmla="*/ 593 h 840"/>
              <a:gd name="T30" fmla="*/ 816 w 1096"/>
              <a:gd name="T31" fmla="*/ 593 h 840"/>
              <a:gd name="T32" fmla="*/ 1079 w 1096"/>
              <a:gd name="T33" fmla="*/ 181 h 840"/>
              <a:gd name="T34" fmla="*/ 1079 w 1096"/>
              <a:gd name="T35" fmla="*/ 181 h 840"/>
              <a:gd name="T36" fmla="*/ 866 w 1096"/>
              <a:gd name="T37" fmla="*/ 13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6" h="840">
                <a:moveTo>
                  <a:pt x="866" y="13"/>
                </a:moveTo>
                <a:lnTo>
                  <a:pt x="866" y="13"/>
                </a:lnTo>
                <a:cubicBezTo>
                  <a:pt x="810" y="19"/>
                  <a:pt x="755" y="50"/>
                  <a:pt x="725" y="135"/>
                </a:cubicBezTo>
                <a:lnTo>
                  <a:pt x="697" y="157"/>
                </a:lnTo>
                <a:lnTo>
                  <a:pt x="712" y="179"/>
                </a:lnTo>
                <a:lnTo>
                  <a:pt x="712" y="179"/>
                </a:lnTo>
                <a:cubicBezTo>
                  <a:pt x="712" y="179"/>
                  <a:pt x="678" y="225"/>
                  <a:pt x="702" y="276"/>
                </a:cubicBezTo>
                <a:lnTo>
                  <a:pt x="702" y="276"/>
                </a:lnTo>
                <a:cubicBezTo>
                  <a:pt x="702" y="276"/>
                  <a:pt x="550" y="275"/>
                  <a:pt x="491" y="353"/>
                </a:cubicBezTo>
                <a:lnTo>
                  <a:pt x="491" y="353"/>
                </a:lnTo>
                <a:cubicBezTo>
                  <a:pt x="491" y="353"/>
                  <a:pt x="432" y="233"/>
                  <a:pt x="248" y="241"/>
                </a:cubicBezTo>
                <a:lnTo>
                  <a:pt x="248" y="241"/>
                </a:lnTo>
                <a:cubicBezTo>
                  <a:pt x="162" y="244"/>
                  <a:pt x="0" y="337"/>
                  <a:pt x="28" y="501"/>
                </a:cubicBezTo>
                <a:lnTo>
                  <a:pt x="28" y="501"/>
                </a:lnTo>
                <a:cubicBezTo>
                  <a:pt x="49" y="627"/>
                  <a:pt x="395" y="839"/>
                  <a:pt x="816" y="593"/>
                </a:cubicBezTo>
                <a:lnTo>
                  <a:pt x="816" y="593"/>
                </a:lnTo>
                <a:cubicBezTo>
                  <a:pt x="1069" y="447"/>
                  <a:pt x="1095" y="298"/>
                  <a:pt x="1079" y="181"/>
                </a:cubicBezTo>
                <a:lnTo>
                  <a:pt x="1079" y="181"/>
                </a:lnTo>
                <a:cubicBezTo>
                  <a:pt x="1064" y="77"/>
                  <a:pt x="970" y="0"/>
                  <a:pt x="866" y="13"/>
                </a:cubicBezTo>
              </a:path>
            </a:pathLst>
          </a:custGeom>
          <a:solidFill>
            <a:srgbClr val="B1C2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13" name="Freeform 27">
            <a:extLst>
              <a:ext uri="{FF2B5EF4-FFF2-40B4-BE49-F238E27FC236}">
                <a16:creationId xmlns:a16="http://schemas.microsoft.com/office/drawing/2014/main" id="{89A9101B-6D67-4357-AEE3-FC190098DE29}"/>
              </a:ext>
            </a:extLst>
          </p:cNvPr>
          <p:cNvSpPr>
            <a:spLocks noChangeArrowheads="1"/>
          </p:cNvSpPr>
          <p:nvPr/>
        </p:nvSpPr>
        <p:spPr bwMode="auto">
          <a:xfrm>
            <a:off x="8328922" y="2429267"/>
            <a:ext cx="713475" cy="394873"/>
          </a:xfrm>
          <a:custGeom>
            <a:avLst/>
            <a:gdLst>
              <a:gd name="connsiteX0" fmla="*/ 1015743 w 1426949"/>
              <a:gd name="connsiteY0" fmla="*/ 538317 h 789746"/>
              <a:gd name="connsiteX1" fmla="*/ 1426949 w 1426949"/>
              <a:gd name="connsiteY1" fmla="*/ 538317 h 789746"/>
              <a:gd name="connsiteX2" fmla="*/ 1426949 w 1426949"/>
              <a:gd name="connsiteY2" fmla="*/ 554579 h 789746"/>
              <a:gd name="connsiteX3" fmla="*/ 1015743 w 1426949"/>
              <a:gd name="connsiteY3" fmla="*/ 554579 h 789746"/>
              <a:gd name="connsiteX4" fmla="*/ 1010773 w 1426949"/>
              <a:gd name="connsiteY4" fmla="*/ 559582 h 789746"/>
              <a:gd name="connsiteX5" fmla="*/ 1014501 w 1426949"/>
              <a:gd name="connsiteY5" fmla="*/ 565837 h 789746"/>
              <a:gd name="connsiteX6" fmla="*/ 1171033 w 1426949"/>
              <a:gd name="connsiteY6" fmla="*/ 613371 h 789746"/>
              <a:gd name="connsiteX7" fmla="*/ 1187183 w 1426949"/>
              <a:gd name="connsiteY7" fmla="*/ 639639 h 789746"/>
              <a:gd name="connsiteX8" fmla="*/ 1164821 w 1426949"/>
              <a:gd name="connsiteY8" fmla="*/ 659654 h 789746"/>
              <a:gd name="connsiteX9" fmla="*/ 830637 w 1426949"/>
              <a:gd name="connsiteY9" fmla="*/ 659654 h 789746"/>
              <a:gd name="connsiteX10" fmla="*/ 824427 w 1426949"/>
              <a:gd name="connsiteY10" fmla="*/ 663406 h 789746"/>
              <a:gd name="connsiteX11" fmla="*/ 829395 w 1426949"/>
              <a:gd name="connsiteY11" fmla="*/ 670912 h 789746"/>
              <a:gd name="connsiteX12" fmla="*/ 1023197 w 1426949"/>
              <a:gd name="connsiteY12" fmla="*/ 745965 h 789746"/>
              <a:gd name="connsiteX13" fmla="*/ 1038105 w 1426949"/>
              <a:gd name="connsiteY13" fmla="*/ 770983 h 789746"/>
              <a:gd name="connsiteX14" fmla="*/ 1015743 w 1426949"/>
              <a:gd name="connsiteY14" fmla="*/ 789746 h 789746"/>
              <a:gd name="connsiteX15" fmla="*/ 411977 w 1426949"/>
              <a:gd name="connsiteY15" fmla="*/ 789746 h 789746"/>
              <a:gd name="connsiteX16" fmla="*/ 411977 w 1426949"/>
              <a:gd name="connsiteY16" fmla="*/ 773485 h 789746"/>
              <a:gd name="connsiteX17" fmla="*/ 1015743 w 1426949"/>
              <a:gd name="connsiteY17" fmla="*/ 773485 h 789746"/>
              <a:gd name="connsiteX18" fmla="*/ 1020713 w 1426949"/>
              <a:gd name="connsiteY18" fmla="*/ 768481 h 789746"/>
              <a:gd name="connsiteX19" fmla="*/ 1016985 w 1426949"/>
              <a:gd name="connsiteY19" fmla="*/ 762227 h 789746"/>
              <a:gd name="connsiteX20" fmla="*/ 823183 w 1426949"/>
              <a:gd name="connsiteY20" fmla="*/ 687173 h 789746"/>
              <a:gd name="connsiteX21" fmla="*/ 808275 w 1426949"/>
              <a:gd name="connsiteY21" fmla="*/ 660905 h 789746"/>
              <a:gd name="connsiteX22" fmla="*/ 830637 w 1426949"/>
              <a:gd name="connsiteY22" fmla="*/ 642141 h 789746"/>
              <a:gd name="connsiteX23" fmla="*/ 1164821 w 1426949"/>
              <a:gd name="connsiteY23" fmla="*/ 642141 h 789746"/>
              <a:gd name="connsiteX24" fmla="*/ 1171033 w 1426949"/>
              <a:gd name="connsiteY24" fmla="*/ 637138 h 789746"/>
              <a:gd name="connsiteX25" fmla="*/ 1167305 w 1426949"/>
              <a:gd name="connsiteY25" fmla="*/ 630883 h 789746"/>
              <a:gd name="connsiteX26" fmla="*/ 1008289 w 1426949"/>
              <a:gd name="connsiteY26" fmla="*/ 583349 h 789746"/>
              <a:gd name="connsiteX27" fmla="*/ 993381 w 1426949"/>
              <a:gd name="connsiteY27" fmla="*/ 557081 h 789746"/>
              <a:gd name="connsiteX28" fmla="*/ 1015743 w 1426949"/>
              <a:gd name="connsiteY28" fmla="*/ 538317 h 789746"/>
              <a:gd name="connsiteX29" fmla="*/ 0 w 1426949"/>
              <a:gd name="connsiteY29" fmla="*/ 0 h 789746"/>
              <a:gd name="connsiteX30" fmla="*/ 486535 w 1426949"/>
              <a:gd name="connsiteY30" fmla="*/ 0 h 789746"/>
              <a:gd name="connsiteX31" fmla="*/ 508991 w 1426949"/>
              <a:gd name="connsiteY31" fmla="*/ 18648 h 789746"/>
              <a:gd name="connsiteX32" fmla="*/ 492773 w 1426949"/>
              <a:gd name="connsiteY32" fmla="*/ 44755 h 789746"/>
              <a:gd name="connsiteX33" fmla="*/ 355545 w 1426949"/>
              <a:gd name="connsiteY33" fmla="*/ 89509 h 789746"/>
              <a:gd name="connsiteX34" fmla="*/ 351803 w 1426949"/>
              <a:gd name="connsiteY34" fmla="*/ 94481 h 789746"/>
              <a:gd name="connsiteX35" fmla="*/ 356793 w 1426949"/>
              <a:gd name="connsiteY35" fmla="*/ 99454 h 789746"/>
              <a:gd name="connsiteX36" fmla="*/ 659941 w 1426949"/>
              <a:gd name="connsiteY36" fmla="*/ 99454 h 789746"/>
              <a:gd name="connsiteX37" fmla="*/ 682397 w 1426949"/>
              <a:gd name="connsiteY37" fmla="*/ 118102 h 789746"/>
              <a:gd name="connsiteX38" fmla="*/ 669921 w 1426949"/>
              <a:gd name="connsiteY38" fmla="*/ 144208 h 789746"/>
              <a:gd name="connsiteX39" fmla="*/ 532693 w 1426949"/>
              <a:gd name="connsiteY39" fmla="*/ 206367 h 789746"/>
              <a:gd name="connsiteX40" fmla="*/ 528951 w 1426949"/>
              <a:gd name="connsiteY40" fmla="*/ 212583 h 789746"/>
              <a:gd name="connsiteX41" fmla="*/ 535189 w 1426949"/>
              <a:gd name="connsiteY41" fmla="*/ 217556 h 789746"/>
              <a:gd name="connsiteX42" fmla="*/ 1047923 w 1426949"/>
              <a:gd name="connsiteY42" fmla="*/ 217556 h 789746"/>
              <a:gd name="connsiteX43" fmla="*/ 1047923 w 1426949"/>
              <a:gd name="connsiteY43" fmla="*/ 234960 h 789746"/>
              <a:gd name="connsiteX44" fmla="*/ 535189 w 1426949"/>
              <a:gd name="connsiteY44" fmla="*/ 234960 h 789746"/>
              <a:gd name="connsiteX45" fmla="*/ 512733 w 1426949"/>
              <a:gd name="connsiteY45" fmla="*/ 216312 h 789746"/>
              <a:gd name="connsiteX46" fmla="*/ 525209 w 1426949"/>
              <a:gd name="connsiteY46" fmla="*/ 191449 h 789746"/>
              <a:gd name="connsiteX47" fmla="*/ 662437 w 1426949"/>
              <a:gd name="connsiteY47" fmla="*/ 128047 h 789746"/>
              <a:gd name="connsiteX48" fmla="*/ 664931 w 1426949"/>
              <a:gd name="connsiteY48" fmla="*/ 121831 h 789746"/>
              <a:gd name="connsiteX49" fmla="*/ 659941 w 1426949"/>
              <a:gd name="connsiteY49" fmla="*/ 116859 h 789746"/>
              <a:gd name="connsiteX50" fmla="*/ 356793 w 1426949"/>
              <a:gd name="connsiteY50" fmla="*/ 116859 h 789746"/>
              <a:gd name="connsiteX51" fmla="*/ 334337 w 1426949"/>
              <a:gd name="connsiteY51" fmla="*/ 98211 h 789746"/>
              <a:gd name="connsiteX52" fmla="*/ 349307 w 1426949"/>
              <a:gd name="connsiteY52" fmla="*/ 72104 h 789746"/>
              <a:gd name="connsiteX53" fmla="*/ 487783 w 1426949"/>
              <a:gd name="connsiteY53" fmla="*/ 27350 h 789746"/>
              <a:gd name="connsiteX54" fmla="*/ 491525 w 1426949"/>
              <a:gd name="connsiteY54" fmla="*/ 21134 h 789746"/>
              <a:gd name="connsiteX55" fmla="*/ 486535 w 1426949"/>
              <a:gd name="connsiteY55" fmla="*/ 16162 h 789746"/>
              <a:gd name="connsiteX56" fmla="*/ 0 w 1426949"/>
              <a:gd name="connsiteY56" fmla="*/ 16162 h 78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26949" h="789746">
                <a:moveTo>
                  <a:pt x="1015743" y="538317"/>
                </a:moveTo>
                <a:lnTo>
                  <a:pt x="1426949" y="538317"/>
                </a:lnTo>
                <a:lnTo>
                  <a:pt x="1426949" y="554579"/>
                </a:lnTo>
                <a:lnTo>
                  <a:pt x="1015743" y="554579"/>
                </a:lnTo>
                <a:cubicBezTo>
                  <a:pt x="1010773" y="554579"/>
                  <a:pt x="1010773" y="558332"/>
                  <a:pt x="1010773" y="559582"/>
                </a:cubicBezTo>
                <a:cubicBezTo>
                  <a:pt x="1009531" y="560833"/>
                  <a:pt x="1009531" y="564586"/>
                  <a:pt x="1014501" y="565837"/>
                </a:cubicBezTo>
                <a:lnTo>
                  <a:pt x="1171033" y="613371"/>
                </a:lnTo>
                <a:cubicBezTo>
                  <a:pt x="1183455" y="618374"/>
                  <a:pt x="1188425" y="627131"/>
                  <a:pt x="1187183" y="639639"/>
                </a:cubicBezTo>
                <a:cubicBezTo>
                  <a:pt x="1185941" y="650897"/>
                  <a:pt x="1177245" y="659654"/>
                  <a:pt x="1164821" y="659654"/>
                </a:cubicBezTo>
                <a:lnTo>
                  <a:pt x="830637" y="659654"/>
                </a:lnTo>
                <a:cubicBezTo>
                  <a:pt x="826911" y="659654"/>
                  <a:pt x="825669" y="662155"/>
                  <a:pt x="824427" y="663406"/>
                </a:cubicBezTo>
                <a:cubicBezTo>
                  <a:pt x="824427" y="664657"/>
                  <a:pt x="824427" y="669661"/>
                  <a:pt x="829395" y="670912"/>
                </a:cubicBezTo>
                <a:lnTo>
                  <a:pt x="1023197" y="745965"/>
                </a:lnTo>
                <a:cubicBezTo>
                  <a:pt x="1034377" y="749718"/>
                  <a:pt x="1040589" y="759725"/>
                  <a:pt x="1038105" y="770983"/>
                </a:cubicBezTo>
                <a:cubicBezTo>
                  <a:pt x="1036863" y="782241"/>
                  <a:pt x="1026923" y="789746"/>
                  <a:pt x="1015743" y="789746"/>
                </a:cubicBezTo>
                <a:lnTo>
                  <a:pt x="411977" y="789746"/>
                </a:lnTo>
                <a:lnTo>
                  <a:pt x="411977" y="773485"/>
                </a:lnTo>
                <a:lnTo>
                  <a:pt x="1015743" y="773485"/>
                </a:lnTo>
                <a:cubicBezTo>
                  <a:pt x="1019469" y="773485"/>
                  <a:pt x="1020713" y="769732"/>
                  <a:pt x="1020713" y="768481"/>
                </a:cubicBezTo>
                <a:cubicBezTo>
                  <a:pt x="1020713" y="767230"/>
                  <a:pt x="1021955" y="763478"/>
                  <a:pt x="1016985" y="762227"/>
                </a:cubicBezTo>
                <a:lnTo>
                  <a:pt x="823183" y="687173"/>
                </a:lnTo>
                <a:cubicBezTo>
                  <a:pt x="812003" y="682170"/>
                  <a:pt x="807033" y="672163"/>
                  <a:pt x="808275" y="660905"/>
                </a:cubicBezTo>
                <a:cubicBezTo>
                  <a:pt x="810761" y="649647"/>
                  <a:pt x="819457" y="642141"/>
                  <a:pt x="830637" y="642141"/>
                </a:cubicBezTo>
                <a:lnTo>
                  <a:pt x="1164821" y="642141"/>
                </a:lnTo>
                <a:cubicBezTo>
                  <a:pt x="1169791" y="642141"/>
                  <a:pt x="1171033" y="638389"/>
                  <a:pt x="1171033" y="637138"/>
                </a:cubicBezTo>
                <a:cubicBezTo>
                  <a:pt x="1171033" y="635887"/>
                  <a:pt x="1171033" y="632134"/>
                  <a:pt x="1167305" y="630883"/>
                </a:cubicBezTo>
                <a:lnTo>
                  <a:pt x="1008289" y="583349"/>
                </a:lnTo>
                <a:cubicBezTo>
                  <a:pt x="998351" y="578346"/>
                  <a:pt x="992139" y="568339"/>
                  <a:pt x="993381" y="557081"/>
                </a:cubicBezTo>
                <a:cubicBezTo>
                  <a:pt x="994623" y="545823"/>
                  <a:pt x="1004563" y="538317"/>
                  <a:pt x="1015743" y="538317"/>
                </a:cubicBezTo>
                <a:close/>
                <a:moveTo>
                  <a:pt x="0" y="0"/>
                </a:moveTo>
                <a:lnTo>
                  <a:pt x="486535" y="0"/>
                </a:lnTo>
                <a:cubicBezTo>
                  <a:pt x="497763" y="0"/>
                  <a:pt x="506495" y="7459"/>
                  <a:pt x="508991" y="18648"/>
                </a:cubicBezTo>
                <a:cubicBezTo>
                  <a:pt x="511485" y="29836"/>
                  <a:pt x="505249" y="41025"/>
                  <a:pt x="492773" y="44755"/>
                </a:cubicBezTo>
                <a:lnTo>
                  <a:pt x="355545" y="89509"/>
                </a:lnTo>
                <a:cubicBezTo>
                  <a:pt x="350555" y="89509"/>
                  <a:pt x="350555" y="93238"/>
                  <a:pt x="351803" y="94481"/>
                </a:cubicBezTo>
                <a:cubicBezTo>
                  <a:pt x="351803" y="96968"/>
                  <a:pt x="351803" y="99454"/>
                  <a:pt x="356793" y="99454"/>
                </a:cubicBezTo>
                <a:lnTo>
                  <a:pt x="659941" y="99454"/>
                </a:lnTo>
                <a:cubicBezTo>
                  <a:pt x="669921" y="99454"/>
                  <a:pt x="679903" y="106913"/>
                  <a:pt x="682397" y="118102"/>
                </a:cubicBezTo>
                <a:cubicBezTo>
                  <a:pt x="683645" y="128047"/>
                  <a:pt x="679903" y="139236"/>
                  <a:pt x="669921" y="144208"/>
                </a:cubicBezTo>
                <a:lnTo>
                  <a:pt x="532693" y="206367"/>
                </a:lnTo>
                <a:cubicBezTo>
                  <a:pt x="527703" y="208853"/>
                  <a:pt x="528951" y="212583"/>
                  <a:pt x="528951" y="212583"/>
                </a:cubicBezTo>
                <a:cubicBezTo>
                  <a:pt x="530199" y="215069"/>
                  <a:pt x="531447" y="217556"/>
                  <a:pt x="535189" y="217556"/>
                </a:cubicBezTo>
                <a:lnTo>
                  <a:pt x="1047923" y="217556"/>
                </a:lnTo>
                <a:lnTo>
                  <a:pt x="1047923" y="234960"/>
                </a:lnTo>
                <a:lnTo>
                  <a:pt x="535189" y="234960"/>
                </a:lnTo>
                <a:cubicBezTo>
                  <a:pt x="523961" y="234960"/>
                  <a:pt x="515229" y="227501"/>
                  <a:pt x="512733" y="216312"/>
                </a:cubicBezTo>
                <a:cubicBezTo>
                  <a:pt x="510239" y="206367"/>
                  <a:pt x="515229" y="195179"/>
                  <a:pt x="525209" y="191449"/>
                </a:cubicBezTo>
                <a:lnTo>
                  <a:pt x="662437" y="128047"/>
                </a:lnTo>
                <a:cubicBezTo>
                  <a:pt x="666179" y="126804"/>
                  <a:pt x="666179" y="123074"/>
                  <a:pt x="664931" y="121831"/>
                </a:cubicBezTo>
                <a:cubicBezTo>
                  <a:pt x="664931" y="120588"/>
                  <a:pt x="663685" y="116859"/>
                  <a:pt x="659941" y="116859"/>
                </a:cubicBezTo>
                <a:lnTo>
                  <a:pt x="356793" y="116859"/>
                </a:lnTo>
                <a:cubicBezTo>
                  <a:pt x="345565" y="116859"/>
                  <a:pt x="335585" y="108156"/>
                  <a:pt x="334337" y="98211"/>
                </a:cubicBezTo>
                <a:cubicBezTo>
                  <a:pt x="331843" y="87022"/>
                  <a:pt x="338079" y="75834"/>
                  <a:pt x="349307" y="72104"/>
                </a:cubicBezTo>
                <a:lnTo>
                  <a:pt x="487783" y="27350"/>
                </a:lnTo>
                <a:cubicBezTo>
                  <a:pt x="492773" y="26107"/>
                  <a:pt x="492773" y="22377"/>
                  <a:pt x="491525" y="21134"/>
                </a:cubicBezTo>
                <a:cubicBezTo>
                  <a:pt x="491525" y="19891"/>
                  <a:pt x="491525" y="16162"/>
                  <a:pt x="486535" y="16162"/>
                </a:cubicBezTo>
                <a:lnTo>
                  <a:pt x="0" y="16162"/>
                </a:lnTo>
                <a:close/>
              </a:path>
            </a:pathLst>
          </a:custGeom>
          <a:solidFill>
            <a:srgbClr val="2B3E8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600" dirty="0">
              <a:latin typeface="Arial" panose="020B0604020202020204" pitchFamily="34" charset="0"/>
              <a:cs typeface="Arial" panose="020B0604020202020204" pitchFamily="34" charset="0"/>
            </a:endParaRPr>
          </a:p>
        </p:txBody>
      </p:sp>
      <p:sp>
        <p:nvSpPr>
          <p:cNvPr id="14" name="Freeform 288">
            <a:extLst>
              <a:ext uri="{FF2B5EF4-FFF2-40B4-BE49-F238E27FC236}">
                <a16:creationId xmlns:a16="http://schemas.microsoft.com/office/drawing/2014/main" id="{A5468A16-6A16-4EDC-A6F6-45A267AD06EF}"/>
              </a:ext>
            </a:extLst>
          </p:cNvPr>
          <p:cNvSpPr>
            <a:spLocks noChangeArrowheads="1"/>
          </p:cNvSpPr>
          <p:nvPr/>
        </p:nvSpPr>
        <p:spPr bwMode="auto">
          <a:xfrm>
            <a:off x="10380574" y="3000543"/>
            <a:ext cx="552052" cy="431205"/>
          </a:xfrm>
          <a:custGeom>
            <a:avLst/>
            <a:gdLst>
              <a:gd name="T0" fmla="*/ 887 w 888"/>
              <a:gd name="T1" fmla="*/ 205 h 694"/>
              <a:gd name="T2" fmla="*/ 887 w 888"/>
              <a:gd name="T3" fmla="*/ 205 h 694"/>
              <a:gd name="T4" fmla="*/ 139 w 888"/>
              <a:gd name="T5" fmla="*/ 693 h 694"/>
              <a:gd name="T6" fmla="*/ 139 w 888"/>
              <a:gd name="T7" fmla="*/ 693 h 694"/>
              <a:gd name="T8" fmla="*/ 365 w 888"/>
              <a:gd name="T9" fmla="*/ 235 h 694"/>
              <a:gd name="T10" fmla="*/ 365 w 888"/>
              <a:gd name="T11" fmla="*/ 235 h 694"/>
              <a:gd name="T12" fmla="*/ 635 w 888"/>
              <a:gd name="T13" fmla="*/ 0 h 694"/>
              <a:gd name="T14" fmla="*/ 635 w 888"/>
              <a:gd name="T15" fmla="*/ 0 h 694"/>
              <a:gd name="T16" fmla="*/ 887 w 888"/>
              <a:gd name="T17" fmla="*/ 20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8" h="694">
                <a:moveTo>
                  <a:pt x="887" y="205"/>
                </a:moveTo>
                <a:lnTo>
                  <a:pt x="887" y="205"/>
                </a:lnTo>
                <a:cubicBezTo>
                  <a:pt x="887" y="319"/>
                  <a:pt x="279" y="693"/>
                  <a:pt x="139" y="693"/>
                </a:cubicBezTo>
                <a:lnTo>
                  <a:pt x="139" y="693"/>
                </a:lnTo>
                <a:cubicBezTo>
                  <a:pt x="0" y="693"/>
                  <a:pt x="308" y="363"/>
                  <a:pt x="365" y="235"/>
                </a:cubicBezTo>
                <a:lnTo>
                  <a:pt x="365" y="235"/>
                </a:lnTo>
                <a:cubicBezTo>
                  <a:pt x="411" y="132"/>
                  <a:pt x="495" y="0"/>
                  <a:pt x="635" y="0"/>
                </a:cubicBezTo>
                <a:lnTo>
                  <a:pt x="635" y="0"/>
                </a:lnTo>
                <a:cubicBezTo>
                  <a:pt x="774" y="0"/>
                  <a:pt x="887" y="92"/>
                  <a:pt x="887" y="205"/>
                </a:cubicBezTo>
              </a:path>
            </a:pathLst>
          </a:custGeom>
          <a:solidFill>
            <a:srgbClr val="088E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15" name="Freeform 289">
            <a:extLst>
              <a:ext uri="{FF2B5EF4-FFF2-40B4-BE49-F238E27FC236}">
                <a16:creationId xmlns:a16="http://schemas.microsoft.com/office/drawing/2014/main" id="{075302D7-07FB-4A9A-8B32-F8675700B711}"/>
              </a:ext>
            </a:extLst>
          </p:cNvPr>
          <p:cNvSpPr>
            <a:spLocks noChangeArrowheads="1"/>
          </p:cNvSpPr>
          <p:nvPr/>
        </p:nvSpPr>
        <p:spPr bwMode="auto">
          <a:xfrm>
            <a:off x="10550858" y="3049981"/>
            <a:ext cx="112608" cy="159299"/>
          </a:xfrm>
          <a:custGeom>
            <a:avLst/>
            <a:gdLst>
              <a:gd name="T0" fmla="*/ 181 w 182"/>
              <a:gd name="T1" fmla="*/ 128 h 257"/>
              <a:gd name="T2" fmla="*/ 181 w 182"/>
              <a:gd name="T3" fmla="*/ 128 h 257"/>
              <a:gd name="T4" fmla="*/ 91 w 182"/>
              <a:gd name="T5" fmla="*/ 256 h 257"/>
              <a:gd name="T6" fmla="*/ 91 w 182"/>
              <a:gd name="T7" fmla="*/ 256 h 257"/>
              <a:gd name="T8" fmla="*/ 0 w 182"/>
              <a:gd name="T9" fmla="*/ 128 h 257"/>
              <a:gd name="T10" fmla="*/ 0 w 182"/>
              <a:gd name="T11" fmla="*/ 128 h 257"/>
              <a:gd name="T12" fmla="*/ 91 w 182"/>
              <a:gd name="T13" fmla="*/ 0 h 257"/>
              <a:gd name="T14" fmla="*/ 91 w 182"/>
              <a:gd name="T15" fmla="*/ 0 h 257"/>
              <a:gd name="T16" fmla="*/ 181 w 182"/>
              <a:gd name="T17" fmla="*/ 12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57">
                <a:moveTo>
                  <a:pt x="181" y="128"/>
                </a:moveTo>
                <a:lnTo>
                  <a:pt x="181" y="128"/>
                </a:lnTo>
                <a:cubicBezTo>
                  <a:pt x="181" y="199"/>
                  <a:pt x="141" y="256"/>
                  <a:pt x="91" y="256"/>
                </a:cubicBezTo>
                <a:lnTo>
                  <a:pt x="91" y="256"/>
                </a:lnTo>
                <a:cubicBezTo>
                  <a:pt x="41" y="256"/>
                  <a:pt x="0" y="199"/>
                  <a:pt x="0" y="128"/>
                </a:cubicBezTo>
                <a:lnTo>
                  <a:pt x="0" y="128"/>
                </a:lnTo>
                <a:cubicBezTo>
                  <a:pt x="0" y="58"/>
                  <a:pt x="41" y="0"/>
                  <a:pt x="91" y="0"/>
                </a:cubicBezTo>
                <a:lnTo>
                  <a:pt x="91" y="0"/>
                </a:lnTo>
                <a:cubicBezTo>
                  <a:pt x="141" y="0"/>
                  <a:pt x="181" y="58"/>
                  <a:pt x="181" y="128"/>
                </a:cubicBezTo>
              </a:path>
            </a:pathLst>
          </a:custGeom>
          <a:solidFill>
            <a:srgbClr val="12266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16" name="Freeform 290">
            <a:extLst>
              <a:ext uri="{FF2B5EF4-FFF2-40B4-BE49-F238E27FC236}">
                <a16:creationId xmlns:a16="http://schemas.microsoft.com/office/drawing/2014/main" id="{812C0299-8CFF-4D08-9DAF-70782DE0E18A}"/>
              </a:ext>
            </a:extLst>
          </p:cNvPr>
          <p:cNvSpPr>
            <a:spLocks noChangeArrowheads="1"/>
          </p:cNvSpPr>
          <p:nvPr/>
        </p:nvSpPr>
        <p:spPr bwMode="auto">
          <a:xfrm>
            <a:off x="10026274" y="3209279"/>
            <a:ext cx="280146" cy="263666"/>
          </a:xfrm>
          <a:custGeom>
            <a:avLst/>
            <a:gdLst>
              <a:gd name="T0" fmla="*/ 148 w 450"/>
              <a:gd name="T1" fmla="*/ 421 h 422"/>
              <a:gd name="T2" fmla="*/ 0 w 450"/>
              <a:gd name="T3" fmla="*/ 214 h 422"/>
              <a:gd name="T4" fmla="*/ 301 w 450"/>
              <a:gd name="T5" fmla="*/ 0 h 422"/>
              <a:gd name="T6" fmla="*/ 449 w 450"/>
              <a:gd name="T7" fmla="*/ 208 h 422"/>
              <a:gd name="T8" fmla="*/ 148 w 450"/>
              <a:gd name="T9" fmla="*/ 421 h 422"/>
            </a:gdLst>
            <a:ahLst/>
            <a:cxnLst>
              <a:cxn ang="0">
                <a:pos x="T0" y="T1"/>
              </a:cxn>
              <a:cxn ang="0">
                <a:pos x="T2" y="T3"/>
              </a:cxn>
              <a:cxn ang="0">
                <a:pos x="T4" y="T5"/>
              </a:cxn>
              <a:cxn ang="0">
                <a:pos x="T6" y="T7"/>
              </a:cxn>
              <a:cxn ang="0">
                <a:pos x="T8" y="T9"/>
              </a:cxn>
            </a:cxnLst>
            <a:rect l="0" t="0" r="r" b="b"/>
            <a:pathLst>
              <a:path w="450" h="422">
                <a:moveTo>
                  <a:pt x="148" y="421"/>
                </a:moveTo>
                <a:lnTo>
                  <a:pt x="0" y="214"/>
                </a:lnTo>
                <a:lnTo>
                  <a:pt x="301" y="0"/>
                </a:lnTo>
                <a:lnTo>
                  <a:pt x="449" y="208"/>
                </a:lnTo>
                <a:lnTo>
                  <a:pt x="148" y="421"/>
                </a:lnTo>
              </a:path>
            </a:pathLst>
          </a:custGeom>
          <a:solidFill>
            <a:srgbClr val="FFBFC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17" name="Freeform 291">
            <a:extLst>
              <a:ext uri="{FF2B5EF4-FFF2-40B4-BE49-F238E27FC236}">
                <a16:creationId xmlns:a16="http://schemas.microsoft.com/office/drawing/2014/main" id="{E42C8FFE-433E-49E6-9708-48AB35130BEE}"/>
              </a:ext>
            </a:extLst>
          </p:cNvPr>
          <p:cNvSpPr>
            <a:spLocks noChangeArrowheads="1"/>
          </p:cNvSpPr>
          <p:nvPr/>
        </p:nvSpPr>
        <p:spPr bwMode="auto">
          <a:xfrm>
            <a:off x="10114162" y="3209280"/>
            <a:ext cx="195003" cy="184018"/>
          </a:xfrm>
          <a:custGeom>
            <a:avLst/>
            <a:gdLst>
              <a:gd name="T0" fmla="*/ 186 w 311"/>
              <a:gd name="T1" fmla="*/ 296 h 297"/>
              <a:gd name="T2" fmla="*/ 0 w 311"/>
              <a:gd name="T3" fmla="*/ 115 h 297"/>
              <a:gd name="T4" fmla="*/ 162 w 311"/>
              <a:gd name="T5" fmla="*/ 0 h 297"/>
              <a:gd name="T6" fmla="*/ 310 w 311"/>
              <a:gd name="T7" fmla="*/ 208 h 297"/>
              <a:gd name="T8" fmla="*/ 186 w 311"/>
              <a:gd name="T9" fmla="*/ 296 h 297"/>
            </a:gdLst>
            <a:ahLst/>
            <a:cxnLst>
              <a:cxn ang="0">
                <a:pos x="T0" y="T1"/>
              </a:cxn>
              <a:cxn ang="0">
                <a:pos x="T2" y="T3"/>
              </a:cxn>
              <a:cxn ang="0">
                <a:pos x="T4" y="T5"/>
              </a:cxn>
              <a:cxn ang="0">
                <a:pos x="T6" y="T7"/>
              </a:cxn>
              <a:cxn ang="0">
                <a:pos x="T8" y="T9"/>
              </a:cxn>
            </a:cxnLst>
            <a:rect l="0" t="0" r="r" b="b"/>
            <a:pathLst>
              <a:path w="311" h="297">
                <a:moveTo>
                  <a:pt x="186" y="296"/>
                </a:moveTo>
                <a:lnTo>
                  <a:pt x="0" y="115"/>
                </a:lnTo>
                <a:lnTo>
                  <a:pt x="162" y="0"/>
                </a:lnTo>
                <a:lnTo>
                  <a:pt x="310" y="208"/>
                </a:lnTo>
                <a:lnTo>
                  <a:pt x="186" y="296"/>
                </a:lnTo>
              </a:path>
            </a:pathLst>
          </a:custGeom>
          <a:solidFill>
            <a:srgbClr val="F794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18" name="Freeform 292">
            <a:extLst>
              <a:ext uri="{FF2B5EF4-FFF2-40B4-BE49-F238E27FC236}">
                <a16:creationId xmlns:a16="http://schemas.microsoft.com/office/drawing/2014/main" id="{CA507CA5-3E34-4B7D-891A-D8FC2DC4ED75}"/>
              </a:ext>
            </a:extLst>
          </p:cNvPr>
          <p:cNvSpPr>
            <a:spLocks noChangeArrowheads="1"/>
          </p:cNvSpPr>
          <p:nvPr/>
        </p:nvSpPr>
        <p:spPr bwMode="auto">
          <a:xfrm>
            <a:off x="9551124" y="3321887"/>
            <a:ext cx="637193" cy="560291"/>
          </a:xfrm>
          <a:custGeom>
            <a:avLst/>
            <a:gdLst>
              <a:gd name="T0" fmla="*/ 814 w 1025"/>
              <a:gd name="T1" fmla="*/ 45 h 901"/>
              <a:gd name="T2" fmla="*/ 814 w 1025"/>
              <a:gd name="T3" fmla="*/ 45 h 901"/>
              <a:gd name="T4" fmla="*/ 725 w 1025"/>
              <a:gd name="T5" fmla="*/ 6 h 901"/>
              <a:gd name="T6" fmla="*/ 725 w 1025"/>
              <a:gd name="T7" fmla="*/ 6 h 901"/>
              <a:gd name="T8" fmla="*/ 192 w 1025"/>
              <a:gd name="T9" fmla="*/ 37 h 901"/>
              <a:gd name="T10" fmla="*/ 192 w 1025"/>
              <a:gd name="T11" fmla="*/ 37 h 901"/>
              <a:gd name="T12" fmla="*/ 181 w 1025"/>
              <a:gd name="T13" fmla="*/ 37 h 901"/>
              <a:gd name="T14" fmla="*/ 181 w 1025"/>
              <a:gd name="T15" fmla="*/ 37 h 901"/>
              <a:gd name="T16" fmla="*/ 0 w 1025"/>
              <a:gd name="T17" fmla="*/ 181 h 901"/>
              <a:gd name="T18" fmla="*/ 0 w 1025"/>
              <a:gd name="T19" fmla="*/ 181 h 901"/>
              <a:gd name="T20" fmla="*/ 2 w 1025"/>
              <a:gd name="T21" fmla="*/ 201 h 901"/>
              <a:gd name="T22" fmla="*/ 2 w 1025"/>
              <a:gd name="T23" fmla="*/ 201 h 901"/>
              <a:gd name="T24" fmla="*/ 4 w 1025"/>
              <a:gd name="T25" fmla="*/ 211 h 901"/>
              <a:gd name="T26" fmla="*/ 155 w 1025"/>
              <a:gd name="T27" fmla="*/ 900 h 901"/>
              <a:gd name="T28" fmla="*/ 1021 w 1025"/>
              <a:gd name="T29" fmla="*/ 447 h 901"/>
              <a:gd name="T30" fmla="*/ 1024 w 1025"/>
              <a:gd name="T31" fmla="*/ 128 h 901"/>
              <a:gd name="T32" fmla="*/ 1024 w 1025"/>
              <a:gd name="T33" fmla="*/ 128 h 901"/>
              <a:gd name="T34" fmla="*/ 814 w 1025"/>
              <a:gd name="T35" fmla="*/ 45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5" h="901">
                <a:moveTo>
                  <a:pt x="814" y="45"/>
                </a:moveTo>
                <a:lnTo>
                  <a:pt x="814" y="45"/>
                </a:lnTo>
                <a:cubicBezTo>
                  <a:pt x="796" y="14"/>
                  <a:pt x="760" y="0"/>
                  <a:pt x="725" y="6"/>
                </a:cubicBezTo>
                <a:lnTo>
                  <a:pt x="725" y="6"/>
                </a:lnTo>
                <a:cubicBezTo>
                  <a:pt x="564" y="35"/>
                  <a:pt x="254" y="39"/>
                  <a:pt x="192" y="37"/>
                </a:cubicBezTo>
                <a:lnTo>
                  <a:pt x="192" y="37"/>
                </a:lnTo>
                <a:cubicBezTo>
                  <a:pt x="188" y="37"/>
                  <a:pt x="185" y="37"/>
                  <a:pt x="181" y="37"/>
                </a:cubicBezTo>
                <a:lnTo>
                  <a:pt x="181" y="37"/>
                </a:lnTo>
                <a:cubicBezTo>
                  <a:pt x="81" y="37"/>
                  <a:pt x="0" y="102"/>
                  <a:pt x="0" y="181"/>
                </a:cubicBezTo>
                <a:lnTo>
                  <a:pt x="0" y="181"/>
                </a:lnTo>
                <a:cubicBezTo>
                  <a:pt x="0" y="185"/>
                  <a:pt x="2" y="201"/>
                  <a:pt x="2" y="201"/>
                </a:cubicBezTo>
                <a:lnTo>
                  <a:pt x="2" y="201"/>
                </a:lnTo>
                <a:cubicBezTo>
                  <a:pt x="2" y="205"/>
                  <a:pt x="3" y="208"/>
                  <a:pt x="4" y="211"/>
                </a:cubicBezTo>
                <a:lnTo>
                  <a:pt x="155" y="900"/>
                </a:lnTo>
                <a:lnTo>
                  <a:pt x="1021" y="447"/>
                </a:lnTo>
                <a:lnTo>
                  <a:pt x="1024" y="128"/>
                </a:lnTo>
                <a:lnTo>
                  <a:pt x="1024" y="128"/>
                </a:lnTo>
                <a:cubicBezTo>
                  <a:pt x="889" y="120"/>
                  <a:pt x="835" y="80"/>
                  <a:pt x="814" y="45"/>
                </a:cubicBezTo>
              </a:path>
            </a:pathLst>
          </a:custGeom>
          <a:solidFill>
            <a:srgbClr val="EF58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19" name="Freeform 293">
            <a:extLst>
              <a:ext uri="{FF2B5EF4-FFF2-40B4-BE49-F238E27FC236}">
                <a16:creationId xmlns:a16="http://schemas.microsoft.com/office/drawing/2014/main" id="{D63F8038-9051-42B2-89CA-3FE8C8C0B3DE}"/>
              </a:ext>
            </a:extLst>
          </p:cNvPr>
          <p:cNvSpPr>
            <a:spLocks noChangeArrowheads="1"/>
          </p:cNvSpPr>
          <p:nvPr/>
        </p:nvSpPr>
        <p:spPr bwMode="auto">
          <a:xfrm>
            <a:off x="8787591" y="3439986"/>
            <a:ext cx="859663" cy="859663"/>
          </a:xfrm>
          <a:custGeom>
            <a:avLst/>
            <a:gdLst>
              <a:gd name="T0" fmla="*/ 1381 w 1382"/>
              <a:gd name="T1" fmla="*/ 707 h 1379"/>
              <a:gd name="T2" fmla="*/ 1381 w 1382"/>
              <a:gd name="T3" fmla="*/ 707 h 1379"/>
              <a:gd name="T4" fmla="*/ 690 w 1382"/>
              <a:gd name="T5" fmla="*/ 1378 h 1379"/>
              <a:gd name="T6" fmla="*/ 690 w 1382"/>
              <a:gd name="T7" fmla="*/ 1378 h 1379"/>
              <a:gd name="T8" fmla="*/ 0 w 1382"/>
              <a:gd name="T9" fmla="*/ 707 h 1379"/>
              <a:gd name="T10" fmla="*/ 0 w 1382"/>
              <a:gd name="T11" fmla="*/ 707 h 1379"/>
              <a:gd name="T12" fmla="*/ 690 w 1382"/>
              <a:gd name="T13" fmla="*/ 36 h 1379"/>
              <a:gd name="T14" fmla="*/ 690 w 1382"/>
              <a:gd name="T15" fmla="*/ 36 h 1379"/>
              <a:gd name="T16" fmla="*/ 1381 w 1382"/>
              <a:gd name="T17" fmla="*/ 707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2" h="1379">
                <a:moveTo>
                  <a:pt x="1381" y="707"/>
                </a:moveTo>
                <a:lnTo>
                  <a:pt x="1381" y="707"/>
                </a:lnTo>
                <a:cubicBezTo>
                  <a:pt x="1381" y="1077"/>
                  <a:pt x="1071" y="1378"/>
                  <a:pt x="690" y="1378"/>
                </a:cubicBezTo>
                <a:lnTo>
                  <a:pt x="690" y="1378"/>
                </a:lnTo>
                <a:cubicBezTo>
                  <a:pt x="309" y="1378"/>
                  <a:pt x="0" y="1077"/>
                  <a:pt x="0" y="707"/>
                </a:cubicBezTo>
                <a:lnTo>
                  <a:pt x="0" y="707"/>
                </a:lnTo>
                <a:cubicBezTo>
                  <a:pt x="0" y="337"/>
                  <a:pt x="310" y="59"/>
                  <a:pt x="690" y="36"/>
                </a:cubicBezTo>
                <a:lnTo>
                  <a:pt x="690" y="36"/>
                </a:lnTo>
                <a:cubicBezTo>
                  <a:pt x="1293" y="0"/>
                  <a:pt x="1381" y="486"/>
                  <a:pt x="1381" y="707"/>
                </a:cubicBezTo>
              </a:path>
            </a:pathLst>
          </a:custGeom>
          <a:solidFill>
            <a:srgbClr val="EF58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20" name="Freeform 294">
            <a:extLst>
              <a:ext uri="{FF2B5EF4-FFF2-40B4-BE49-F238E27FC236}">
                <a16:creationId xmlns:a16="http://schemas.microsoft.com/office/drawing/2014/main" id="{978093E0-87B3-4879-9D0B-1BF929768086}"/>
              </a:ext>
            </a:extLst>
          </p:cNvPr>
          <p:cNvSpPr>
            <a:spLocks noChangeArrowheads="1"/>
          </p:cNvSpPr>
          <p:nvPr/>
        </p:nvSpPr>
        <p:spPr bwMode="auto">
          <a:xfrm>
            <a:off x="6683755" y="5524597"/>
            <a:ext cx="2466378" cy="107114"/>
          </a:xfrm>
          <a:custGeom>
            <a:avLst/>
            <a:gdLst>
              <a:gd name="T0" fmla="*/ 3959 w 3960"/>
              <a:gd name="T1" fmla="*/ 169 h 170"/>
              <a:gd name="T2" fmla="*/ 0 w 3960"/>
              <a:gd name="T3" fmla="*/ 169 h 170"/>
              <a:gd name="T4" fmla="*/ 0 w 3960"/>
              <a:gd name="T5" fmla="*/ 0 h 170"/>
              <a:gd name="T6" fmla="*/ 3959 w 3960"/>
              <a:gd name="T7" fmla="*/ 0 h 170"/>
              <a:gd name="T8" fmla="*/ 3959 w 3960"/>
              <a:gd name="T9" fmla="*/ 169 h 170"/>
            </a:gdLst>
            <a:ahLst/>
            <a:cxnLst>
              <a:cxn ang="0">
                <a:pos x="T0" y="T1"/>
              </a:cxn>
              <a:cxn ang="0">
                <a:pos x="T2" y="T3"/>
              </a:cxn>
              <a:cxn ang="0">
                <a:pos x="T4" y="T5"/>
              </a:cxn>
              <a:cxn ang="0">
                <a:pos x="T6" y="T7"/>
              </a:cxn>
              <a:cxn ang="0">
                <a:pos x="T8" y="T9"/>
              </a:cxn>
            </a:cxnLst>
            <a:rect l="0" t="0" r="r" b="b"/>
            <a:pathLst>
              <a:path w="3960" h="170">
                <a:moveTo>
                  <a:pt x="3959" y="169"/>
                </a:moveTo>
                <a:lnTo>
                  <a:pt x="0" y="169"/>
                </a:lnTo>
                <a:lnTo>
                  <a:pt x="0" y="0"/>
                </a:lnTo>
                <a:lnTo>
                  <a:pt x="3959" y="0"/>
                </a:lnTo>
                <a:lnTo>
                  <a:pt x="3959" y="169"/>
                </a:lnTo>
              </a:path>
            </a:pathLst>
          </a:custGeom>
          <a:solidFill>
            <a:srgbClr val="B1C2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21" name="Freeform 295">
            <a:extLst>
              <a:ext uri="{FF2B5EF4-FFF2-40B4-BE49-F238E27FC236}">
                <a16:creationId xmlns:a16="http://schemas.microsoft.com/office/drawing/2014/main" id="{94ED7B15-CCEA-4E85-BB6F-F2E5E59B7E54}"/>
              </a:ext>
            </a:extLst>
          </p:cNvPr>
          <p:cNvSpPr>
            <a:spLocks noChangeArrowheads="1"/>
          </p:cNvSpPr>
          <p:nvPr/>
        </p:nvSpPr>
        <p:spPr bwMode="auto">
          <a:xfrm>
            <a:off x="9150132" y="5098886"/>
            <a:ext cx="1837425" cy="530080"/>
          </a:xfrm>
          <a:custGeom>
            <a:avLst/>
            <a:gdLst>
              <a:gd name="T0" fmla="*/ 2914 w 2952"/>
              <a:gd name="T1" fmla="*/ 0 h 852"/>
              <a:gd name="T2" fmla="*/ 2951 w 2952"/>
              <a:gd name="T3" fmla="*/ 164 h 852"/>
              <a:gd name="T4" fmla="*/ 0 w 2952"/>
              <a:gd name="T5" fmla="*/ 851 h 852"/>
              <a:gd name="T6" fmla="*/ 0 w 2952"/>
              <a:gd name="T7" fmla="*/ 682 h 852"/>
              <a:gd name="T8" fmla="*/ 2914 w 2952"/>
              <a:gd name="T9" fmla="*/ 0 h 852"/>
            </a:gdLst>
            <a:ahLst/>
            <a:cxnLst>
              <a:cxn ang="0">
                <a:pos x="T0" y="T1"/>
              </a:cxn>
              <a:cxn ang="0">
                <a:pos x="T2" y="T3"/>
              </a:cxn>
              <a:cxn ang="0">
                <a:pos x="T4" y="T5"/>
              </a:cxn>
              <a:cxn ang="0">
                <a:pos x="T6" y="T7"/>
              </a:cxn>
              <a:cxn ang="0">
                <a:pos x="T8" y="T9"/>
              </a:cxn>
            </a:cxnLst>
            <a:rect l="0" t="0" r="r" b="b"/>
            <a:pathLst>
              <a:path w="2952" h="852">
                <a:moveTo>
                  <a:pt x="2914" y="0"/>
                </a:moveTo>
                <a:lnTo>
                  <a:pt x="2951" y="164"/>
                </a:lnTo>
                <a:lnTo>
                  <a:pt x="0" y="851"/>
                </a:lnTo>
                <a:lnTo>
                  <a:pt x="0" y="682"/>
                </a:lnTo>
                <a:lnTo>
                  <a:pt x="2914" y="0"/>
                </a:lnTo>
              </a:path>
            </a:pathLst>
          </a:custGeom>
          <a:solidFill>
            <a:srgbClr val="B1C2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22" name="Freeform 36">
            <a:extLst>
              <a:ext uri="{FF2B5EF4-FFF2-40B4-BE49-F238E27FC236}">
                <a16:creationId xmlns:a16="http://schemas.microsoft.com/office/drawing/2014/main" id="{354AD472-8570-4CFA-AA0F-4DB4D62ECE67}"/>
              </a:ext>
            </a:extLst>
          </p:cNvPr>
          <p:cNvSpPr>
            <a:spLocks noChangeArrowheads="1"/>
          </p:cNvSpPr>
          <p:nvPr/>
        </p:nvSpPr>
        <p:spPr bwMode="auto">
          <a:xfrm>
            <a:off x="6631570" y="3431749"/>
            <a:ext cx="4374593" cy="2452021"/>
          </a:xfrm>
          <a:custGeom>
            <a:avLst/>
            <a:gdLst>
              <a:gd name="connsiteX0" fmla="*/ 4921770 w 8749186"/>
              <a:gd name="connsiteY0" fmla="*/ 2114818 h 4904041"/>
              <a:gd name="connsiteX1" fmla="*/ 5129270 w 8749186"/>
              <a:gd name="connsiteY1" fmla="*/ 2114818 h 4904041"/>
              <a:gd name="connsiteX2" fmla="*/ 5129270 w 8749186"/>
              <a:gd name="connsiteY2" fmla="*/ 4904039 h 4904041"/>
              <a:gd name="connsiteX3" fmla="*/ 4921770 w 8749186"/>
              <a:gd name="connsiteY3" fmla="*/ 4904039 h 4904041"/>
              <a:gd name="connsiteX4" fmla="*/ 0 w 8749186"/>
              <a:gd name="connsiteY4" fmla="*/ 2114818 h 4904041"/>
              <a:gd name="connsiteX5" fmla="*/ 212967 w 8749186"/>
              <a:gd name="connsiteY5" fmla="*/ 2114818 h 4904041"/>
              <a:gd name="connsiteX6" fmla="*/ 212967 w 8749186"/>
              <a:gd name="connsiteY6" fmla="*/ 4904039 h 4904041"/>
              <a:gd name="connsiteX7" fmla="*/ 0 w 8749186"/>
              <a:gd name="connsiteY7" fmla="*/ 4904039 h 4904041"/>
              <a:gd name="connsiteX8" fmla="*/ 8541686 w 8749186"/>
              <a:gd name="connsiteY8" fmla="*/ 0 h 4904041"/>
              <a:gd name="connsiteX9" fmla="*/ 8749186 w 8749186"/>
              <a:gd name="connsiteY9" fmla="*/ 0 h 4904041"/>
              <a:gd name="connsiteX10" fmla="*/ 8749186 w 8749186"/>
              <a:gd name="connsiteY10" fmla="*/ 4904041 h 4904041"/>
              <a:gd name="connsiteX11" fmla="*/ 8541686 w 8749186"/>
              <a:gd name="connsiteY11" fmla="*/ 4904041 h 490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49186" h="4904041">
                <a:moveTo>
                  <a:pt x="4921770" y="2114818"/>
                </a:moveTo>
                <a:lnTo>
                  <a:pt x="5129270" y="2114818"/>
                </a:lnTo>
                <a:lnTo>
                  <a:pt x="5129270" y="4904039"/>
                </a:lnTo>
                <a:lnTo>
                  <a:pt x="4921770" y="4904039"/>
                </a:lnTo>
                <a:close/>
                <a:moveTo>
                  <a:pt x="0" y="2114818"/>
                </a:moveTo>
                <a:lnTo>
                  <a:pt x="212967" y="2114818"/>
                </a:lnTo>
                <a:lnTo>
                  <a:pt x="212967" y="4904039"/>
                </a:lnTo>
                <a:lnTo>
                  <a:pt x="0" y="4904039"/>
                </a:lnTo>
                <a:close/>
                <a:moveTo>
                  <a:pt x="8541686" y="0"/>
                </a:moveTo>
                <a:lnTo>
                  <a:pt x="8749186" y="0"/>
                </a:lnTo>
                <a:lnTo>
                  <a:pt x="8749186" y="4904041"/>
                </a:lnTo>
                <a:lnTo>
                  <a:pt x="8541686" y="4904041"/>
                </a:lnTo>
                <a:close/>
              </a:path>
            </a:pathLst>
          </a:custGeom>
          <a:solidFill>
            <a:srgbClr val="000D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600" dirty="0">
              <a:latin typeface="Arial" panose="020B0604020202020204" pitchFamily="34" charset="0"/>
              <a:cs typeface="Arial" panose="020B0604020202020204" pitchFamily="34" charset="0"/>
            </a:endParaRPr>
          </a:p>
        </p:txBody>
      </p:sp>
      <p:sp>
        <p:nvSpPr>
          <p:cNvPr id="23" name="Freeform 298">
            <a:extLst>
              <a:ext uri="{FF2B5EF4-FFF2-40B4-BE49-F238E27FC236}">
                <a16:creationId xmlns:a16="http://schemas.microsoft.com/office/drawing/2014/main" id="{DD7CF317-F4F3-47B3-80C3-8FB88AB7207E}"/>
              </a:ext>
            </a:extLst>
          </p:cNvPr>
          <p:cNvSpPr>
            <a:spLocks noChangeArrowheads="1"/>
          </p:cNvSpPr>
          <p:nvPr/>
        </p:nvSpPr>
        <p:spPr bwMode="auto">
          <a:xfrm>
            <a:off x="6551922" y="4148590"/>
            <a:ext cx="2771242" cy="368035"/>
          </a:xfrm>
          <a:custGeom>
            <a:avLst/>
            <a:gdLst>
              <a:gd name="T0" fmla="*/ 4449 w 4450"/>
              <a:gd name="T1" fmla="*/ 591 h 592"/>
              <a:gd name="T2" fmla="*/ 0 w 4450"/>
              <a:gd name="T3" fmla="*/ 591 h 592"/>
              <a:gd name="T4" fmla="*/ 0 w 4450"/>
              <a:gd name="T5" fmla="*/ 0 h 592"/>
              <a:gd name="T6" fmla="*/ 4449 w 4450"/>
              <a:gd name="T7" fmla="*/ 0 h 592"/>
              <a:gd name="T8" fmla="*/ 4449 w 4450"/>
              <a:gd name="T9" fmla="*/ 591 h 592"/>
            </a:gdLst>
            <a:ahLst/>
            <a:cxnLst>
              <a:cxn ang="0">
                <a:pos x="T0" y="T1"/>
              </a:cxn>
              <a:cxn ang="0">
                <a:pos x="T2" y="T3"/>
              </a:cxn>
              <a:cxn ang="0">
                <a:pos x="T4" y="T5"/>
              </a:cxn>
              <a:cxn ang="0">
                <a:pos x="T6" y="T7"/>
              </a:cxn>
              <a:cxn ang="0">
                <a:pos x="T8" y="T9"/>
              </a:cxn>
            </a:cxnLst>
            <a:rect l="0" t="0" r="r" b="b"/>
            <a:pathLst>
              <a:path w="4450" h="592">
                <a:moveTo>
                  <a:pt x="4449" y="591"/>
                </a:moveTo>
                <a:lnTo>
                  <a:pt x="0" y="591"/>
                </a:lnTo>
                <a:lnTo>
                  <a:pt x="0" y="0"/>
                </a:lnTo>
                <a:lnTo>
                  <a:pt x="4449" y="0"/>
                </a:lnTo>
                <a:lnTo>
                  <a:pt x="4449" y="591"/>
                </a:lnTo>
              </a:path>
            </a:pathLst>
          </a:custGeom>
          <a:solidFill>
            <a:srgbClr val="3148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24" name="Freeform 299">
            <a:extLst>
              <a:ext uri="{FF2B5EF4-FFF2-40B4-BE49-F238E27FC236}">
                <a16:creationId xmlns:a16="http://schemas.microsoft.com/office/drawing/2014/main" id="{7AA40810-875E-4B6D-8DC5-76054D574F1E}"/>
              </a:ext>
            </a:extLst>
          </p:cNvPr>
          <p:cNvSpPr>
            <a:spLocks noChangeArrowheads="1"/>
          </p:cNvSpPr>
          <p:nvPr/>
        </p:nvSpPr>
        <p:spPr bwMode="auto">
          <a:xfrm>
            <a:off x="8633787" y="3058221"/>
            <a:ext cx="2535042" cy="1458403"/>
          </a:xfrm>
          <a:custGeom>
            <a:avLst/>
            <a:gdLst>
              <a:gd name="T0" fmla="*/ 4070 w 4071"/>
              <a:gd name="T1" fmla="*/ 493 h 2343"/>
              <a:gd name="T2" fmla="*/ 1108 w 4071"/>
              <a:gd name="T3" fmla="*/ 2342 h 2343"/>
              <a:gd name="T4" fmla="*/ 0 w 4071"/>
              <a:gd name="T5" fmla="*/ 2342 h 2343"/>
              <a:gd name="T6" fmla="*/ 3761 w 4071"/>
              <a:gd name="T7" fmla="*/ 0 h 2343"/>
              <a:gd name="T8" fmla="*/ 4070 w 4071"/>
              <a:gd name="T9" fmla="*/ 493 h 2343"/>
            </a:gdLst>
            <a:ahLst/>
            <a:cxnLst>
              <a:cxn ang="0">
                <a:pos x="T0" y="T1"/>
              </a:cxn>
              <a:cxn ang="0">
                <a:pos x="T2" y="T3"/>
              </a:cxn>
              <a:cxn ang="0">
                <a:pos x="T4" y="T5"/>
              </a:cxn>
              <a:cxn ang="0">
                <a:pos x="T6" y="T7"/>
              </a:cxn>
              <a:cxn ang="0">
                <a:pos x="T8" y="T9"/>
              </a:cxn>
            </a:cxnLst>
            <a:rect l="0" t="0" r="r" b="b"/>
            <a:pathLst>
              <a:path w="4071" h="2343">
                <a:moveTo>
                  <a:pt x="4070" y="493"/>
                </a:moveTo>
                <a:lnTo>
                  <a:pt x="1108" y="2342"/>
                </a:lnTo>
                <a:lnTo>
                  <a:pt x="0" y="2342"/>
                </a:lnTo>
                <a:lnTo>
                  <a:pt x="3761" y="0"/>
                </a:lnTo>
                <a:lnTo>
                  <a:pt x="4070" y="493"/>
                </a:lnTo>
              </a:path>
            </a:pathLst>
          </a:custGeom>
          <a:solidFill>
            <a:srgbClr val="000D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25" name="Freeform 301">
            <a:extLst>
              <a:ext uri="{FF2B5EF4-FFF2-40B4-BE49-F238E27FC236}">
                <a16:creationId xmlns:a16="http://schemas.microsoft.com/office/drawing/2014/main" id="{CFC79045-EB2D-4E69-AB79-6A91FCE36596}"/>
              </a:ext>
            </a:extLst>
          </p:cNvPr>
          <p:cNvSpPr>
            <a:spLocks noChangeArrowheads="1"/>
          </p:cNvSpPr>
          <p:nvPr/>
        </p:nvSpPr>
        <p:spPr bwMode="auto">
          <a:xfrm>
            <a:off x="9342388" y="3363084"/>
            <a:ext cx="925579" cy="480643"/>
          </a:xfrm>
          <a:custGeom>
            <a:avLst/>
            <a:gdLst>
              <a:gd name="T0" fmla="*/ 1186 w 1484"/>
              <a:gd name="T1" fmla="*/ 103 h 773"/>
              <a:gd name="T2" fmla="*/ 644 w 1484"/>
              <a:gd name="T3" fmla="*/ 535 h 773"/>
              <a:gd name="T4" fmla="*/ 275 w 1484"/>
              <a:gd name="T5" fmla="*/ 99 h 773"/>
              <a:gd name="T6" fmla="*/ 275 w 1484"/>
              <a:gd name="T7" fmla="*/ 99 h 773"/>
              <a:gd name="T8" fmla="*/ 0 w 1484"/>
              <a:gd name="T9" fmla="*/ 173 h 773"/>
              <a:gd name="T10" fmla="*/ 175 w 1484"/>
              <a:gd name="T11" fmla="*/ 234 h 773"/>
              <a:gd name="T12" fmla="*/ 529 w 1484"/>
              <a:gd name="T13" fmla="*/ 772 h 773"/>
              <a:gd name="T14" fmla="*/ 1359 w 1484"/>
              <a:gd name="T15" fmla="*/ 380 h 773"/>
              <a:gd name="T16" fmla="*/ 1359 w 1484"/>
              <a:gd name="T17" fmla="*/ 380 h 773"/>
              <a:gd name="T18" fmla="*/ 1471 w 1484"/>
              <a:gd name="T19" fmla="*/ 236 h 773"/>
              <a:gd name="T20" fmla="*/ 1471 w 1484"/>
              <a:gd name="T21" fmla="*/ 236 h 773"/>
              <a:gd name="T22" fmla="*/ 1373 w 1484"/>
              <a:gd name="T23" fmla="*/ 61 h 773"/>
              <a:gd name="T24" fmla="*/ 1373 w 1484"/>
              <a:gd name="T25" fmla="*/ 61 h 773"/>
              <a:gd name="T26" fmla="*/ 1186 w 1484"/>
              <a:gd name="T27" fmla="*/ 10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4" h="773">
                <a:moveTo>
                  <a:pt x="1186" y="103"/>
                </a:moveTo>
                <a:lnTo>
                  <a:pt x="644" y="535"/>
                </a:lnTo>
                <a:lnTo>
                  <a:pt x="275" y="99"/>
                </a:lnTo>
                <a:lnTo>
                  <a:pt x="275" y="99"/>
                </a:lnTo>
                <a:cubicBezTo>
                  <a:pt x="275" y="99"/>
                  <a:pt x="116" y="0"/>
                  <a:pt x="0" y="173"/>
                </a:cubicBezTo>
                <a:lnTo>
                  <a:pt x="175" y="234"/>
                </a:lnTo>
                <a:lnTo>
                  <a:pt x="529" y="772"/>
                </a:lnTo>
                <a:lnTo>
                  <a:pt x="1359" y="380"/>
                </a:lnTo>
                <a:lnTo>
                  <a:pt x="1359" y="380"/>
                </a:lnTo>
                <a:cubicBezTo>
                  <a:pt x="1418" y="352"/>
                  <a:pt x="1459" y="299"/>
                  <a:pt x="1471" y="236"/>
                </a:cubicBezTo>
                <a:lnTo>
                  <a:pt x="1471" y="236"/>
                </a:lnTo>
                <a:cubicBezTo>
                  <a:pt x="1483" y="168"/>
                  <a:pt x="1474" y="88"/>
                  <a:pt x="1373" y="61"/>
                </a:cubicBezTo>
                <a:lnTo>
                  <a:pt x="1373" y="61"/>
                </a:lnTo>
                <a:cubicBezTo>
                  <a:pt x="1309" y="44"/>
                  <a:pt x="1239" y="61"/>
                  <a:pt x="1186" y="103"/>
                </a:cubicBezTo>
              </a:path>
            </a:pathLst>
          </a:custGeom>
          <a:solidFill>
            <a:srgbClr val="FFBFC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26" name="Freeform 302">
            <a:extLst>
              <a:ext uri="{FF2B5EF4-FFF2-40B4-BE49-F238E27FC236}">
                <a16:creationId xmlns:a16="http://schemas.microsoft.com/office/drawing/2014/main" id="{D2BC42AB-A761-4662-9410-ABEAC544E51F}"/>
              </a:ext>
            </a:extLst>
          </p:cNvPr>
          <p:cNvSpPr>
            <a:spLocks noChangeArrowheads="1"/>
          </p:cNvSpPr>
          <p:nvPr/>
        </p:nvSpPr>
        <p:spPr bwMode="auto">
          <a:xfrm>
            <a:off x="6793616" y="3486678"/>
            <a:ext cx="2589972" cy="1359528"/>
          </a:xfrm>
          <a:custGeom>
            <a:avLst/>
            <a:gdLst>
              <a:gd name="T0" fmla="*/ 4158 w 4159"/>
              <a:gd name="T1" fmla="*/ 2084 h 2181"/>
              <a:gd name="T2" fmla="*/ 1264 w 4159"/>
              <a:gd name="T3" fmla="*/ 2054 h 2181"/>
              <a:gd name="T4" fmla="*/ 1264 w 4159"/>
              <a:gd name="T5" fmla="*/ 2054 h 2181"/>
              <a:gd name="T6" fmla="*/ 954 w 4159"/>
              <a:gd name="T7" fmla="*/ 2068 h 2181"/>
              <a:gd name="T8" fmla="*/ 310 w 4159"/>
              <a:gd name="T9" fmla="*/ 2161 h 2181"/>
              <a:gd name="T10" fmla="*/ 310 w 4159"/>
              <a:gd name="T11" fmla="*/ 2161 h 2181"/>
              <a:gd name="T12" fmla="*/ 53 w 4159"/>
              <a:gd name="T13" fmla="*/ 1967 h 2181"/>
              <a:gd name="T14" fmla="*/ 53 w 4159"/>
              <a:gd name="T15" fmla="*/ 1967 h 2181"/>
              <a:gd name="T16" fmla="*/ 45 w 4159"/>
              <a:gd name="T17" fmla="*/ 1433 h 2181"/>
              <a:gd name="T18" fmla="*/ 56 w 4159"/>
              <a:gd name="T19" fmla="*/ 1346 h 2181"/>
              <a:gd name="T20" fmla="*/ 56 w 4159"/>
              <a:gd name="T21" fmla="*/ 1346 h 2181"/>
              <a:gd name="T22" fmla="*/ 62 w 4159"/>
              <a:gd name="T23" fmla="*/ 995 h 2181"/>
              <a:gd name="T24" fmla="*/ 0 w 4159"/>
              <a:gd name="T25" fmla="*/ 317 h 2181"/>
              <a:gd name="T26" fmla="*/ 0 w 4159"/>
              <a:gd name="T27" fmla="*/ 317 h 2181"/>
              <a:gd name="T28" fmla="*/ 327 w 4159"/>
              <a:gd name="T29" fmla="*/ 79 h 2181"/>
              <a:gd name="T30" fmla="*/ 327 w 4159"/>
              <a:gd name="T31" fmla="*/ 79 h 2181"/>
              <a:gd name="T32" fmla="*/ 523 w 4159"/>
              <a:gd name="T33" fmla="*/ 202 h 2181"/>
              <a:gd name="T34" fmla="*/ 523 w 4159"/>
              <a:gd name="T35" fmla="*/ 202 h 2181"/>
              <a:gd name="T36" fmla="*/ 918 w 4159"/>
              <a:gd name="T37" fmla="*/ 270 h 2181"/>
              <a:gd name="T38" fmla="*/ 1260 w 4159"/>
              <a:gd name="T39" fmla="*/ 219 h 2181"/>
              <a:gd name="T40" fmla="*/ 1260 w 4159"/>
              <a:gd name="T41" fmla="*/ 219 h 2181"/>
              <a:gd name="T42" fmla="*/ 2024 w 4159"/>
              <a:gd name="T43" fmla="*/ 194 h 2181"/>
              <a:gd name="T44" fmla="*/ 3062 w 4159"/>
              <a:gd name="T45" fmla="*/ 217 h 2181"/>
              <a:gd name="T46" fmla="*/ 3062 w 4159"/>
              <a:gd name="T47" fmla="*/ 217 h 2181"/>
              <a:gd name="T48" fmla="*/ 3559 w 4159"/>
              <a:gd name="T49" fmla="*/ 463 h 2181"/>
              <a:gd name="T50" fmla="*/ 3559 w 4159"/>
              <a:gd name="T51" fmla="*/ 463 h 2181"/>
              <a:gd name="T52" fmla="*/ 3715 w 4159"/>
              <a:gd name="T53" fmla="*/ 797 h 2181"/>
              <a:gd name="T54" fmla="*/ 3715 w 4159"/>
              <a:gd name="T55" fmla="*/ 797 h 2181"/>
              <a:gd name="T56" fmla="*/ 3807 w 4159"/>
              <a:gd name="T57" fmla="*/ 986 h 2181"/>
              <a:gd name="T58" fmla="*/ 3807 w 4159"/>
              <a:gd name="T59" fmla="*/ 986 h 2181"/>
              <a:gd name="T60" fmla="*/ 3967 w 4159"/>
              <a:gd name="T61" fmla="*/ 1481 h 2181"/>
              <a:gd name="T62" fmla="*/ 3967 w 4159"/>
              <a:gd name="T63" fmla="*/ 1532 h 2181"/>
              <a:gd name="T64" fmla="*/ 3967 w 4159"/>
              <a:gd name="T65" fmla="*/ 1532 h 2181"/>
              <a:gd name="T66" fmla="*/ 4158 w 4159"/>
              <a:gd name="T67" fmla="*/ 2084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59" h="2181">
                <a:moveTo>
                  <a:pt x="4158" y="2084"/>
                </a:moveTo>
                <a:lnTo>
                  <a:pt x="1264" y="2054"/>
                </a:lnTo>
                <a:lnTo>
                  <a:pt x="1264" y="2054"/>
                </a:lnTo>
                <a:cubicBezTo>
                  <a:pt x="1161" y="2049"/>
                  <a:pt x="1057" y="2053"/>
                  <a:pt x="954" y="2068"/>
                </a:cubicBezTo>
                <a:lnTo>
                  <a:pt x="310" y="2161"/>
                </a:lnTo>
                <a:lnTo>
                  <a:pt x="310" y="2161"/>
                </a:lnTo>
                <a:cubicBezTo>
                  <a:pt x="182" y="2180"/>
                  <a:pt x="64" y="2091"/>
                  <a:pt x="53" y="1967"/>
                </a:cubicBezTo>
                <a:lnTo>
                  <a:pt x="53" y="1967"/>
                </a:lnTo>
                <a:cubicBezTo>
                  <a:pt x="37" y="1799"/>
                  <a:pt x="23" y="1576"/>
                  <a:pt x="45" y="1433"/>
                </a:cubicBezTo>
                <a:lnTo>
                  <a:pt x="56" y="1346"/>
                </a:lnTo>
                <a:lnTo>
                  <a:pt x="56" y="1346"/>
                </a:lnTo>
                <a:cubicBezTo>
                  <a:pt x="71" y="1229"/>
                  <a:pt x="73" y="1112"/>
                  <a:pt x="62" y="995"/>
                </a:cubicBezTo>
                <a:lnTo>
                  <a:pt x="0" y="317"/>
                </a:lnTo>
                <a:lnTo>
                  <a:pt x="0" y="317"/>
                </a:lnTo>
                <a:cubicBezTo>
                  <a:pt x="0" y="152"/>
                  <a:pt x="172" y="0"/>
                  <a:pt x="327" y="79"/>
                </a:cubicBezTo>
                <a:lnTo>
                  <a:pt x="327" y="79"/>
                </a:lnTo>
                <a:cubicBezTo>
                  <a:pt x="389" y="111"/>
                  <a:pt x="523" y="202"/>
                  <a:pt x="523" y="202"/>
                </a:cubicBezTo>
                <a:lnTo>
                  <a:pt x="523" y="202"/>
                </a:lnTo>
                <a:cubicBezTo>
                  <a:pt x="629" y="297"/>
                  <a:pt x="773" y="279"/>
                  <a:pt x="918" y="270"/>
                </a:cubicBezTo>
                <a:lnTo>
                  <a:pt x="1260" y="219"/>
                </a:lnTo>
                <a:lnTo>
                  <a:pt x="1260" y="219"/>
                </a:lnTo>
                <a:cubicBezTo>
                  <a:pt x="1512" y="180"/>
                  <a:pt x="1769" y="173"/>
                  <a:pt x="2024" y="194"/>
                </a:cubicBezTo>
                <a:lnTo>
                  <a:pt x="3062" y="217"/>
                </a:lnTo>
                <a:lnTo>
                  <a:pt x="3062" y="217"/>
                </a:lnTo>
                <a:cubicBezTo>
                  <a:pt x="3255" y="221"/>
                  <a:pt x="3438" y="311"/>
                  <a:pt x="3559" y="463"/>
                </a:cubicBezTo>
                <a:lnTo>
                  <a:pt x="3559" y="463"/>
                </a:lnTo>
                <a:cubicBezTo>
                  <a:pt x="3634" y="559"/>
                  <a:pt x="3701" y="675"/>
                  <a:pt x="3715" y="797"/>
                </a:cubicBezTo>
                <a:lnTo>
                  <a:pt x="3715" y="797"/>
                </a:lnTo>
                <a:cubicBezTo>
                  <a:pt x="3723" y="869"/>
                  <a:pt x="3761" y="933"/>
                  <a:pt x="3807" y="986"/>
                </a:cubicBezTo>
                <a:lnTo>
                  <a:pt x="3807" y="986"/>
                </a:lnTo>
                <a:cubicBezTo>
                  <a:pt x="3927" y="1125"/>
                  <a:pt x="3986" y="1302"/>
                  <a:pt x="3967" y="1481"/>
                </a:cubicBezTo>
                <a:lnTo>
                  <a:pt x="3967" y="1532"/>
                </a:lnTo>
                <a:lnTo>
                  <a:pt x="3967" y="1532"/>
                </a:lnTo>
                <a:cubicBezTo>
                  <a:pt x="3970" y="1731"/>
                  <a:pt x="4037" y="1924"/>
                  <a:pt x="4158" y="2084"/>
                </a:cubicBezTo>
              </a:path>
            </a:pathLst>
          </a:custGeom>
          <a:solidFill>
            <a:srgbClr val="B1C2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27" name="Freeform 303">
            <a:extLst>
              <a:ext uri="{FF2B5EF4-FFF2-40B4-BE49-F238E27FC236}">
                <a16:creationId xmlns:a16="http://schemas.microsoft.com/office/drawing/2014/main" id="{535019EB-2EBF-40DF-9A5F-1337B83C1EFD}"/>
              </a:ext>
            </a:extLst>
          </p:cNvPr>
          <p:cNvSpPr>
            <a:spLocks noChangeArrowheads="1"/>
          </p:cNvSpPr>
          <p:nvPr/>
        </p:nvSpPr>
        <p:spPr bwMode="auto">
          <a:xfrm>
            <a:off x="10130643" y="2948361"/>
            <a:ext cx="475147" cy="398245"/>
          </a:xfrm>
          <a:custGeom>
            <a:avLst/>
            <a:gdLst>
              <a:gd name="T0" fmla="*/ 764 w 765"/>
              <a:gd name="T1" fmla="*/ 319 h 640"/>
              <a:gd name="T2" fmla="*/ 764 w 765"/>
              <a:gd name="T3" fmla="*/ 319 h 640"/>
              <a:gd name="T4" fmla="*/ 382 w 765"/>
              <a:gd name="T5" fmla="*/ 639 h 640"/>
              <a:gd name="T6" fmla="*/ 382 w 765"/>
              <a:gd name="T7" fmla="*/ 639 h 640"/>
              <a:gd name="T8" fmla="*/ 0 w 765"/>
              <a:gd name="T9" fmla="*/ 319 h 640"/>
              <a:gd name="T10" fmla="*/ 0 w 765"/>
              <a:gd name="T11" fmla="*/ 319 h 640"/>
              <a:gd name="T12" fmla="*/ 382 w 765"/>
              <a:gd name="T13" fmla="*/ 0 h 640"/>
              <a:gd name="T14" fmla="*/ 382 w 765"/>
              <a:gd name="T15" fmla="*/ 0 h 640"/>
              <a:gd name="T16" fmla="*/ 764 w 765"/>
              <a:gd name="T17" fmla="*/ 319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640">
                <a:moveTo>
                  <a:pt x="764" y="319"/>
                </a:moveTo>
                <a:lnTo>
                  <a:pt x="764" y="319"/>
                </a:lnTo>
                <a:cubicBezTo>
                  <a:pt x="764" y="496"/>
                  <a:pt x="593" y="639"/>
                  <a:pt x="382" y="639"/>
                </a:cubicBezTo>
                <a:lnTo>
                  <a:pt x="382" y="639"/>
                </a:lnTo>
                <a:cubicBezTo>
                  <a:pt x="171" y="639"/>
                  <a:pt x="0" y="496"/>
                  <a:pt x="0" y="319"/>
                </a:cubicBezTo>
                <a:lnTo>
                  <a:pt x="0" y="319"/>
                </a:lnTo>
                <a:cubicBezTo>
                  <a:pt x="0" y="143"/>
                  <a:pt x="171" y="0"/>
                  <a:pt x="382" y="0"/>
                </a:cubicBezTo>
                <a:lnTo>
                  <a:pt x="382" y="0"/>
                </a:lnTo>
                <a:cubicBezTo>
                  <a:pt x="593" y="0"/>
                  <a:pt x="764" y="143"/>
                  <a:pt x="764" y="319"/>
                </a:cubicBezTo>
              </a:path>
            </a:pathLst>
          </a:custGeom>
          <a:solidFill>
            <a:srgbClr val="FFBFC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28" name="Freeform 304">
            <a:extLst>
              <a:ext uri="{FF2B5EF4-FFF2-40B4-BE49-F238E27FC236}">
                <a16:creationId xmlns:a16="http://schemas.microsoft.com/office/drawing/2014/main" id="{12259F64-1E90-4C1F-AC5C-64B72C0F4F12}"/>
              </a:ext>
            </a:extLst>
          </p:cNvPr>
          <p:cNvSpPr>
            <a:spLocks noChangeArrowheads="1"/>
          </p:cNvSpPr>
          <p:nvPr/>
        </p:nvSpPr>
        <p:spPr bwMode="auto">
          <a:xfrm>
            <a:off x="10254234" y="3044489"/>
            <a:ext cx="79651" cy="38451"/>
          </a:xfrm>
          <a:custGeom>
            <a:avLst/>
            <a:gdLst>
              <a:gd name="T0" fmla="*/ 21 w 128"/>
              <a:gd name="T1" fmla="*/ 60 h 61"/>
              <a:gd name="T2" fmla="*/ 0 w 128"/>
              <a:gd name="T3" fmla="*/ 2 h 61"/>
              <a:gd name="T4" fmla="*/ 127 w 128"/>
              <a:gd name="T5" fmla="*/ 0 h 61"/>
              <a:gd name="T6" fmla="*/ 127 w 128"/>
              <a:gd name="T7" fmla="*/ 7 h 61"/>
              <a:gd name="T8" fmla="*/ 10 w 128"/>
              <a:gd name="T9" fmla="*/ 9 h 61"/>
              <a:gd name="T10" fmla="*/ 28 w 128"/>
              <a:gd name="T11" fmla="*/ 57 h 61"/>
              <a:gd name="T12" fmla="*/ 21 w 128"/>
              <a:gd name="T13" fmla="*/ 60 h 61"/>
            </a:gdLst>
            <a:ahLst/>
            <a:cxnLst>
              <a:cxn ang="0">
                <a:pos x="T0" y="T1"/>
              </a:cxn>
              <a:cxn ang="0">
                <a:pos x="T2" y="T3"/>
              </a:cxn>
              <a:cxn ang="0">
                <a:pos x="T4" y="T5"/>
              </a:cxn>
              <a:cxn ang="0">
                <a:pos x="T6" y="T7"/>
              </a:cxn>
              <a:cxn ang="0">
                <a:pos x="T8" y="T9"/>
              </a:cxn>
              <a:cxn ang="0">
                <a:pos x="T10" y="T11"/>
              </a:cxn>
              <a:cxn ang="0">
                <a:pos x="T12" y="T13"/>
              </a:cxn>
            </a:cxnLst>
            <a:rect l="0" t="0" r="r" b="b"/>
            <a:pathLst>
              <a:path w="128" h="61">
                <a:moveTo>
                  <a:pt x="21" y="60"/>
                </a:moveTo>
                <a:lnTo>
                  <a:pt x="0" y="2"/>
                </a:lnTo>
                <a:lnTo>
                  <a:pt x="127" y="0"/>
                </a:lnTo>
                <a:lnTo>
                  <a:pt x="127" y="7"/>
                </a:lnTo>
                <a:lnTo>
                  <a:pt x="10" y="9"/>
                </a:lnTo>
                <a:lnTo>
                  <a:pt x="28" y="57"/>
                </a:lnTo>
                <a:lnTo>
                  <a:pt x="21" y="60"/>
                </a:lnTo>
              </a:path>
            </a:pathLst>
          </a:custGeom>
          <a:solidFill>
            <a:srgbClr val="F794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29" name="Freeform 305">
            <a:extLst>
              <a:ext uri="{FF2B5EF4-FFF2-40B4-BE49-F238E27FC236}">
                <a16:creationId xmlns:a16="http://schemas.microsoft.com/office/drawing/2014/main" id="{0C14F48B-E299-48DD-A481-32F115B82CF9}"/>
              </a:ext>
            </a:extLst>
          </p:cNvPr>
          <p:cNvSpPr>
            <a:spLocks noChangeArrowheads="1"/>
          </p:cNvSpPr>
          <p:nvPr/>
        </p:nvSpPr>
        <p:spPr bwMode="auto">
          <a:xfrm>
            <a:off x="10353108" y="2967585"/>
            <a:ext cx="255428" cy="381768"/>
          </a:xfrm>
          <a:custGeom>
            <a:avLst/>
            <a:gdLst>
              <a:gd name="T0" fmla="*/ 186 w 409"/>
              <a:gd name="T1" fmla="*/ 0 h 611"/>
              <a:gd name="T2" fmla="*/ 186 w 409"/>
              <a:gd name="T3" fmla="*/ 0 h 611"/>
              <a:gd name="T4" fmla="*/ 164 w 409"/>
              <a:gd name="T5" fmla="*/ 129 h 611"/>
              <a:gd name="T6" fmla="*/ 164 w 409"/>
              <a:gd name="T7" fmla="*/ 129 h 611"/>
              <a:gd name="T8" fmla="*/ 177 w 409"/>
              <a:gd name="T9" fmla="*/ 438 h 611"/>
              <a:gd name="T10" fmla="*/ 177 w 409"/>
              <a:gd name="T11" fmla="*/ 438 h 611"/>
              <a:gd name="T12" fmla="*/ 207 w 409"/>
              <a:gd name="T13" fmla="*/ 531 h 611"/>
              <a:gd name="T14" fmla="*/ 207 w 409"/>
              <a:gd name="T15" fmla="*/ 531 h 611"/>
              <a:gd name="T16" fmla="*/ 131 w 409"/>
              <a:gd name="T17" fmla="*/ 509 h 611"/>
              <a:gd name="T18" fmla="*/ 131 w 409"/>
              <a:gd name="T19" fmla="*/ 509 h 611"/>
              <a:gd name="T20" fmla="*/ 0 w 409"/>
              <a:gd name="T21" fmla="*/ 609 h 611"/>
              <a:gd name="T22" fmla="*/ 0 w 409"/>
              <a:gd name="T23" fmla="*/ 609 h 611"/>
              <a:gd name="T24" fmla="*/ 26 w 409"/>
              <a:gd name="T25" fmla="*/ 610 h 611"/>
              <a:gd name="T26" fmla="*/ 26 w 409"/>
              <a:gd name="T27" fmla="*/ 610 h 611"/>
              <a:gd name="T28" fmla="*/ 408 w 409"/>
              <a:gd name="T29" fmla="*/ 290 h 611"/>
              <a:gd name="T30" fmla="*/ 408 w 409"/>
              <a:gd name="T31" fmla="*/ 290 h 611"/>
              <a:gd name="T32" fmla="*/ 186 w 409"/>
              <a:gd name="T33"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9" h="611">
                <a:moveTo>
                  <a:pt x="186" y="0"/>
                </a:moveTo>
                <a:lnTo>
                  <a:pt x="186" y="0"/>
                </a:lnTo>
                <a:cubicBezTo>
                  <a:pt x="199" y="30"/>
                  <a:pt x="201" y="72"/>
                  <a:pt x="164" y="129"/>
                </a:cubicBezTo>
                <a:lnTo>
                  <a:pt x="164" y="129"/>
                </a:lnTo>
                <a:cubicBezTo>
                  <a:pt x="79" y="257"/>
                  <a:pt x="177" y="438"/>
                  <a:pt x="177" y="438"/>
                </a:cubicBezTo>
                <a:lnTo>
                  <a:pt x="177" y="438"/>
                </a:lnTo>
                <a:cubicBezTo>
                  <a:pt x="240" y="423"/>
                  <a:pt x="262" y="494"/>
                  <a:pt x="207" y="531"/>
                </a:cubicBezTo>
                <a:lnTo>
                  <a:pt x="207" y="531"/>
                </a:lnTo>
                <a:cubicBezTo>
                  <a:pt x="152" y="569"/>
                  <a:pt x="131" y="509"/>
                  <a:pt x="131" y="509"/>
                </a:cubicBezTo>
                <a:lnTo>
                  <a:pt x="131" y="509"/>
                </a:lnTo>
                <a:cubicBezTo>
                  <a:pt x="97" y="504"/>
                  <a:pt x="34" y="572"/>
                  <a:pt x="0" y="609"/>
                </a:cubicBezTo>
                <a:lnTo>
                  <a:pt x="0" y="609"/>
                </a:lnTo>
                <a:cubicBezTo>
                  <a:pt x="9" y="609"/>
                  <a:pt x="18" y="610"/>
                  <a:pt x="26" y="610"/>
                </a:cubicBezTo>
                <a:lnTo>
                  <a:pt x="26" y="610"/>
                </a:lnTo>
                <a:cubicBezTo>
                  <a:pt x="237" y="610"/>
                  <a:pt x="408" y="467"/>
                  <a:pt x="408" y="290"/>
                </a:cubicBezTo>
                <a:lnTo>
                  <a:pt x="408" y="290"/>
                </a:lnTo>
                <a:cubicBezTo>
                  <a:pt x="408" y="162"/>
                  <a:pt x="317" y="51"/>
                  <a:pt x="186" y="0"/>
                </a:cubicBezTo>
              </a:path>
            </a:pathLst>
          </a:custGeom>
          <a:solidFill>
            <a:srgbClr val="000D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30" name="Freeform 306">
            <a:extLst>
              <a:ext uri="{FF2B5EF4-FFF2-40B4-BE49-F238E27FC236}">
                <a16:creationId xmlns:a16="http://schemas.microsoft.com/office/drawing/2014/main" id="{A25FD9E2-737B-4A40-87B1-40F0F6497966}"/>
              </a:ext>
            </a:extLst>
          </p:cNvPr>
          <p:cNvSpPr>
            <a:spLocks noChangeArrowheads="1"/>
          </p:cNvSpPr>
          <p:nvPr/>
        </p:nvSpPr>
        <p:spPr bwMode="auto">
          <a:xfrm>
            <a:off x="9487956" y="5747065"/>
            <a:ext cx="137326" cy="134581"/>
          </a:xfrm>
          <a:custGeom>
            <a:avLst/>
            <a:gdLst>
              <a:gd name="T0" fmla="*/ 218 w 219"/>
              <a:gd name="T1" fmla="*/ 109 h 218"/>
              <a:gd name="T2" fmla="*/ 218 w 219"/>
              <a:gd name="T3" fmla="*/ 109 h 218"/>
              <a:gd name="T4" fmla="*/ 109 w 219"/>
              <a:gd name="T5" fmla="*/ 217 h 218"/>
              <a:gd name="T6" fmla="*/ 109 w 219"/>
              <a:gd name="T7" fmla="*/ 217 h 218"/>
              <a:gd name="T8" fmla="*/ 0 w 219"/>
              <a:gd name="T9" fmla="*/ 109 h 218"/>
              <a:gd name="T10" fmla="*/ 0 w 219"/>
              <a:gd name="T11" fmla="*/ 109 h 218"/>
              <a:gd name="T12" fmla="*/ 109 w 219"/>
              <a:gd name="T13" fmla="*/ 0 h 218"/>
              <a:gd name="T14" fmla="*/ 109 w 219"/>
              <a:gd name="T15" fmla="*/ 0 h 218"/>
              <a:gd name="T16" fmla="*/ 218 w 219"/>
              <a:gd name="T17" fmla="*/ 10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18">
                <a:moveTo>
                  <a:pt x="218" y="109"/>
                </a:moveTo>
                <a:lnTo>
                  <a:pt x="218" y="109"/>
                </a:lnTo>
                <a:cubicBezTo>
                  <a:pt x="218" y="168"/>
                  <a:pt x="169" y="217"/>
                  <a:pt x="109" y="217"/>
                </a:cubicBezTo>
                <a:lnTo>
                  <a:pt x="109" y="217"/>
                </a:lnTo>
                <a:cubicBezTo>
                  <a:pt x="49" y="217"/>
                  <a:pt x="0" y="168"/>
                  <a:pt x="0" y="109"/>
                </a:cubicBezTo>
                <a:lnTo>
                  <a:pt x="0" y="109"/>
                </a:lnTo>
                <a:cubicBezTo>
                  <a:pt x="0" y="48"/>
                  <a:pt x="49" y="0"/>
                  <a:pt x="109" y="0"/>
                </a:cubicBezTo>
                <a:lnTo>
                  <a:pt x="109" y="0"/>
                </a:lnTo>
                <a:cubicBezTo>
                  <a:pt x="169" y="0"/>
                  <a:pt x="218" y="48"/>
                  <a:pt x="218" y="109"/>
                </a:cubicBezTo>
              </a:path>
            </a:pathLst>
          </a:custGeom>
          <a:solidFill>
            <a:srgbClr val="B1C2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31" name="Freeform 45">
            <a:extLst>
              <a:ext uri="{FF2B5EF4-FFF2-40B4-BE49-F238E27FC236}">
                <a16:creationId xmlns:a16="http://schemas.microsoft.com/office/drawing/2014/main" id="{D1D50D5B-CB48-465C-9798-95CBCED97D18}"/>
              </a:ext>
            </a:extLst>
          </p:cNvPr>
          <p:cNvSpPr>
            <a:spLocks noChangeArrowheads="1"/>
          </p:cNvSpPr>
          <p:nvPr/>
        </p:nvSpPr>
        <p:spPr bwMode="auto">
          <a:xfrm>
            <a:off x="9963104" y="5747065"/>
            <a:ext cx="485508" cy="133963"/>
          </a:xfrm>
          <a:custGeom>
            <a:avLst/>
            <a:gdLst>
              <a:gd name="connsiteX0" fmla="*/ 834318 w 971016"/>
              <a:gd name="connsiteY0" fmla="*/ 0 h 267926"/>
              <a:gd name="connsiteX1" fmla="*/ 971016 w 971016"/>
              <a:gd name="connsiteY1" fmla="*/ 134580 h 267926"/>
              <a:gd name="connsiteX2" fmla="*/ 834318 w 971016"/>
              <a:gd name="connsiteY2" fmla="*/ 267926 h 267926"/>
              <a:gd name="connsiteX3" fmla="*/ 697620 w 971016"/>
              <a:gd name="connsiteY3" fmla="*/ 134580 h 267926"/>
              <a:gd name="connsiteX4" fmla="*/ 834318 w 971016"/>
              <a:gd name="connsiteY4" fmla="*/ 0 h 267926"/>
              <a:gd name="connsiteX5" fmla="*/ 136698 w 971016"/>
              <a:gd name="connsiteY5" fmla="*/ 0 h 267926"/>
              <a:gd name="connsiteX6" fmla="*/ 273396 w 971016"/>
              <a:gd name="connsiteY6" fmla="*/ 134580 h 267926"/>
              <a:gd name="connsiteX7" fmla="*/ 136698 w 971016"/>
              <a:gd name="connsiteY7" fmla="*/ 267926 h 267926"/>
              <a:gd name="connsiteX8" fmla="*/ 0 w 971016"/>
              <a:gd name="connsiteY8" fmla="*/ 134580 h 267926"/>
              <a:gd name="connsiteX9" fmla="*/ 136698 w 971016"/>
              <a:gd name="connsiteY9" fmla="*/ 0 h 267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016" h="267926">
                <a:moveTo>
                  <a:pt x="834318" y="0"/>
                </a:moveTo>
                <a:cubicBezTo>
                  <a:pt x="910820" y="0"/>
                  <a:pt x="971016" y="59265"/>
                  <a:pt x="971016" y="134580"/>
                </a:cubicBezTo>
                <a:cubicBezTo>
                  <a:pt x="971016" y="207427"/>
                  <a:pt x="910820" y="267926"/>
                  <a:pt x="834318" y="267926"/>
                </a:cubicBezTo>
                <a:cubicBezTo>
                  <a:pt x="759070" y="267926"/>
                  <a:pt x="697620" y="207427"/>
                  <a:pt x="697620" y="134580"/>
                </a:cubicBezTo>
                <a:cubicBezTo>
                  <a:pt x="697620" y="59265"/>
                  <a:pt x="759070" y="0"/>
                  <a:pt x="834318" y="0"/>
                </a:cubicBezTo>
                <a:close/>
                <a:moveTo>
                  <a:pt x="136698" y="0"/>
                </a:moveTo>
                <a:cubicBezTo>
                  <a:pt x="213200" y="0"/>
                  <a:pt x="273396" y="59265"/>
                  <a:pt x="273396" y="134580"/>
                </a:cubicBezTo>
                <a:cubicBezTo>
                  <a:pt x="273396" y="207427"/>
                  <a:pt x="213200" y="267926"/>
                  <a:pt x="136698" y="267926"/>
                </a:cubicBezTo>
                <a:cubicBezTo>
                  <a:pt x="61450" y="267926"/>
                  <a:pt x="0" y="207427"/>
                  <a:pt x="0" y="134580"/>
                </a:cubicBezTo>
                <a:cubicBezTo>
                  <a:pt x="0" y="59265"/>
                  <a:pt x="61450" y="0"/>
                  <a:pt x="136698" y="0"/>
                </a:cubicBezTo>
                <a:close/>
              </a:path>
            </a:pathLst>
          </a:custGeom>
          <a:solidFill>
            <a:srgbClr val="42569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600" dirty="0">
              <a:latin typeface="Arial" panose="020B0604020202020204" pitchFamily="34" charset="0"/>
              <a:cs typeface="Arial" panose="020B0604020202020204" pitchFamily="34" charset="0"/>
            </a:endParaRPr>
          </a:p>
        </p:txBody>
      </p:sp>
      <p:sp>
        <p:nvSpPr>
          <p:cNvPr id="32" name="Freeform 46">
            <a:extLst>
              <a:ext uri="{FF2B5EF4-FFF2-40B4-BE49-F238E27FC236}">
                <a16:creationId xmlns:a16="http://schemas.microsoft.com/office/drawing/2014/main" id="{F4939FC3-BAF9-4FFC-9BD7-C47FC7D6EFD5}"/>
              </a:ext>
            </a:extLst>
          </p:cNvPr>
          <p:cNvSpPr>
            <a:spLocks noChangeArrowheads="1"/>
          </p:cNvSpPr>
          <p:nvPr/>
        </p:nvSpPr>
        <p:spPr bwMode="auto">
          <a:xfrm>
            <a:off x="9809297" y="3843727"/>
            <a:ext cx="474296" cy="488260"/>
          </a:xfrm>
          <a:custGeom>
            <a:avLst/>
            <a:gdLst>
              <a:gd name="connsiteX0" fmla="*/ 0 w 948592"/>
              <a:gd name="connsiteY0" fmla="*/ 357045 h 976520"/>
              <a:gd name="connsiteX1" fmla="*/ 163552 w 948592"/>
              <a:gd name="connsiteY1" fmla="*/ 357045 h 976520"/>
              <a:gd name="connsiteX2" fmla="*/ 163552 w 948592"/>
              <a:gd name="connsiteY2" fmla="*/ 910593 h 976520"/>
              <a:gd name="connsiteX3" fmla="*/ 0 w 948592"/>
              <a:gd name="connsiteY3" fmla="*/ 910593 h 976520"/>
              <a:gd name="connsiteX4" fmla="*/ 774340 w 948592"/>
              <a:gd name="connsiteY4" fmla="*/ 120848 h 976520"/>
              <a:gd name="connsiteX5" fmla="*/ 811638 w 948592"/>
              <a:gd name="connsiteY5" fmla="*/ 402660 h 976520"/>
              <a:gd name="connsiteX6" fmla="*/ 725852 w 948592"/>
              <a:gd name="connsiteY6" fmla="*/ 839654 h 976520"/>
              <a:gd name="connsiteX7" fmla="*/ 549304 w 948592"/>
              <a:gd name="connsiteY7" fmla="*/ 921591 h 976520"/>
              <a:gd name="connsiteX8" fmla="*/ 549304 w 948592"/>
              <a:gd name="connsiteY8" fmla="*/ 888071 h 976520"/>
              <a:gd name="connsiteX9" fmla="*/ 699742 w 948592"/>
              <a:gd name="connsiteY9" fmla="*/ 818549 h 976520"/>
              <a:gd name="connsiteX10" fmla="*/ 740772 w 948592"/>
              <a:gd name="connsiteY10" fmla="*/ 128297 h 976520"/>
              <a:gd name="connsiteX11" fmla="*/ 899288 w 948592"/>
              <a:gd name="connsiteY11" fmla="*/ 0 h 976520"/>
              <a:gd name="connsiteX12" fmla="*/ 944488 w 948592"/>
              <a:gd name="connsiteY12" fmla="*/ 364021 h 976520"/>
              <a:gd name="connsiteX13" fmla="*/ 851578 w 948592"/>
              <a:gd name="connsiteY13" fmla="*/ 901976 h 976520"/>
              <a:gd name="connsiteX14" fmla="*/ 692122 w 948592"/>
              <a:gd name="connsiteY14" fmla="*/ 976520 h 976520"/>
              <a:gd name="connsiteX15" fmla="*/ 692122 w 948592"/>
              <a:gd name="connsiteY15" fmla="*/ 942975 h 976520"/>
              <a:gd name="connsiteX16" fmla="*/ 825210 w 948592"/>
              <a:gd name="connsiteY16" fmla="*/ 880855 h 976520"/>
              <a:gd name="connsiteX17" fmla="*/ 865388 w 948592"/>
              <a:gd name="connsiteY17" fmla="*/ 6212 h 9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8592" h="976520">
                <a:moveTo>
                  <a:pt x="0" y="357045"/>
                </a:moveTo>
                <a:lnTo>
                  <a:pt x="163552" y="357045"/>
                </a:lnTo>
                <a:lnTo>
                  <a:pt x="163552" y="910593"/>
                </a:lnTo>
                <a:lnTo>
                  <a:pt x="0" y="910593"/>
                </a:lnTo>
                <a:close/>
                <a:moveTo>
                  <a:pt x="774340" y="120848"/>
                </a:moveTo>
                <a:cubicBezTo>
                  <a:pt x="774340" y="122089"/>
                  <a:pt x="801692" y="251201"/>
                  <a:pt x="811638" y="402660"/>
                </a:cubicBezTo>
                <a:cubicBezTo>
                  <a:pt x="822828" y="608743"/>
                  <a:pt x="794232" y="755235"/>
                  <a:pt x="725852" y="839654"/>
                </a:cubicBezTo>
                <a:cubicBezTo>
                  <a:pt x="682336" y="894278"/>
                  <a:pt x="623902" y="921591"/>
                  <a:pt x="549304" y="921591"/>
                </a:cubicBezTo>
                <a:lnTo>
                  <a:pt x="549304" y="888071"/>
                </a:lnTo>
                <a:cubicBezTo>
                  <a:pt x="613956" y="888071"/>
                  <a:pt x="662444" y="864483"/>
                  <a:pt x="699742" y="818549"/>
                </a:cubicBezTo>
                <a:cubicBezTo>
                  <a:pt x="850180" y="631089"/>
                  <a:pt x="742014" y="133262"/>
                  <a:pt x="740772" y="128297"/>
                </a:cubicBezTo>
                <a:close/>
                <a:moveTo>
                  <a:pt x="899288" y="0"/>
                </a:moveTo>
                <a:cubicBezTo>
                  <a:pt x="899288" y="1242"/>
                  <a:pt x="933188" y="170207"/>
                  <a:pt x="944488" y="364021"/>
                </a:cubicBezTo>
                <a:cubicBezTo>
                  <a:pt x="960810" y="627408"/>
                  <a:pt x="928166" y="807554"/>
                  <a:pt x="851578" y="901976"/>
                </a:cubicBezTo>
                <a:cubicBezTo>
                  <a:pt x="811400" y="951672"/>
                  <a:pt x="756156" y="976520"/>
                  <a:pt x="692122" y="976520"/>
                </a:cubicBezTo>
                <a:lnTo>
                  <a:pt x="692122" y="942975"/>
                </a:lnTo>
                <a:cubicBezTo>
                  <a:pt x="747366" y="942975"/>
                  <a:pt x="790056" y="923097"/>
                  <a:pt x="825210" y="880855"/>
                </a:cubicBezTo>
                <a:cubicBezTo>
                  <a:pt x="998478" y="670892"/>
                  <a:pt x="865388" y="13666"/>
                  <a:pt x="865388" y="6212"/>
                </a:cubicBezTo>
                <a:close/>
              </a:path>
            </a:pathLst>
          </a:custGeom>
          <a:solidFill>
            <a:srgbClr val="20D6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600" dirty="0">
              <a:latin typeface="Arial" panose="020B0604020202020204" pitchFamily="34" charset="0"/>
              <a:cs typeface="Arial" panose="020B0604020202020204" pitchFamily="34" charset="0"/>
            </a:endParaRPr>
          </a:p>
        </p:txBody>
      </p:sp>
      <p:sp>
        <p:nvSpPr>
          <p:cNvPr id="33" name="Freeform 310">
            <a:extLst>
              <a:ext uri="{FF2B5EF4-FFF2-40B4-BE49-F238E27FC236}">
                <a16:creationId xmlns:a16="http://schemas.microsoft.com/office/drawing/2014/main" id="{79F3A4C6-BC04-44E7-970A-22A1791906BA}"/>
              </a:ext>
            </a:extLst>
          </p:cNvPr>
          <p:cNvSpPr>
            <a:spLocks noChangeArrowheads="1"/>
          </p:cNvSpPr>
          <p:nvPr/>
        </p:nvSpPr>
        <p:spPr bwMode="auto">
          <a:xfrm>
            <a:off x="9773593" y="3964573"/>
            <a:ext cx="151058" cy="109861"/>
          </a:xfrm>
          <a:custGeom>
            <a:avLst/>
            <a:gdLst>
              <a:gd name="T0" fmla="*/ 241 w 242"/>
              <a:gd name="T1" fmla="*/ 177 h 178"/>
              <a:gd name="T2" fmla="*/ 0 w 242"/>
              <a:gd name="T3" fmla="*/ 177 h 178"/>
              <a:gd name="T4" fmla="*/ 0 w 242"/>
              <a:gd name="T5" fmla="*/ 0 h 178"/>
              <a:gd name="T6" fmla="*/ 241 w 242"/>
              <a:gd name="T7" fmla="*/ 0 h 178"/>
              <a:gd name="T8" fmla="*/ 241 w 242"/>
              <a:gd name="T9" fmla="*/ 177 h 178"/>
            </a:gdLst>
            <a:ahLst/>
            <a:cxnLst>
              <a:cxn ang="0">
                <a:pos x="T0" y="T1"/>
              </a:cxn>
              <a:cxn ang="0">
                <a:pos x="T2" y="T3"/>
              </a:cxn>
              <a:cxn ang="0">
                <a:pos x="T4" y="T5"/>
              </a:cxn>
              <a:cxn ang="0">
                <a:pos x="T6" y="T7"/>
              </a:cxn>
              <a:cxn ang="0">
                <a:pos x="T8" y="T9"/>
              </a:cxn>
            </a:cxnLst>
            <a:rect l="0" t="0" r="r" b="b"/>
            <a:pathLst>
              <a:path w="242" h="178">
                <a:moveTo>
                  <a:pt x="241" y="177"/>
                </a:moveTo>
                <a:lnTo>
                  <a:pt x="0" y="177"/>
                </a:lnTo>
                <a:lnTo>
                  <a:pt x="0" y="0"/>
                </a:lnTo>
                <a:lnTo>
                  <a:pt x="241" y="0"/>
                </a:lnTo>
                <a:lnTo>
                  <a:pt x="241" y="177"/>
                </a:lnTo>
              </a:path>
            </a:pathLst>
          </a:custGeom>
          <a:solidFill>
            <a:srgbClr val="035E4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34" name="Freeform 313">
            <a:extLst>
              <a:ext uri="{FF2B5EF4-FFF2-40B4-BE49-F238E27FC236}">
                <a16:creationId xmlns:a16="http://schemas.microsoft.com/office/drawing/2014/main" id="{247D4060-2F0D-4849-AFE5-CBC41F8B9307}"/>
              </a:ext>
            </a:extLst>
          </p:cNvPr>
          <p:cNvSpPr>
            <a:spLocks noChangeArrowheads="1"/>
          </p:cNvSpPr>
          <p:nvPr/>
        </p:nvSpPr>
        <p:spPr bwMode="auto">
          <a:xfrm>
            <a:off x="8891958" y="3588300"/>
            <a:ext cx="650927" cy="1348543"/>
          </a:xfrm>
          <a:custGeom>
            <a:avLst/>
            <a:gdLst>
              <a:gd name="T0" fmla="*/ 549 w 1044"/>
              <a:gd name="T1" fmla="*/ 2163 h 2164"/>
              <a:gd name="T2" fmla="*/ 474 w 1044"/>
              <a:gd name="T3" fmla="*/ 2137 h 2164"/>
              <a:gd name="T4" fmla="*/ 392 w 1044"/>
              <a:gd name="T5" fmla="*/ 1825 h 2164"/>
              <a:gd name="T6" fmla="*/ 400 w 1044"/>
              <a:gd name="T7" fmla="*/ 1719 h 2164"/>
              <a:gd name="T8" fmla="*/ 317 w 1044"/>
              <a:gd name="T9" fmla="*/ 1695 h 2164"/>
              <a:gd name="T10" fmla="*/ 105 w 1044"/>
              <a:gd name="T11" fmla="*/ 1643 h 2164"/>
              <a:gd name="T12" fmla="*/ 150 w 1044"/>
              <a:gd name="T13" fmla="*/ 1487 h 2164"/>
              <a:gd name="T14" fmla="*/ 116 w 1044"/>
              <a:gd name="T15" fmla="*/ 1338 h 2164"/>
              <a:gd name="T16" fmla="*/ 116 w 1044"/>
              <a:gd name="T17" fmla="*/ 1090 h 2164"/>
              <a:gd name="T18" fmla="*/ 173 w 1044"/>
              <a:gd name="T19" fmla="*/ 724 h 2164"/>
              <a:gd name="T20" fmla="*/ 125 w 1044"/>
              <a:gd name="T21" fmla="*/ 641 h 2164"/>
              <a:gd name="T22" fmla="*/ 211 w 1044"/>
              <a:gd name="T23" fmla="*/ 495 h 2164"/>
              <a:gd name="T24" fmla="*/ 309 w 1044"/>
              <a:gd name="T25" fmla="*/ 401 h 2164"/>
              <a:gd name="T26" fmla="*/ 250 w 1044"/>
              <a:gd name="T27" fmla="*/ 279 h 2164"/>
              <a:gd name="T28" fmla="*/ 174 w 1044"/>
              <a:gd name="T29" fmla="*/ 87 h 2164"/>
              <a:gd name="T30" fmla="*/ 314 w 1044"/>
              <a:gd name="T31" fmla="*/ 0 h 2164"/>
              <a:gd name="T32" fmla="*/ 316 w 1044"/>
              <a:gd name="T33" fmla="*/ 13 h 2164"/>
              <a:gd name="T34" fmla="*/ 187 w 1044"/>
              <a:gd name="T35" fmla="*/ 92 h 2164"/>
              <a:gd name="T36" fmla="*/ 261 w 1044"/>
              <a:gd name="T37" fmla="*/ 270 h 2164"/>
              <a:gd name="T38" fmla="*/ 322 w 1044"/>
              <a:gd name="T39" fmla="*/ 403 h 2164"/>
              <a:gd name="T40" fmla="*/ 218 w 1044"/>
              <a:gd name="T41" fmla="*/ 507 h 2164"/>
              <a:gd name="T42" fmla="*/ 137 w 1044"/>
              <a:gd name="T43" fmla="*/ 635 h 2164"/>
              <a:gd name="T44" fmla="*/ 185 w 1044"/>
              <a:gd name="T45" fmla="*/ 717 h 2164"/>
              <a:gd name="T46" fmla="*/ 127 w 1044"/>
              <a:gd name="T47" fmla="*/ 1098 h 2164"/>
              <a:gd name="T48" fmla="*/ 125 w 1044"/>
              <a:gd name="T49" fmla="*/ 1327 h 2164"/>
              <a:gd name="T50" fmla="*/ 162 w 1044"/>
              <a:gd name="T51" fmla="*/ 1494 h 2164"/>
              <a:gd name="T52" fmla="*/ 118 w 1044"/>
              <a:gd name="T53" fmla="*/ 1636 h 2164"/>
              <a:gd name="T54" fmla="*/ 341 w 1044"/>
              <a:gd name="T55" fmla="*/ 1683 h 2164"/>
              <a:gd name="T56" fmla="*/ 412 w 1044"/>
              <a:gd name="T57" fmla="*/ 1711 h 2164"/>
              <a:gd name="T58" fmla="*/ 405 w 1044"/>
              <a:gd name="T59" fmla="*/ 1829 h 2164"/>
              <a:gd name="T60" fmla="*/ 481 w 1044"/>
              <a:gd name="T61" fmla="*/ 2125 h 2164"/>
              <a:gd name="T62" fmla="*/ 584 w 1044"/>
              <a:gd name="T63" fmla="*/ 2142 h 2164"/>
              <a:gd name="T64" fmla="*/ 780 w 1044"/>
              <a:gd name="T65" fmla="*/ 1706 h 2164"/>
              <a:gd name="T66" fmla="*/ 850 w 1044"/>
              <a:gd name="T67" fmla="*/ 1592 h 2164"/>
              <a:gd name="T68" fmla="*/ 1043 w 1044"/>
              <a:gd name="T69" fmla="*/ 1581 h 2164"/>
              <a:gd name="T70" fmla="*/ 1038 w 1044"/>
              <a:gd name="T71" fmla="*/ 1594 h 2164"/>
              <a:gd name="T72" fmla="*/ 858 w 1044"/>
              <a:gd name="T73" fmla="*/ 1604 h 2164"/>
              <a:gd name="T74" fmla="*/ 793 w 1044"/>
              <a:gd name="T75" fmla="*/ 1708 h 2164"/>
              <a:gd name="T76" fmla="*/ 589 w 1044"/>
              <a:gd name="T77" fmla="*/ 2155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2164">
                <a:moveTo>
                  <a:pt x="549" y="2163"/>
                </a:moveTo>
                <a:lnTo>
                  <a:pt x="549" y="2163"/>
                </a:lnTo>
                <a:cubicBezTo>
                  <a:pt x="524" y="2163"/>
                  <a:pt x="499" y="2154"/>
                  <a:pt x="474" y="2137"/>
                </a:cubicBezTo>
                <a:lnTo>
                  <a:pt x="474" y="2137"/>
                </a:lnTo>
                <a:cubicBezTo>
                  <a:pt x="331" y="2039"/>
                  <a:pt x="366" y="1915"/>
                  <a:pt x="392" y="1825"/>
                </a:cubicBezTo>
                <a:lnTo>
                  <a:pt x="392" y="1825"/>
                </a:lnTo>
                <a:cubicBezTo>
                  <a:pt x="404" y="1780"/>
                  <a:pt x="416" y="1741"/>
                  <a:pt x="400" y="1719"/>
                </a:cubicBezTo>
                <a:lnTo>
                  <a:pt x="400" y="1719"/>
                </a:lnTo>
                <a:cubicBezTo>
                  <a:pt x="391" y="1706"/>
                  <a:pt x="371" y="1698"/>
                  <a:pt x="340" y="1696"/>
                </a:cubicBezTo>
                <a:lnTo>
                  <a:pt x="317" y="1695"/>
                </a:lnTo>
                <a:lnTo>
                  <a:pt x="317" y="1695"/>
                </a:lnTo>
                <a:cubicBezTo>
                  <a:pt x="203" y="1689"/>
                  <a:pt x="127" y="1684"/>
                  <a:pt x="105" y="1643"/>
                </a:cubicBezTo>
                <a:lnTo>
                  <a:pt x="105" y="1643"/>
                </a:lnTo>
                <a:cubicBezTo>
                  <a:pt x="89" y="1612"/>
                  <a:pt x="103" y="1566"/>
                  <a:pt x="150" y="1487"/>
                </a:cubicBezTo>
                <a:lnTo>
                  <a:pt x="150" y="1487"/>
                </a:lnTo>
                <a:cubicBezTo>
                  <a:pt x="198" y="1407"/>
                  <a:pt x="160" y="1375"/>
                  <a:pt x="116" y="1338"/>
                </a:cubicBezTo>
                <a:lnTo>
                  <a:pt x="116" y="1338"/>
                </a:lnTo>
                <a:cubicBezTo>
                  <a:pt x="62" y="1292"/>
                  <a:pt x="0" y="1240"/>
                  <a:pt x="116" y="1090"/>
                </a:cubicBezTo>
                <a:lnTo>
                  <a:pt x="116" y="1090"/>
                </a:lnTo>
                <a:cubicBezTo>
                  <a:pt x="275" y="883"/>
                  <a:pt x="237" y="823"/>
                  <a:pt x="173" y="724"/>
                </a:cubicBezTo>
                <a:lnTo>
                  <a:pt x="173" y="724"/>
                </a:lnTo>
                <a:cubicBezTo>
                  <a:pt x="158" y="700"/>
                  <a:pt x="141" y="673"/>
                  <a:pt x="125" y="641"/>
                </a:cubicBezTo>
                <a:lnTo>
                  <a:pt x="125" y="641"/>
                </a:lnTo>
                <a:cubicBezTo>
                  <a:pt x="88" y="566"/>
                  <a:pt x="151" y="530"/>
                  <a:pt x="211" y="495"/>
                </a:cubicBezTo>
                <a:lnTo>
                  <a:pt x="211" y="495"/>
                </a:lnTo>
                <a:cubicBezTo>
                  <a:pt x="256" y="469"/>
                  <a:pt x="302" y="442"/>
                  <a:pt x="309" y="401"/>
                </a:cubicBezTo>
                <a:lnTo>
                  <a:pt x="309" y="401"/>
                </a:lnTo>
                <a:cubicBezTo>
                  <a:pt x="314" y="368"/>
                  <a:pt x="295" y="328"/>
                  <a:pt x="250" y="279"/>
                </a:cubicBezTo>
                <a:lnTo>
                  <a:pt x="250" y="279"/>
                </a:lnTo>
                <a:cubicBezTo>
                  <a:pt x="181" y="202"/>
                  <a:pt x="155" y="138"/>
                  <a:pt x="174" y="87"/>
                </a:cubicBezTo>
                <a:lnTo>
                  <a:pt x="174" y="87"/>
                </a:lnTo>
                <a:cubicBezTo>
                  <a:pt x="201" y="15"/>
                  <a:pt x="309" y="1"/>
                  <a:pt x="314" y="0"/>
                </a:cubicBezTo>
                <a:lnTo>
                  <a:pt x="316" y="13"/>
                </a:lnTo>
                <a:lnTo>
                  <a:pt x="316" y="13"/>
                </a:lnTo>
                <a:cubicBezTo>
                  <a:pt x="315" y="13"/>
                  <a:pt x="210" y="27"/>
                  <a:pt x="187" y="92"/>
                </a:cubicBezTo>
                <a:lnTo>
                  <a:pt x="187" y="92"/>
                </a:lnTo>
                <a:cubicBezTo>
                  <a:pt x="170" y="137"/>
                  <a:pt x="194" y="197"/>
                  <a:pt x="261" y="270"/>
                </a:cubicBezTo>
                <a:lnTo>
                  <a:pt x="261" y="270"/>
                </a:lnTo>
                <a:cubicBezTo>
                  <a:pt x="308" y="322"/>
                  <a:pt x="328" y="365"/>
                  <a:pt x="322" y="403"/>
                </a:cubicBezTo>
                <a:lnTo>
                  <a:pt x="322" y="403"/>
                </a:lnTo>
                <a:cubicBezTo>
                  <a:pt x="314" y="451"/>
                  <a:pt x="266" y="479"/>
                  <a:pt x="218" y="507"/>
                </a:cubicBezTo>
                <a:lnTo>
                  <a:pt x="218" y="507"/>
                </a:lnTo>
                <a:cubicBezTo>
                  <a:pt x="158" y="542"/>
                  <a:pt x="106" y="572"/>
                  <a:pt x="137" y="635"/>
                </a:cubicBezTo>
                <a:lnTo>
                  <a:pt x="137" y="635"/>
                </a:lnTo>
                <a:cubicBezTo>
                  <a:pt x="152" y="666"/>
                  <a:pt x="170" y="693"/>
                  <a:pt x="185" y="717"/>
                </a:cubicBezTo>
                <a:lnTo>
                  <a:pt x="185" y="717"/>
                </a:lnTo>
                <a:cubicBezTo>
                  <a:pt x="249" y="818"/>
                  <a:pt x="292" y="885"/>
                  <a:pt x="127" y="1098"/>
                </a:cubicBezTo>
                <a:lnTo>
                  <a:pt x="127" y="1098"/>
                </a:lnTo>
                <a:cubicBezTo>
                  <a:pt x="19" y="1237"/>
                  <a:pt x="71" y="1281"/>
                  <a:pt x="125" y="1327"/>
                </a:cubicBezTo>
                <a:lnTo>
                  <a:pt x="125" y="1327"/>
                </a:lnTo>
                <a:cubicBezTo>
                  <a:pt x="170" y="1365"/>
                  <a:pt x="216" y="1404"/>
                  <a:pt x="162" y="1494"/>
                </a:cubicBezTo>
                <a:lnTo>
                  <a:pt x="162" y="1494"/>
                </a:lnTo>
                <a:cubicBezTo>
                  <a:pt x="118" y="1567"/>
                  <a:pt x="104" y="1611"/>
                  <a:pt x="118" y="1636"/>
                </a:cubicBezTo>
                <a:lnTo>
                  <a:pt x="118" y="1636"/>
                </a:lnTo>
                <a:cubicBezTo>
                  <a:pt x="136" y="1671"/>
                  <a:pt x="208" y="1675"/>
                  <a:pt x="318" y="1682"/>
                </a:cubicBezTo>
                <a:lnTo>
                  <a:pt x="341" y="1683"/>
                </a:lnTo>
                <a:lnTo>
                  <a:pt x="341" y="1683"/>
                </a:lnTo>
                <a:cubicBezTo>
                  <a:pt x="376" y="1685"/>
                  <a:pt x="399" y="1694"/>
                  <a:pt x="412" y="1711"/>
                </a:cubicBezTo>
                <a:lnTo>
                  <a:pt x="412" y="1711"/>
                </a:lnTo>
                <a:cubicBezTo>
                  <a:pt x="431" y="1738"/>
                  <a:pt x="419" y="1780"/>
                  <a:pt x="405" y="1829"/>
                </a:cubicBezTo>
                <a:lnTo>
                  <a:pt x="405" y="1829"/>
                </a:lnTo>
                <a:cubicBezTo>
                  <a:pt x="379" y="1920"/>
                  <a:pt x="347" y="2033"/>
                  <a:pt x="481" y="2125"/>
                </a:cubicBezTo>
                <a:lnTo>
                  <a:pt x="481" y="2125"/>
                </a:lnTo>
                <a:cubicBezTo>
                  <a:pt x="517" y="2150"/>
                  <a:pt x="552" y="2156"/>
                  <a:pt x="584" y="2142"/>
                </a:cubicBezTo>
                <a:lnTo>
                  <a:pt x="584" y="2142"/>
                </a:lnTo>
                <a:cubicBezTo>
                  <a:pt x="681" y="2101"/>
                  <a:pt x="749" y="1890"/>
                  <a:pt x="780" y="1706"/>
                </a:cubicBezTo>
                <a:lnTo>
                  <a:pt x="780" y="1706"/>
                </a:lnTo>
                <a:cubicBezTo>
                  <a:pt x="789" y="1653"/>
                  <a:pt x="812" y="1615"/>
                  <a:pt x="850" y="1592"/>
                </a:cubicBezTo>
                <a:lnTo>
                  <a:pt x="850" y="1592"/>
                </a:lnTo>
                <a:cubicBezTo>
                  <a:pt x="928" y="1545"/>
                  <a:pt x="1038" y="1580"/>
                  <a:pt x="1043" y="1581"/>
                </a:cubicBezTo>
                <a:lnTo>
                  <a:pt x="1038" y="1594"/>
                </a:lnTo>
                <a:lnTo>
                  <a:pt x="1038" y="1594"/>
                </a:lnTo>
                <a:cubicBezTo>
                  <a:pt x="1037" y="1594"/>
                  <a:pt x="930" y="1559"/>
                  <a:pt x="858" y="1604"/>
                </a:cubicBezTo>
                <a:lnTo>
                  <a:pt x="858" y="1604"/>
                </a:lnTo>
                <a:cubicBezTo>
                  <a:pt x="823" y="1624"/>
                  <a:pt x="801" y="1660"/>
                  <a:pt x="793" y="1708"/>
                </a:cubicBezTo>
                <a:lnTo>
                  <a:pt x="793" y="1708"/>
                </a:lnTo>
                <a:cubicBezTo>
                  <a:pt x="778" y="1799"/>
                  <a:pt x="718" y="2100"/>
                  <a:pt x="589" y="2155"/>
                </a:cubicBezTo>
                <a:lnTo>
                  <a:pt x="589" y="2155"/>
                </a:lnTo>
                <a:cubicBezTo>
                  <a:pt x="576" y="2160"/>
                  <a:pt x="563" y="2163"/>
                  <a:pt x="549" y="2163"/>
                </a:cubicBezTo>
              </a:path>
            </a:pathLst>
          </a:custGeom>
          <a:solidFill>
            <a:srgbClr val="000D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35" name="Freeform 314">
            <a:extLst>
              <a:ext uri="{FF2B5EF4-FFF2-40B4-BE49-F238E27FC236}">
                <a16:creationId xmlns:a16="http://schemas.microsoft.com/office/drawing/2014/main" id="{D41CB920-D9CE-4D40-A6E2-21970902F5A3}"/>
              </a:ext>
            </a:extLst>
          </p:cNvPr>
          <p:cNvSpPr>
            <a:spLocks noChangeArrowheads="1"/>
          </p:cNvSpPr>
          <p:nvPr/>
        </p:nvSpPr>
        <p:spPr bwMode="auto">
          <a:xfrm>
            <a:off x="9452249" y="4277677"/>
            <a:ext cx="670152" cy="1400727"/>
          </a:xfrm>
          <a:custGeom>
            <a:avLst/>
            <a:gdLst>
              <a:gd name="T0" fmla="*/ 0 w 1078"/>
              <a:gd name="T1" fmla="*/ 2247 h 2248"/>
              <a:gd name="T2" fmla="*/ 1077 w 1078"/>
              <a:gd name="T3" fmla="*/ 2247 h 2248"/>
              <a:gd name="T4" fmla="*/ 1077 w 1078"/>
              <a:gd name="T5" fmla="*/ 0 h 2248"/>
              <a:gd name="T6" fmla="*/ 0 w 1078"/>
              <a:gd name="T7" fmla="*/ 0 h 2248"/>
              <a:gd name="T8" fmla="*/ 0 w 1078"/>
              <a:gd name="T9" fmla="*/ 2247 h 2248"/>
            </a:gdLst>
            <a:ahLst/>
            <a:cxnLst>
              <a:cxn ang="0">
                <a:pos x="T0" y="T1"/>
              </a:cxn>
              <a:cxn ang="0">
                <a:pos x="T2" y="T3"/>
              </a:cxn>
              <a:cxn ang="0">
                <a:pos x="T4" y="T5"/>
              </a:cxn>
              <a:cxn ang="0">
                <a:pos x="T6" y="T7"/>
              </a:cxn>
              <a:cxn ang="0">
                <a:pos x="T8" y="T9"/>
              </a:cxn>
            </a:cxnLst>
            <a:rect l="0" t="0" r="r" b="b"/>
            <a:pathLst>
              <a:path w="1078" h="2248">
                <a:moveTo>
                  <a:pt x="0" y="2247"/>
                </a:moveTo>
                <a:lnTo>
                  <a:pt x="1077" y="2247"/>
                </a:lnTo>
                <a:lnTo>
                  <a:pt x="1077" y="0"/>
                </a:lnTo>
                <a:lnTo>
                  <a:pt x="0" y="0"/>
                </a:lnTo>
                <a:lnTo>
                  <a:pt x="0" y="2247"/>
                </a:lnTo>
              </a:path>
            </a:pathLst>
          </a:custGeom>
          <a:solidFill>
            <a:srgbClr val="2B3E8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36" name="Freeform 315">
            <a:extLst>
              <a:ext uri="{FF2B5EF4-FFF2-40B4-BE49-F238E27FC236}">
                <a16:creationId xmlns:a16="http://schemas.microsoft.com/office/drawing/2014/main" id="{B26F4A55-8D5D-47E7-AC4C-57B3C39F2EB5}"/>
              </a:ext>
            </a:extLst>
          </p:cNvPr>
          <p:cNvSpPr>
            <a:spLocks noChangeArrowheads="1"/>
          </p:cNvSpPr>
          <p:nvPr/>
        </p:nvSpPr>
        <p:spPr bwMode="auto">
          <a:xfrm>
            <a:off x="10122402" y="4277677"/>
            <a:ext cx="293879" cy="1400727"/>
          </a:xfrm>
          <a:custGeom>
            <a:avLst/>
            <a:gdLst>
              <a:gd name="T0" fmla="*/ 471 w 472"/>
              <a:gd name="T1" fmla="*/ 0 h 2248"/>
              <a:gd name="T2" fmla="*/ 0 w 472"/>
              <a:gd name="T3" fmla="*/ 0 h 2248"/>
              <a:gd name="T4" fmla="*/ 0 w 472"/>
              <a:gd name="T5" fmla="*/ 2247 h 2248"/>
              <a:gd name="T6" fmla="*/ 471 w 472"/>
              <a:gd name="T7" fmla="*/ 2247 h 2248"/>
              <a:gd name="T8" fmla="*/ 471 w 472"/>
              <a:gd name="T9" fmla="*/ 0 h 2248"/>
            </a:gdLst>
            <a:ahLst/>
            <a:cxnLst>
              <a:cxn ang="0">
                <a:pos x="T0" y="T1"/>
              </a:cxn>
              <a:cxn ang="0">
                <a:pos x="T2" y="T3"/>
              </a:cxn>
              <a:cxn ang="0">
                <a:pos x="T4" y="T5"/>
              </a:cxn>
              <a:cxn ang="0">
                <a:pos x="T6" y="T7"/>
              </a:cxn>
              <a:cxn ang="0">
                <a:pos x="T8" y="T9"/>
              </a:cxn>
            </a:cxnLst>
            <a:rect l="0" t="0" r="r" b="b"/>
            <a:pathLst>
              <a:path w="472" h="2248">
                <a:moveTo>
                  <a:pt x="471" y="0"/>
                </a:moveTo>
                <a:lnTo>
                  <a:pt x="0" y="0"/>
                </a:lnTo>
                <a:lnTo>
                  <a:pt x="0" y="2247"/>
                </a:lnTo>
                <a:lnTo>
                  <a:pt x="471" y="2247"/>
                </a:lnTo>
                <a:lnTo>
                  <a:pt x="471" y="0"/>
                </a:lnTo>
              </a:path>
            </a:pathLst>
          </a:custGeom>
          <a:solidFill>
            <a:srgbClr val="42569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37" name="Freeform 316">
            <a:extLst>
              <a:ext uri="{FF2B5EF4-FFF2-40B4-BE49-F238E27FC236}">
                <a16:creationId xmlns:a16="http://schemas.microsoft.com/office/drawing/2014/main" id="{936433E9-710F-400F-B13D-11BD793F8192}"/>
              </a:ext>
            </a:extLst>
          </p:cNvPr>
          <p:cNvSpPr>
            <a:spLocks noChangeArrowheads="1"/>
          </p:cNvSpPr>
          <p:nvPr/>
        </p:nvSpPr>
        <p:spPr bwMode="auto">
          <a:xfrm>
            <a:off x="9367107" y="5675656"/>
            <a:ext cx="1150793" cy="79651"/>
          </a:xfrm>
          <a:custGeom>
            <a:avLst/>
            <a:gdLst>
              <a:gd name="T0" fmla="*/ 1845 w 1846"/>
              <a:gd name="T1" fmla="*/ 125 h 126"/>
              <a:gd name="T2" fmla="*/ 0 w 1846"/>
              <a:gd name="T3" fmla="*/ 125 h 126"/>
              <a:gd name="T4" fmla="*/ 0 w 1846"/>
              <a:gd name="T5" fmla="*/ 0 h 126"/>
              <a:gd name="T6" fmla="*/ 1845 w 1846"/>
              <a:gd name="T7" fmla="*/ 0 h 126"/>
              <a:gd name="T8" fmla="*/ 1845 w 1846"/>
              <a:gd name="T9" fmla="*/ 125 h 126"/>
            </a:gdLst>
            <a:ahLst/>
            <a:cxnLst>
              <a:cxn ang="0">
                <a:pos x="T0" y="T1"/>
              </a:cxn>
              <a:cxn ang="0">
                <a:pos x="T2" y="T3"/>
              </a:cxn>
              <a:cxn ang="0">
                <a:pos x="T4" y="T5"/>
              </a:cxn>
              <a:cxn ang="0">
                <a:pos x="T6" y="T7"/>
              </a:cxn>
              <a:cxn ang="0">
                <a:pos x="T8" y="T9"/>
              </a:cxn>
            </a:cxnLst>
            <a:rect l="0" t="0" r="r" b="b"/>
            <a:pathLst>
              <a:path w="1846" h="126">
                <a:moveTo>
                  <a:pt x="1845" y="125"/>
                </a:moveTo>
                <a:lnTo>
                  <a:pt x="0" y="125"/>
                </a:lnTo>
                <a:lnTo>
                  <a:pt x="0" y="0"/>
                </a:lnTo>
                <a:lnTo>
                  <a:pt x="1845" y="0"/>
                </a:lnTo>
                <a:lnTo>
                  <a:pt x="1845" y="125"/>
                </a:lnTo>
              </a:path>
            </a:pathLst>
          </a:custGeom>
          <a:solidFill>
            <a:srgbClr val="000D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38" name="Freeform 317">
            <a:extLst>
              <a:ext uri="{FF2B5EF4-FFF2-40B4-BE49-F238E27FC236}">
                <a16:creationId xmlns:a16="http://schemas.microsoft.com/office/drawing/2014/main" id="{81629F4E-B8F6-43F3-98CB-0823632D3E71}"/>
              </a:ext>
            </a:extLst>
          </p:cNvPr>
          <p:cNvSpPr>
            <a:spLocks noChangeArrowheads="1"/>
          </p:cNvSpPr>
          <p:nvPr/>
        </p:nvSpPr>
        <p:spPr bwMode="auto">
          <a:xfrm>
            <a:off x="9361615" y="3569074"/>
            <a:ext cx="1142554" cy="403739"/>
          </a:xfrm>
          <a:custGeom>
            <a:avLst/>
            <a:gdLst>
              <a:gd name="T0" fmla="*/ 1284 w 1835"/>
              <a:gd name="T1" fmla="*/ 647 h 648"/>
              <a:gd name="T2" fmla="*/ 0 w 1835"/>
              <a:gd name="T3" fmla="*/ 647 h 648"/>
              <a:gd name="T4" fmla="*/ 550 w 1835"/>
              <a:gd name="T5" fmla="*/ 0 h 648"/>
              <a:gd name="T6" fmla="*/ 1834 w 1835"/>
              <a:gd name="T7" fmla="*/ 0 h 648"/>
              <a:gd name="T8" fmla="*/ 1284 w 1835"/>
              <a:gd name="T9" fmla="*/ 647 h 648"/>
            </a:gdLst>
            <a:ahLst/>
            <a:cxnLst>
              <a:cxn ang="0">
                <a:pos x="T0" y="T1"/>
              </a:cxn>
              <a:cxn ang="0">
                <a:pos x="T2" y="T3"/>
              </a:cxn>
              <a:cxn ang="0">
                <a:pos x="T4" y="T5"/>
              </a:cxn>
              <a:cxn ang="0">
                <a:pos x="T6" y="T7"/>
              </a:cxn>
              <a:cxn ang="0">
                <a:pos x="T8" y="T9"/>
              </a:cxn>
            </a:cxnLst>
            <a:rect l="0" t="0" r="r" b="b"/>
            <a:pathLst>
              <a:path w="1835" h="648">
                <a:moveTo>
                  <a:pt x="1284" y="647"/>
                </a:moveTo>
                <a:lnTo>
                  <a:pt x="0" y="647"/>
                </a:lnTo>
                <a:lnTo>
                  <a:pt x="550" y="0"/>
                </a:lnTo>
                <a:lnTo>
                  <a:pt x="1834" y="0"/>
                </a:lnTo>
                <a:lnTo>
                  <a:pt x="1284" y="647"/>
                </a:lnTo>
              </a:path>
            </a:pathLst>
          </a:custGeom>
          <a:solidFill>
            <a:srgbClr val="088E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39" name="Freeform 318">
            <a:extLst>
              <a:ext uri="{FF2B5EF4-FFF2-40B4-BE49-F238E27FC236}">
                <a16:creationId xmlns:a16="http://schemas.microsoft.com/office/drawing/2014/main" id="{7532D794-FBB9-4154-9233-4753C963EA05}"/>
              </a:ext>
            </a:extLst>
          </p:cNvPr>
          <p:cNvSpPr>
            <a:spLocks noChangeArrowheads="1"/>
          </p:cNvSpPr>
          <p:nvPr/>
        </p:nvSpPr>
        <p:spPr bwMode="auto">
          <a:xfrm>
            <a:off x="9416545" y="3596539"/>
            <a:ext cx="801985" cy="351555"/>
          </a:xfrm>
          <a:custGeom>
            <a:avLst/>
            <a:gdLst>
              <a:gd name="T0" fmla="*/ 478 w 1287"/>
              <a:gd name="T1" fmla="*/ 0 h 564"/>
              <a:gd name="T2" fmla="*/ 0 w 1287"/>
              <a:gd name="T3" fmla="*/ 563 h 564"/>
              <a:gd name="T4" fmla="*/ 808 w 1287"/>
              <a:gd name="T5" fmla="*/ 563 h 564"/>
              <a:gd name="T6" fmla="*/ 1286 w 1287"/>
              <a:gd name="T7" fmla="*/ 0 h 564"/>
              <a:gd name="T8" fmla="*/ 478 w 1287"/>
              <a:gd name="T9" fmla="*/ 0 h 564"/>
            </a:gdLst>
            <a:ahLst/>
            <a:cxnLst>
              <a:cxn ang="0">
                <a:pos x="T0" y="T1"/>
              </a:cxn>
              <a:cxn ang="0">
                <a:pos x="T2" y="T3"/>
              </a:cxn>
              <a:cxn ang="0">
                <a:pos x="T4" y="T5"/>
              </a:cxn>
              <a:cxn ang="0">
                <a:pos x="T6" y="T7"/>
              </a:cxn>
              <a:cxn ang="0">
                <a:pos x="T8" y="T9"/>
              </a:cxn>
            </a:cxnLst>
            <a:rect l="0" t="0" r="r" b="b"/>
            <a:pathLst>
              <a:path w="1287" h="564">
                <a:moveTo>
                  <a:pt x="478" y="0"/>
                </a:moveTo>
                <a:lnTo>
                  <a:pt x="0" y="563"/>
                </a:lnTo>
                <a:lnTo>
                  <a:pt x="808" y="563"/>
                </a:lnTo>
                <a:lnTo>
                  <a:pt x="1286" y="0"/>
                </a:lnTo>
                <a:lnTo>
                  <a:pt x="478" y="0"/>
                </a:lnTo>
              </a:path>
            </a:pathLst>
          </a:custGeom>
          <a:solidFill>
            <a:srgbClr val="D6D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40" name="Freeform 319">
            <a:extLst>
              <a:ext uri="{FF2B5EF4-FFF2-40B4-BE49-F238E27FC236}">
                <a16:creationId xmlns:a16="http://schemas.microsoft.com/office/drawing/2014/main" id="{2C49A7D4-1B41-4B3F-B241-97826C45B680}"/>
              </a:ext>
            </a:extLst>
          </p:cNvPr>
          <p:cNvSpPr>
            <a:spLocks noChangeArrowheads="1"/>
          </p:cNvSpPr>
          <p:nvPr/>
        </p:nvSpPr>
        <p:spPr bwMode="auto">
          <a:xfrm>
            <a:off x="9921907" y="3596539"/>
            <a:ext cx="530078" cy="351555"/>
          </a:xfrm>
          <a:custGeom>
            <a:avLst/>
            <a:gdLst>
              <a:gd name="T0" fmla="*/ 850 w 851"/>
              <a:gd name="T1" fmla="*/ 0 h 564"/>
              <a:gd name="T2" fmla="*/ 478 w 851"/>
              <a:gd name="T3" fmla="*/ 0 h 564"/>
              <a:gd name="T4" fmla="*/ 0 w 851"/>
              <a:gd name="T5" fmla="*/ 563 h 564"/>
              <a:gd name="T6" fmla="*/ 372 w 851"/>
              <a:gd name="T7" fmla="*/ 563 h 564"/>
              <a:gd name="T8" fmla="*/ 850 w 851"/>
              <a:gd name="T9" fmla="*/ 0 h 564"/>
            </a:gdLst>
            <a:ahLst/>
            <a:cxnLst>
              <a:cxn ang="0">
                <a:pos x="T0" y="T1"/>
              </a:cxn>
              <a:cxn ang="0">
                <a:pos x="T2" y="T3"/>
              </a:cxn>
              <a:cxn ang="0">
                <a:pos x="T4" y="T5"/>
              </a:cxn>
              <a:cxn ang="0">
                <a:pos x="T6" y="T7"/>
              </a:cxn>
              <a:cxn ang="0">
                <a:pos x="T8" y="T9"/>
              </a:cxn>
            </a:cxnLst>
            <a:rect l="0" t="0" r="r" b="b"/>
            <a:pathLst>
              <a:path w="851" h="564">
                <a:moveTo>
                  <a:pt x="850" y="0"/>
                </a:moveTo>
                <a:lnTo>
                  <a:pt x="478" y="0"/>
                </a:lnTo>
                <a:lnTo>
                  <a:pt x="0" y="563"/>
                </a:lnTo>
                <a:lnTo>
                  <a:pt x="372" y="563"/>
                </a:lnTo>
                <a:lnTo>
                  <a:pt x="850" y="0"/>
                </a:lnTo>
              </a:path>
            </a:pathLst>
          </a:custGeom>
          <a:solidFill>
            <a:srgbClr val="B1C2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41" name="Freeform 320">
            <a:extLst>
              <a:ext uri="{FF2B5EF4-FFF2-40B4-BE49-F238E27FC236}">
                <a16:creationId xmlns:a16="http://schemas.microsoft.com/office/drawing/2014/main" id="{95F9D570-D58D-46BD-98F7-325B7E2D45F3}"/>
              </a:ext>
            </a:extLst>
          </p:cNvPr>
          <p:cNvSpPr>
            <a:spLocks noChangeArrowheads="1"/>
          </p:cNvSpPr>
          <p:nvPr/>
        </p:nvSpPr>
        <p:spPr bwMode="auto">
          <a:xfrm>
            <a:off x="9534645" y="3791542"/>
            <a:ext cx="175777" cy="54931"/>
          </a:xfrm>
          <a:custGeom>
            <a:avLst/>
            <a:gdLst>
              <a:gd name="T0" fmla="*/ 207 w 283"/>
              <a:gd name="T1" fmla="*/ 89 h 90"/>
              <a:gd name="T2" fmla="*/ 0 w 283"/>
              <a:gd name="T3" fmla="*/ 89 h 90"/>
              <a:gd name="T4" fmla="*/ 75 w 283"/>
              <a:gd name="T5" fmla="*/ 0 h 90"/>
              <a:gd name="T6" fmla="*/ 282 w 283"/>
              <a:gd name="T7" fmla="*/ 0 h 90"/>
              <a:gd name="T8" fmla="*/ 207 w 283"/>
              <a:gd name="T9" fmla="*/ 89 h 90"/>
            </a:gdLst>
            <a:ahLst/>
            <a:cxnLst>
              <a:cxn ang="0">
                <a:pos x="T0" y="T1"/>
              </a:cxn>
              <a:cxn ang="0">
                <a:pos x="T2" y="T3"/>
              </a:cxn>
              <a:cxn ang="0">
                <a:pos x="T4" y="T5"/>
              </a:cxn>
              <a:cxn ang="0">
                <a:pos x="T6" y="T7"/>
              </a:cxn>
              <a:cxn ang="0">
                <a:pos x="T8" y="T9"/>
              </a:cxn>
            </a:cxnLst>
            <a:rect l="0" t="0" r="r" b="b"/>
            <a:pathLst>
              <a:path w="283" h="90">
                <a:moveTo>
                  <a:pt x="207" y="89"/>
                </a:moveTo>
                <a:lnTo>
                  <a:pt x="0" y="89"/>
                </a:lnTo>
                <a:lnTo>
                  <a:pt x="75" y="0"/>
                </a:lnTo>
                <a:lnTo>
                  <a:pt x="282" y="0"/>
                </a:lnTo>
                <a:lnTo>
                  <a:pt x="207" y="89"/>
                </a:lnTo>
              </a:path>
            </a:pathLst>
          </a:custGeom>
          <a:solidFill>
            <a:srgbClr val="20D6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42" name="Freeform 321">
            <a:extLst>
              <a:ext uri="{FF2B5EF4-FFF2-40B4-BE49-F238E27FC236}">
                <a16:creationId xmlns:a16="http://schemas.microsoft.com/office/drawing/2014/main" id="{10EF589A-29B3-47A4-8261-FA091CF8DB0D}"/>
              </a:ext>
            </a:extLst>
          </p:cNvPr>
          <p:cNvSpPr>
            <a:spLocks noChangeArrowheads="1"/>
          </p:cNvSpPr>
          <p:nvPr/>
        </p:nvSpPr>
        <p:spPr bwMode="auto">
          <a:xfrm>
            <a:off x="9688450" y="3791542"/>
            <a:ext cx="175777" cy="54931"/>
          </a:xfrm>
          <a:custGeom>
            <a:avLst/>
            <a:gdLst>
              <a:gd name="T0" fmla="*/ 208 w 284"/>
              <a:gd name="T1" fmla="*/ 88 h 89"/>
              <a:gd name="T2" fmla="*/ 0 w 284"/>
              <a:gd name="T3" fmla="*/ 88 h 89"/>
              <a:gd name="T4" fmla="*/ 75 w 284"/>
              <a:gd name="T5" fmla="*/ 0 h 89"/>
              <a:gd name="T6" fmla="*/ 283 w 284"/>
              <a:gd name="T7" fmla="*/ 0 h 89"/>
              <a:gd name="T8" fmla="*/ 208 w 284"/>
              <a:gd name="T9" fmla="*/ 88 h 89"/>
            </a:gdLst>
            <a:ahLst/>
            <a:cxnLst>
              <a:cxn ang="0">
                <a:pos x="T0" y="T1"/>
              </a:cxn>
              <a:cxn ang="0">
                <a:pos x="T2" y="T3"/>
              </a:cxn>
              <a:cxn ang="0">
                <a:pos x="T4" y="T5"/>
              </a:cxn>
              <a:cxn ang="0">
                <a:pos x="T6" y="T7"/>
              </a:cxn>
              <a:cxn ang="0">
                <a:pos x="T8" y="T9"/>
              </a:cxn>
            </a:cxnLst>
            <a:rect l="0" t="0" r="r" b="b"/>
            <a:pathLst>
              <a:path w="284" h="89">
                <a:moveTo>
                  <a:pt x="208" y="88"/>
                </a:moveTo>
                <a:lnTo>
                  <a:pt x="0" y="88"/>
                </a:lnTo>
                <a:lnTo>
                  <a:pt x="75" y="0"/>
                </a:lnTo>
                <a:lnTo>
                  <a:pt x="283" y="0"/>
                </a:lnTo>
                <a:lnTo>
                  <a:pt x="208" y="88"/>
                </a:lnTo>
              </a:path>
            </a:pathLst>
          </a:custGeom>
          <a:solidFill>
            <a:srgbClr val="088E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43" name="Freeform 322">
            <a:extLst>
              <a:ext uri="{FF2B5EF4-FFF2-40B4-BE49-F238E27FC236}">
                <a16:creationId xmlns:a16="http://schemas.microsoft.com/office/drawing/2014/main" id="{269F44B8-31E2-4E4E-9BF2-231079541F4A}"/>
              </a:ext>
            </a:extLst>
          </p:cNvPr>
          <p:cNvSpPr>
            <a:spLocks noChangeArrowheads="1"/>
          </p:cNvSpPr>
          <p:nvPr/>
        </p:nvSpPr>
        <p:spPr bwMode="auto">
          <a:xfrm>
            <a:off x="9842255" y="3791542"/>
            <a:ext cx="175777" cy="54931"/>
          </a:xfrm>
          <a:custGeom>
            <a:avLst/>
            <a:gdLst>
              <a:gd name="T0" fmla="*/ 207 w 283"/>
              <a:gd name="T1" fmla="*/ 88 h 89"/>
              <a:gd name="T2" fmla="*/ 0 w 283"/>
              <a:gd name="T3" fmla="*/ 88 h 89"/>
              <a:gd name="T4" fmla="*/ 74 w 283"/>
              <a:gd name="T5" fmla="*/ 0 h 89"/>
              <a:gd name="T6" fmla="*/ 282 w 283"/>
              <a:gd name="T7" fmla="*/ 0 h 89"/>
              <a:gd name="T8" fmla="*/ 207 w 283"/>
              <a:gd name="T9" fmla="*/ 88 h 89"/>
            </a:gdLst>
            <a:ahLst/>
            <a:cxnLst>
              <a:cxn ang="0">
                <a:pos x="T0" y="T1"/>
              </a:cxn>
              <a:cxn ang="0">
                <a:pos x="T2" y="T3"/>
              </a:cxn>
              <a:cxn ang="0">
                <a:pos x="T4" y="T5"/>
              </a:cxn>
              <a:cxn ang="0">
                <a:pos x="T6" y="T7"/>
              </a:cxn>
              <a:cxn ang="0">
                <a:pos x="T8" y="T9"/>
              </a:cxn>
            </a:cxnLst>
            <a:rect l="0" t="0" r="r" b="b"/>
            <a:pathLst>
              <a:path w="283" h="89">
                <a:moveTo>
                  <a:pt x="207" y="88"/>
                </a:moveTo>
                <a:lnTo>
                  <a:pt x="0" y="88"/>
                </a:lnTo>
                <a:lnTo>
                  <a:pt x="74" y="0"/>
                </a:lnTo>
                <a:lnTo>
                  <a:pt x="282" y="0"/>
                </a:lnTo>
                <a:lnTo>
                  <a:pt x="207" y="88"/>
                </a:lnTo>
              </a:path>
            </a:pathLst>
          </a:custGeom>
          <a:solidFill>
            <a:srgbClr val="035E4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44" name="Freeform 58">
            <a:extLst>
              <a:ext uri="{FF2B5EF4-FFF2-40B4-BE49-F238E27FC236}">
                <a16:creationId xmlns:a16="http://schemas.microsoft.com/office/drawing/2014/main" id="{03290E86-9381-443F-8E69-CD36971F6194}"/>
              </a:ext>
            </a:extLst>
          </p:cNvPr>
          <p:cNvSpPr>
            <a:spLocks noChangeArrowheads="1"/>
          </p:cNvSpPr>
          <p:nvPr/>
        </p:nvSpPr>
        <p:spPr bwMode="auto">
          <a:xfrm>
            <a:off x="9474435" y="3640484"/>
            <a:ext cx="674428" cy="276712"/>
          </a:xfrm>
          <a:custGeom>
            <a:avLst/>
            <a:gdLst>
              <a:gd name="connsiteX0" fmla="*/ 9515 w 1348856"/>
              <a:gd name="connsiteY0" fmla="*/ 543810 h 553424"/>
              <a:gd name="connsiteX1" fmla="*/ 885717 w 1348856"/>
              <a:gd name="connsiteY1" fmla="*/ 543810 h 553424"/>
              <a:gd name="connsiteX2" fmla="*/ 885717 w 1348856"/>
              <a:gd name="connsiteY2" fmla="*/ 549304 h 553424"/>
              <a:gd name="connsiteX3" fmla="*/ 878261 w 1348856"/>
              <a:gd name="connsiteY3" fmla="*/ 553424 h 553424"/>
              <a:gd name="connsiteX4" fmla="*/ 2059 w 1348856"/>
              <a:gd name="connsiteY4" fmla="*/ 553424 h 553424"/>
              <a:gd name="connsiteX5" fmla="*/ 815 w 1348856"/>
              <a:gd name="connsiteY5" fmla="*/ 549304 h 553424"/>
              <a:gd name="connsiteX6" fmla="*/ 9515 w 1348856"/>
              <a:gd name="connsiteY6" fmla="*/ 543810 h 553424"/>
              <a:gd name="connsiteX7" fmla="*/ 71237 w 1348856"/>
              <a:gd name="connsiteY7" fmla="*/ 466908 h 553424"/>
              <a:gd name="connsiteX8" fmla="*/ 950367 w 1348856"/>
              <a:gd name="connsiteY8" fmla="*/ 466908 h 553424"/>
              <a:gd name="connsiteX9" fmla="*/ 951615 w 1348856"/>
              <a:gd name="connsiteY9" fmla="*/ 471028 h 553424"/>
              <a:gd name="connsiteX10" fmla="*/ 942875 w 1348856"/>
              <a:gd name="connsiteY10" fmla="*/ 476522 h 553424"/>
              <a:gd name="connsiteX11" fmla="*/ 63745 w 1348856"/>
              <a:gd name="connsiteY11" fmla="*/ 476522 h 553424"/>
              <a:gd name="connsiteX12" fmla="*/ 62495 w 1348856"/>
              <a:gd name="connsiteY12" fmla="*/ 471028 h 553424"/>
              <a:gd name="connsiteX13" fmla="*/ 71237 w 1348856"/>
              <a:gd name="connsiteY13" fmla="*/ 466908 h 553424"/>
              <a:gd name="connsiteX14" fmla="*/ 406259 w 1348856"/>
              <a:gd name="connsiteY14" fmla="*/ 71408 h 553424"/>
              <a:gd name="connsiteX15" fmla="*/ 1281217 w 1348856"/>
              <a:gd name="connsiteY15" fmla="*/ 71408 h 553424"/>
              <a:gd name="connsiteX16" fmla="*/ 1282461 w 1348856"/>
              <a:gd name="connsiteY16" fmla="*/ 76291 h 553424"/>
              <a:gd name="connsiteX17" fmla="*/ 1273761 w 1348856"/>
              <a:gd name="connsiteY17" fmla="*/ 81174 h 553424"/>
              <a:gd name="connsiteX18" fmla="*/ 397559 w 1348856"/>
              <a:gd name="connsiteY18" fmla="*/ 81174 h 553424"/>
              <a:gd name="connsiteX19" fmla="*/ 397559 w 1348856"/>
              <a:gd name="connsiteY19" fmla="*/ 76291 h 553424"/>
              <a:gd name="connsiteX20" fmla="*/ 406259 w 1348856"/>
              <a:gd name="connsiteY20" fmla="*/ 71408 h 553424"/>
              <a:gd name="connsiteX21" fmla="*/ 466737 w 1348856"/>
              <a:gd name="connsiteY21" fmla="*/ 0 h 553424"/>
              <a:gd name="connsiteX22" fmla="*/ 1345867 w 1348856"/>
              <a:gd name="connsiteY22" fmla="*/ 0 h 553424"/>
              <a:gd name="connsiteX23" fmla="*/ 1347115 w 1348856"/>
              <a:gd name="connsiteY23" fmla="*/ 5494 h 553424"/>
              <a:gd name="connsiteX24" fmla="*/ 1338375 w 1348856"/>
              <a:gd name="connsiteY24" fmla="*/ 9614 h 553424"/>
              <a:gd name="connsiteX25" fmla="*/ 459245 w 1348856"/>
              <a:gd name="connsiteY25" fmla="*/ 9614 h 553424"/>
              <a:gd name="connsiteX26" fmla="*/ 457995 w 1348856"/>
              <a:gd name="connsiteY26" fmla="*/ 5494 h 553424"/>
              <a:gd name="connsiteX27" fmla="*/ 466737 w 1348856"/>
              <a:gd name="connsiteY27" fmla="*/ 0 h 55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48856" h="553424">
                <a:moveTo>
                  <a:pt x="9515" y="543810"/>
                </a:moveTo>
                <a:lnTo>
                  <a:pt x="885717" y="543810"/>
                </a:lnTo>
                <a:cubicBezTo>
                  <a:pt x="888203" y="543810"/>
                  <a:pt x="888203" y="545184"/>
                  <a:pt x="885717" y="549304"/>
                </a:cubicBezTo>
                <a:cubicBezTo>
                  <a:pt x="884475" y="552050"/>
                  <a:pt x="879503" y="553424"/>
                  <a:pt x="878261" y="553424"/>
                </a:cubicBezTo>
                <a:lnTo>
                  <a:pt x="2059" y="553424"/>
                </a:lnTo>
                <a:cubicBezTo>
                  <a:pt x="-427" y="553424"/>
                  <a:pt x="-427" y="552050"/>
                  <a:pt x="815" y="549304"/>
                </a:cubicBezTo>
                <a:cubicBezTo>
                  <a:pt x="3301" y="545184"/>
                  <a:pt x="7031" y="543810"/>
                  <a:pt x="9515" y="543810"/>
                </a:cubicBezTo>
                <a:close/>
                <a:moveTo>
                  <a:pt x="71237" y="466908"/>
                </a:moveTo>
                <a:lnTo>
                  <a:pt x="950367" y="466908"/>
                </a:lnTo>
                <a:cubicBezTo>
                  <a:pt x="952865" y="466908"/>
                  <a:pt x="954113" y="468282"/>
                  <a:pt x="951615" y="471028"/>
                </a:cubicBezTo>
                <a:cubicBezTo>
                  <a:pt x="949119" y="473775"/>
                  <a:pt x="945371" y="476522"/>
                  <a:pt x="942875" y="476522"/>
                </a:cubicBezTo>
                <a:lnTo>
                  <a:pt x="63745" y="476522"/>
                </a:lnTo>
                <a:cubicBezTo>
                  <a:pt x="61247" y="476522"/>
                  <a:pt x="59997" y="473775"/>
                  <a:pt x="62495" y="471028"/>
                </a:cubicBezTo>
                <a:cubicBezTo>
                  <a:pt x="64993" y="468282"/>
                  <a:pt x="68739" y="466908"/>
                  <a:pt x="71237" y="466908"/>
                </a:cubicBezTo>
                <a:close/>
                <a:moveTo>
                  <a:pt x="406259" y="71408"/>
                </a:moveTo>
                <a:lnTo>
                  <a:pt x="1281217" y="71408"/>
                </a:lnTo>
                <a:cubicBezTo>
                  <a:pt x="1283703" y="71408"/>
                  <a:pt x="1283703" y="73850"/>
                  <a:pt x="1282461" y="76291"/>
                </a:cubicBezTo>
                <a:cubicBezTo>
                  <a:pt x="1279975" y="78733"/>
                  <a:pt x="1276247" y="81174"/>
                  <a:pt x="1273761" y="81174"/>
                </a:cubicBezTo>
                <a:lnTo>
                  <a:pt x="397559" y="81174"/>
                </a:lnTo>
                <a:cubicBezTo>
                  <a:pt x="396315" y="81174"/>
                  <a:pt x="395073" y="78733"/>
                  <a:pt x="397559" y="76291"/>
                </a:cubicBezTo>
                <a:cubicBezTo>
                  <a:pt x="400045" y="73850"/>
                  <a:pt x="403773" y="71408"/>
                  <a:pt x="406259" y="71408"/>
                </a:cubicBezTo>
                <a:close/>
                <a:moveTo>
                  <a:pt x="466737" y="0"/>
                </a:moveTo>
                <a:lnTo>
                  <a:pt x="1345867" y="0"/>
                </a:lnTo>
                <a:cubicBezTo>
                  <a:pt x="1349613" y="0"/>
                  <a:pt x="1349613" y="2747"/>
                  <a:pt x="1347115" y="5494"/>
                </a:cubicBezTo>
                <a:cubicBezTo>
                  <a:pt x="1344619" y="8240"/>
                  <a:pt x="1340871" y="9614"/>
                  <a:pt x="1338375" y="9614"/>
                </a:cubicBezTo>
                <a:lnTo>
                  <a:pt x="459245" y="9614"/>
                </a:lnTo>
                <a:cubicBezTo>
                  <a:pt x="456747" y="9614"/>
                  <a:pt x="455497" y="8240"/>
                  <a:pt x="457995" y="5494"/>
                </a:cubicBezTo>
                <a:cubicBezTo>
                  <a:pt x="460493" y="2747"/>
                  <a:pt x="464239" y="0"/>
                  <a:pt x="466737" y="0"/>
                </a:cubicBezTo>
                <a:close/>
              </a:path>
            </a:pathLst>
          </a:custGeom>
          <a:solidFill>
            <a:srgbClr val="42569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600" dirty="0">
              <a:latin typeface="Arial" panose="020B0604020202020204" pitchFamily="34" charset="0"/>
              <a:cs typeface="Arial" panose="020B0604020202020204" pitchFamily="34" charset="0"/>
            </a:endParaRPr>
          </a:p>
        </p:txBody>
      </p:sp>
      <p:sp>
        <p:nvSpPr>
          <p:cNvPr id="45" name="Freeform 59">
            <a:extLst>
              <a:ext uri="{FF2B5EF4-FFF2-40B4-BE49-F238E27FC236}">
                <a16:creationId xmlns:a16="http://schemas.microsoft.com/office/drawing/2014/main" id="{BBA1FB5E-FFA6-4860-95AD-043B44AE1960}"/>
              </a:ext>
            </a:extLst>
          </p:cNvPr>
          <p:cNvSpPr>
            <a:spLocks noChangeArrowheads="1"/>
          </p:cNvSpPr>
          <p:nvPr/>
        </p:nvSpPr>
        <p:spPr bwMode="auto">
          <a:xfrm>
            <a:off x="10120223" y="3640484"/>
            <a:ext cx="256764" cy="114744"/>
          </a:xfrm>
          <a:custGeom>
            <a:avLst/>
            <a:gdLst>
              <a:gd name="connsiteX0" fmla="*/ 10100 w 513527"/>
              <a:gd name="connsiteY0" fmla="*/ 219722 h 229488"/>
              <a:gd name="connsiteX1" fmla="*/ 323452 w 513527"/>
              <a:gd name="connsiteY1" fmla="*/ 219722 h 229488"/>
              <a:gd name="connsiteX2" fmla="*/ 324700 w 513527"/>
              <a:gd name="connsiteY2" fmla="*/ 224605 h 229488"/>
              <a:gd name="connsiteX3" fmla="*/ 315962 w 513527"/>
              <a:gd name="connsiteY3" fmla="*/ 229488 h 229488"/>
              <a:gd name="connsiteX4" fmla="*/ 2610 w 513527"/>
              <a:gd name="connsiteY4" fmla="*/ 229488 h 229488"/>
              <a:gd name="connsiteX5" fmla="*/ 1360 w 513527"/>
              <a:gd name="connsiteY5" fmla="*/ 224605 h 229488"/>
              <a:gd name="connsiteX6" fmla="*/ 10100 w 513527"/>
              <a:gd name="connsiteY6" fmla="*/ 219722 h 229488"/>
              <a:gd name="connsiteX7" fmla="*/ 69312 w 513527"/>
              <a:gd name="connsiteY7" fmla="*/ 148310 h 229488"/>
              <a:gd name="connsiteX8" fmla="*/ 385110 w 513527"/>
              <a:gd name="connsiteY8" fmla="*/ 148310 h 229488"/>
              <a:gd name="connsiteX9" fmla="*/ 386362 w 513527"/>
              <a:gd name="connsiteY9" fmla="*/ 153804 h 229488"/>
              <a:gd name="connsiteX10" fmla="*/ 376338 w 513527"/>
              <a:gd name="connsiteY10" fmla="*/ 157924 h 229488"/>
              <a:gd name="connsiteX11" fmla="*/ 61794 w 513527"/>
              <a:gd name="connsiteY11" fmla="*/ 157924 h 229488"/>
              <a:gd name="connsiteX12" fmla="*/ 60540 w 513527"/>
              <a:gd name="connsiteY12" fmla="*/ 153804 h 229488"/>
              <a:gd name="connsiteX13" fmla="*/ 69312 w 513527"/>
              <a:gd name="connsiteY13" fmla="*/ 148310 h 229488"/>
              <a:gd name="connsiteX14" fmla="*/ 135228 w 513527"/>
              <a:gd name="connsiteY14" fmla="*/ 71408 h 229488"/>
              <a:gd name="connsiteX15" fmla="*/ 449772 w 513527"/>
              <a:gd name="connsiteY15" fmla="*/ 71408 h 229488"/>
              <a:gd name="connsiteX16" fmla="*/ 451024 w 513527"/>
              <a:gd name="connsiteY16" fmla="*/ 76291 h 229488"/>
              <a:gd name="connsiteX17" fmla="*/ 442252 w 513527"/>
              <a:gd name="connsiteY17" fmla="*/ 81174 h 229488"/>
              <a:gd name="connsiteX18" fmla="*/ 127708 w 513527"/>
              <a:gd name="connsiteY18" fmla="*/ 81174 h 229488"/>
              <a:gd name="connsiteX19" fmla="*/ 126456 w 513527"/>
              <a:gd name="connsiteY19" fmla="*/ 76291 h 229488"/>
              <a:gd name="connsiteX20" fmla="*/ 135228 w 513527"/>
              <a:gd name="connsiteY20" fmla="*/ 71408 h 229488"/>
              <a:gd name="connsiteX21" fmla="*/ 196908 w 513527"/>
              <a:gd name="connsiteY21" fmla="*/ 0 h 229488"/>
              <a:gd name="connsiteX22" fmla="*/ 511452 w 513527"/>
              <a:gd name="connsiteY22" fmla="*/ 0 h 229488"/>
              <a:gd name="connsiteX23" fmla="*/ 512704 w 513527"/>
              <a:gd name="connsiteY23" fmla="*/ 5494 h 229488"/>
              <a:gd name="connsiteX24" fmla="*/ 503932 w 513527"/>
              <a:gd name="connsiteY24" fmla="*/ 9614 h 229488"/>
              <a:gd name="connsiteX25" fmla="*/ 189388 w 513527"/>
              <a:gd name="connsiteY25" fmla="*/ 9614 h 229488"/>
              <a:gd name="connsiteX26" fmla="*/ 188136 w 513527"/>
              <a:gd name="connsiteY26" fmla="*/ 5494 h 229488"/>
              <a:gd name="connsiteX27" fmla="*/ 196908 w 513527"/>
              <a:gd name="connsiteY27" fmla="*/ 0 h 2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13527" h="229488">
                <a:moveTo>
                  <a:pt x="10100" y="219722"/>
                </a:moveTo>
                <a:lnTo>
                  <a:pt x="323452" y="219722"/>
                </a:lnTo>
                <a:cubicBezTo>
                  <a:pt x="327198" y="219722"/>
                  <a:pt x="327198" y="222164"/>
                  <a:pt x="324700" y="224605"/>
                </a:cubicBezTo>
                <a:cubicBezTo>
                  <a:pt x="322204" y="227047"/>
                  <a:pt x="318458" y="229488"/>
                  <a:pt x="315962" y="229488"/>
                </a:cubicBezTo>
                <a:lnTo>
                  <a:pt x="2610" y="229488"/>
                </a:lnTo>
                <a:cubicBezTo>
                  <a:pt x="112" y="229488"/>
                  <a:pt x="-1136" y="227047"/>
                  <a:pt x="1360" y="224605"/>
                </a:cubicBezTo>
                <a:cubicBezTo>
                  <a:pt x="3858" y="222164"/>
                  <a:pt x="7602" y="219722"/>
                  <a:pt x="10100" y="219722"/>
                </a:cubicBezTo>
                <a:close/>
                <a:moveTo>
                  <a:pt x="69312" y="148310"/>
                </a:moveTo>
                <a:lnTo>
                  <a:pt x="385110" y="148310"/>
                </a:lnTo>
                <a:cubicBezTo>
                  <a:pt x="387616" y="148310"/>
                  <a:pt x="387616" y="151057"/>
                  <a:pt x="386362" y="153804"/>
                </a:cubicBezTo>
                <a:cubicBezTo>
                  <a:pt x="383856" y="156550"/>
                  <a:pt x="380096" y="157924"/>
                  <a:pt x="376338" y="157924"/>
                </a:cubicBezTo>
                <a:lnTo>
                  <a:pt x="61794" y="157924"/>
                </a:lnTo>
                <a:cubicBezTo>
                  <a:pt x="59286" y="157924"/>
                  <a:pt x="59286" y="156550"/>
                  <a:pt x="60540" y="153804"/>
                </a:cubicBezTo>
                <a:cubicBezTo>
                  <a:pt x="63046" y="151057"/>
                  <a:pt x="66806" y="148310"/>
                  <a:pt x="69312" y="148310"/>
                </a:cubicBezTo>
                <a:close/>
                <a:moveTo>
                  <a:pt x="135228" y="71408"/>
                </a:moveTo>
                <a:lnTo>
                  <a:pt x="449772" y="71408"/>
                </a:lnTo>
                <a:cubicBezTo>
                  <a:pt x="453530" y="71408"/>
                  <a:pt x="453530" y="73850"/>
                  <a:pt x="451024" y="76291"/>
                </a:cubicBezTo>
                <a:cubicBezTo>
                  <a:pt x="449772" y="78733"/>
                  <a:pt x="446012" y="81174"/>
                  <a:pt x="442252" y="81174"/>
                </a:cubicBezTo>
                <a:lnTo>
                  <a:pt x="127708" y="81174"/>
                </a:lnTo>
                <a:cubicBezTo>
                  <a:pt x="125202" y="81174"/>
                  <a:pt x="125202" y="78733"/>
                  <a:pt x="126456" y="76291"/>
                </a:cubicBezTo>
                <a:cubicBezTo>
                  <a:pt x="128962" y="73850"/>
                  <a:pt x="132720" y="71408"/>
                  <a:pt x="135228" y="71408"/>
                </a:cubicBezTo>
                <a:close/>
                <a:moveTo>
                  <a:pt x="196908" y="0"/>
                </a:moveTo>
                <a:lnTo>
                  <a:pt x="511452" y="0"/>
                </a:lnTo>
                <a:cubicBezTo>
                  <a:pt x="513958" y="0"/>
                  <a:pt x="513958" y="2747"/>
                  <a:pt x="512704" y="5494"/>
                </a:cubicBezTo>
                <a:cubicBezTo>
                  <a:pt x="510198" y="8240"/>
                  <a:pt x="506438" y="9614"/>
                  <a:pt x="503932" y="9614"/>
                </a:cubicBezTo>
                <a:lnTo>
                  <a:pt x="189388" y="9614"/>
                </a:lnTo>
                <a:cubicBezTo>
                  <a:pt x="186882" y="9614"/>
                  <a:pt x="185630" y="8240"/>
                  <a:pt x="188136" y="5494"/>
                </a:cubicBezTo>
                <a:cubicBezTo>
                  <a:pt x="190642" y="2747"/>
                  <a:pt x="194402" y="0"/>
                  <a:pt x="196908" y="0"/>
                </a:cubicBezTo>
                <a:close/>
              </a:path>
            </a:pathLst>
          </a:custGeom>
          <a:solidFill>
            <a:srgbClr val="F2F6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600" dirty="0">
              <a:latin typeface="Arial" panose="020B0604020202020204" pitchFamily="34" charset="0"/>
              <a:cs typeface="Arial" panose="020B0604020202020204" pitchFamily="34" charset="0"/>
            </a:endParaRPr>
          </a:p>
        </p:txBody>
      </p:sp>
      <p:sp>
        <p:nvSpPr>
          <p:cNvPr id="46" name="Freeform 331">
            <a:extLst>
              <a:ext uri="{FF2B5EF4-FFF2-40B4-BE49-F238E27FC236}">
                <a16:creationId xmlns:a16="http://schemas.microsoft.com/office/drawing/2014/main" id="{D06D23A5-8FA0-4D51-84C6-8AA5F707B794}"/>
              </a:ext>
            </a:extLst>
          </p:cNvPr>
          <p:cNvSpPr>
            <a:spLocks noChangeArrowheads="1"/>
          </p:cNvSpPr>
          <p:nvPr/>
        </p:nvSpPr>
        <p:spPr bwMode="auto">
          <a:xfrm>
            <a:off x="9592322" y="3722879"/>
            <a:ext cx="263666" cy="54931"/>
          </a:xfrm>
          <a:custGeom>
            <a:avLst/>
            <a:gdLst>
              <a:gd name="T0" fmla="*/ 76 w 424"/>
              <a:gd name="T1" fmla="*/ 0 h 90"/>
              <a:gd name="T2" fmla="*/ 0 w 424"/>
              <a:gd name="T3" fmla="*/ 89 h 90"/>
              <a:gd name="T4" fmla="*/ 335 w 424"/>
              <a:gd name="T5" fmla="*/ 89 h 90"/>
              <a:gd name="T6" fmla="*/ 423 w 424"/>
              <a:gd name="T7" fmla="*/ 0 h 90"/>
              <a:gd name="T8" fmla="*/ 76 w 424"/>
              <a:gd name="T9" fmla="*/ 0 h 90"/>
            </a:gdLst>
            <a:ahLst/>
            <a:cxnLst>
              <a:cxn ang="0">
                <a:pos x="T0" y="T1"/>
              </a:cxn>
              <a:cxn ang="0">
                <a:pos x="T2" y="T3"/>
              </a:cxn>
              <a:cxn ang="0">
                <a:pos x="T4" y="T5"/>
              </a:cxn>
              <a:cxn ang="0">
                <a:pos x="T6" y="T7"/>
              </a:cxn>
              <a:cxn ang="0">
                <a:pos x="T8" y="T9"/>
              </a:cxn>
            </a:cxnLst>
            <a:rect l="0" t="0" r="r" b="b"/>
            <a:pathLst>
              <a:path w="424" h="90">
                <a:moveTo>
                  <a:pt x="76" y="0"/>
                </a:moveTo>
                <a:lnTo>
                  <a:pt x="0" y="89"/>
                </a:lnTo>
                <a:lnTo>
                  <a:pt x="335" y="89"/>
                </a:lnTo>
                <a:lnTo>
                  <a:pt x="423" y="0"/>
                </a:lnTo>
                <a:lnTo>
                  <a:pt x="76" y="0"/>
                </a:lnTo>
              </a:path>
            </a:pathLst>
          </a:custGeom>
          <a:solidFill>
            <a:srgbClr val="EF58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47" name="Freeform 332">
            <a:extLst>
              <a:ext uri="{FF2B5EF4-FFF2-40B4-BE49-F238E27FC236}">
                <a16:creationId xmlns:a16="http://schemas.microsoft.com/office/drawing/2014/main" id="{08F671EB-A175-433E-B04A-2C4647F8F8E1}"/>
              </a:ext>
            </a:extLst>
          </p:cNvPr>
          <p:cNvSpPr>
            <a:spLocks noChangeArrowheads="1"/>
          </p:cNvSpPr>
          <p:nvPr/>
        </p:nvSpPr>
        <p:spPr bwMode="auto">
          <a:xfrm>
            <a:off x="9801059" y="3722879"/>
            <a:ext cx="277399" cy="54931"/>
          </a:xfrm>
          <a:custGeom>
            <a:avLst/>
            <a:gdLst>
              <a:gd name="T0" fmla="*/ 445 w 446"/>
              <a:gd name="T1" fmla="*/ 0 h 90"/>
              <a:gd name="T2" fmla="*/ 88 w 446"/>
              <a:gd name="T3" fmla="*/ 0 h 90"/>
              <a:gd name="T4" fmla="*/ 0 w 446"/>
              <a:gd name="T5" fmla="*/ 89 h 90"/>
              <a:gd name="T6" fmla="*/ 371 w 446"/>
              <a:gd name="T7" fmla="*/ 89 h 90"/>
              <a:gd name="T8" fmla="*/ 445 w 446"/>
              <a:gd name="T9" fmla="*/ 0 h 90"/>
            </a:gdLst>
            <a:ahLst/>
            <a:cxnLst>
              <a:cxn ang="0">
                <a:pos x="T0" y="T1"/>
              </a:cxn>
              <a:cxn ang="0">
                <a:pos x="T2" y="T3"/>
              </a:cxn>
              <a:cxn ang="0">
                <a:pos x="T4" y="T5"/>
              </a:cxn>
              <a:cxn ang="0">
                <a:pos x="T6" y="T7"/>
              </a:cxn>
              <a:cxn ang="0">
                <a:pos x="T8" y="T9"/>
              </a:cxn>
            </a:cxnLst>
            <a:rect l="0" t="0" r="r" b="b"/>
            <a:pathLst>
              <a:path w="446" h="90">
                <a:moveTo>
                  <a:pt x="445" y="0"/>
                </a:moveTo>
                <a:lnTo>
                  <a:pt x="88" y="0"/>
                </a:lnTo>
                <a:lnTo>
                  <a:pt x="0" y="89"/>
                </a:lnTo>
                <a:lnTo>
                  <a:pt x="371" y="89"/>
                </a:lnTo>
                <a:lnTo>
                  <a:pt x="445" y="0"/>
                </a:lnTo>
              </a:path>
            </a:pathLst>
          </a:custGeom>
          <a:solidFill>
            <a:srgbClr val="E22A1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48" name="Freeform 333">
            <a:extLst>
              <a:ext uri="{FF2B5EF4-FFF2-40B4-BE49-F238E27FC236}">
                <a16:creationId xmlns:a16="http://schemas.microsoft.com/office/drawing/2014/main" id="{204082B2-47A0-42B0-B1FF-5577E47A2E4F}"/>
              </a:ext>
            </a:extLst>
          </p:cNvPr>
          <p:cNvSpPr>
            <a:spLocks noChangeArrowheads="1"/>
          </p:cNvSpPr>
          <p:nvPr/>
        </p:nvSpPr>
        <p:spPr bwMode="auto">
          <a:xfrm>
            <a:off x="9089708" y="3552595"/>
            <a:ext cx="197750" cy="93382"/>
          </a:xfrm>
          <a:custGeom>
            <a:avLst/>
            <a:gdLst>
              <a:gd name="T0" fmla="*/ 315 w 316"/>
              <a:gd name="T1" fmla="*/ 73 h 148"/>
              <a:gd name="T2" fmla="*/ 315 w 316"/>
              <a:gd name="T3" fmla="*/ 73 h 148"/>
              <a:gd name="T4" fmla="*/ 158 w 316"/>
              <a:gd name="T5" fmla="*/ 147 h 148"/>
              <a:gd name="T6" fmla="*/ 158 w 316"/>
              <a:gd name="T7" fmla="*/ 147 h 148"/>
              <a:gd name="T8" fmla="*/ 0 w 316"/>
              <a:gd name="T9" fmla="*/ 73 h 148"/>
              <a:gd name="T10" fmla="*/ 0 w 316"/>
              <a:gd name="T11" fmla="*/ 73 h 148"/>
              <a:gd name="T12" fmla="*/ 158 w 316"/>
              <a:gd name="T13" fmla="*/ 0 h 148"/>
              <a:gd name="T14" fmla="*/ 158 w 316"/>
              <a:gd name="T15" fmla="*/ 0 h 148"/>
              <a:gd name="T16" fmla="*/ 315 w 316"/>
              <a:gd name="T17" fmla="*/ 7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148">
                <a:moveTo>
                  <a:pt x="315" y="73"/>
                </a:moveTo>
                <a:lnTo>
                  <a:pt x="315" y="73"/>
                </a:lnTo>
                <a:cubicBezTo>
                  <a:pt x="315" y="114"/>
                  <a:pt x="245" y="147"/>
                  <a:pt x="158" y="147"/>
                </a:cubicBezTo>
                <a:lnTo>
                  <a:pt x="158" y="147"/>
                </a:lnTo>
                <a:cubicBezTo>
                  <a:pt x="71" y="147"/>
                  <a:pt x="0" y="114"/>
                  <a:pt x="0" y="73"/>
                </a:cubicBezTo>
                <a:lnTo>
                  <a:pt x="0" y="73"/>
                </a:lnTo>
                <a:cubicBezTo>
                  <a:pt x="0" y="33"/>
                  <a:pt x="71" y="0"/>
                  <a:pt x="158" y="0"/>
                </a:cubicBezTo>
                <a:lnTo>
                  <a:pt x="158" y="0"/>
                </a:lnTo>
                <a:cubicBezTo>
                  <a:pt x="245" y="0"/>
                  <a:pt x="315" y="33"/>
                  <a:pt x="315" y="73"/>
                </a:cubicBezTo>
              </a:path>
            </a:pathLst>
          </a:custGeom>
          <a:solidFill>
            <a:srgbClr val="B1C2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49" name="Freeform 334">
            <a:extLst>
              <a:ext uri="{FF2B5EF4-FFF2-40B4-BE49-F238E27FC236}">
                <a16:creationId xmlns:a16="http://schemas.microsoft.com/office/drawing/2014/main" id="{0D802BDA-639C-429A-94B9-DBD7ECAD0A10}"/>
              </a:ext>
            </a:extLst>
          </p:cNvPr>
          <p:cNvSpPr>
            <a:spLocks noChangeArrowheads="1"/>
          </p:cNvSpPr>
          <p:nvPr/>
        </p:nvSpPr>
        <p:spPr bwMode="auto">
          <a:xfrm>
            <a:off x="9073229" y="3497664"/>
            <a:ext cx="233456" cy="118100"/>
          </a:xfrm>
          <a:custGeom>
            <a:avLst/>
            <a:gdLst>
              <a:gd name="T0" fmla="*/ 376 w 377"/>
              <a:gd name="T1" fmla="*/ 122 h 191"/>
              <a:gd name="T2" fmla="*/ 376 w 377"/>
              <a:gd name="T3" fmla="*/ 122 h 191"/>
              <a:gd name="T4" fmla="*/ 187 w 377"/>
              <a:gd name="T5" fmla="*/ 155 h 191"/>
              <a:gd name="T6" fmla="*/ 187 w 377"/>
              <a:gd name="T7" fmla="*/ 155 h 191"/>
              <a:gd name="T8" fmla="*/ 0 w 377"/>
              <a:gd name="T9" fmla="*/ 122 h 191"/>
              <a:gd name="T10" fmla="*/ 0 w 377"/>
              <a:gd name="T11" fmla="*/ 122 h 191"/>
              <a:gd name="T12" fmla="*/ 188 w 377"/>
              <a:gd name="T13" fmla="*/ 0 h 191"/>
              <a:gd name="T14" fmla="*/ 188 w 377"/>
              <a:gd name="T15" fmla="*/ 0 h 191"/>
              <a:gd name="T16" fmla="*/ 376 w 377"/>
              <a:gd name="T17" fmla="*/ 12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191">
                <a:moveTo>
                  <a:pt x="376" y="122"/>
                </a:moveTo>
                <a:lnTo>
                  <a:pt x="376" y="122"/>
                </a:lnTo>
                <a:cubicBezTo>
                  <a:pt x="376" y="190"/>
                  <a:pt x="291" y="155"/>
                  <a:pt x="187" y="155"/>
                </a:cubicBezTo>
                <a:lnTo>
                  <a:pt x="187" y="155"/>
                </a:lnTo>
                <a:cubicBezTo>
                  <a:pt x="83" y="155"/>
                  <a:pt x="0" y="190"/>
                  <a:pt x="0" y="122"/>
                </a:cubicBezTo>
                <a:lnTo>
                  <a:pt x="0" y="122"/>
                </a:lnTo>
                <a:cubicBezTo>
                  <a:pt x="0" y="54"/>
                  <a:pt x="84" y="0"/>
                  <a:pt x="188" y="0"/>
                </a:cubicBezTo>
                <a:lnTo>
                  <a:pt x="188" y="0"/>
                </a:lnTo>
                <a:cubicBezTo>
                  <a:pt x="292" y="0"/>
                  <a:pt x="376" y="54"/>
                  <a:pt x="376" y="122"/>
                </a:cubicBezTo>
              </a:path>
            </a:pathLst>
          </a:custGeom>
          <a:solidFill>
            <a:srgbClr val="000D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50" name="Freeform 335">
            <a:extLst>
              <a:ext uri="{FF2B5EF4-FFF2-40B4-BE49-F238E27FC236}">
                <a16:creationId xmlns:a16="http://schemas.microsoft.com/office/drawing/2014/main" id="{CBBCA4D6-82AA-409E-B499-603AFD8313A0}"/>
              </a:ext>
            </a:extLst>
          </p:cNvPr>
          <p:cNvSpPr>
            <a:spLocks noChangeArrowheads="1"/>
          </p:cNvSpPr>
          <p:nvPr/>
        </p:nvSpPr>
        <p:spPr bwMode="auto">
          <a:xfrm>
            <a:off x="7688983" y="5686642"/>
            <a:ext cx="447684" cy="197750"/>
          </a:xfrm>
          <a:custGeom>
            <a:avLst/>
            <a:gdLst>
              <a:gd name="T0" fmla="*/ 716 w 717"/>
              <a:gd name="T1" fmla="*/ 316 h 317"/>
              <a:gd name="T2" fmla="*/ 0 w 717"/>
              <a:gd name="T3" fmla="*/ 316 h 317"/>
              <a:gd name="T4" fmla="*/ 0 w 717"/>
              <a:gd name="T5" fmla="*/ 0 h 317"/>
              <a:gd name="T6" fmla="*/ 405 w 717"/>
              <a:gd name="T7" fmla="*/ 0 h 317"/>
              <a:gd name="T8" fmla="*/ 454 w 717"/>
              <a:gd name="T9" fmla="*/ 103 h 317"/>
              <a:gd name="T10" fmla="*/ 454 w 717"/>
              <a:gd name="T11" fmla="*/ 103 h 317"/>
              <a:gd name="T12" fmla="*/ 589 w 717"/>
              <a:gd name="T13" fmla="*/ 189 h 317"/>
              <a:gd name="T14" fmla="*/ 589 w 717"/>
              <a:gd name="T15" fmla="*/ 189 h 317"/>
              <a:gd name="T16" fmla="*/ 716 w 717"/>
              <a:gd name="T17" fmla="*/ 3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7" h="317">
                <a:moveTo>
                  <a:pt x="716" y="316"/>
                </a:moveTo>
                <a:lnTo>
                  <a:pt x="0" y="316"/>
                </a:lnTo>
                <a:lnTo>
                  <a:pt x="0" y="0"/>
                </a:lnTo>
                <a:lnTo>
                  <a:pt x="405" y="0"/>
                </a:lnTo>
                <a:lnTo>
                  <a:pt x="454" y="103"/>
                </a:lnTo>
                <a:lnTo>
                  <a:pt x="454" y="103"/>
                </a:lnTo>
                <a:cubicBezTo>
                  <a:pt x="479" y="156"/>
                  <a:pt x="531" y="189"/>
                  <a:pt x="589" y="189"/>
                </a:cubicBezTo>
                <a:lnTo>
                  <a:pt x="589" y="189"/>
                </a:lnTo>
                <a:cubicBezTo>
                  <a:pt x="659" y="189"/>
                  <a:pt x="716" y="246"/>
                  <a:pt x="716" y="316"/>
                </a:cubicBezTo>
              </a:path>
            </a:pathLst>
          </a:custGeom>
          <a:solidFill>
            <a:srgbClr val="000D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51" name="Freeform 336">
            <a:extLst>
              <a:ext uri="{FF2B5EF4-FFF2-40B4-BE49-F238E27FC236}">
                <a16:creationId xmlns:a16="http://schemas.microsoft.com/office/drawing/2014/main" id="{66BF3FF8-4BCF-4371-91C7-1B712C38DC83}"/>
              </a:ext>
            </a:extLst>
          </p:cNvPr>
          <p:cNvSpPr>
            <a:spLocks noChangeArrowheads="1"/>
          </p:cNvSpPr>
          <p:nvPr/>
        </p:nvSpPr>
        <p:spPr bwMode="auto">
          <a:xfrm>
            <a:off x="8169624" y="5686642"/>
            <a:ext cx="447682" cy="197750"/>
          </a:xfrm>
          <a:custGeom>
            <a:avLst/>
            <a:gdLst>
              <a:gd name="T0" fmla="*/ 716 w 717"/>
              <a:gd name="T1" fmla="*/ 316 h 317"/>
              <a:gd name="T2" fmla="*/ 0 w 717"/>
              <a:gd name="T3" fmla="*/ 316 h 317"/>
              <a:gd name="T4" fmla="*/ 0 w 717"/>
              <a:gd name="T5" fmla="*/ 0 h 317"/>
              <a:gd name="T6" fmla="*/ 405 w 717"/>
              <a:gd name="T7" fmla="*/ 0 h 317"/>
              <a:gd name="T8" fmla="*/ 454 w 717"/>
              <a:gd name="T9" fmla="*/ 103 h 317"/>
              <a:gd name="T10" fmla="*/ 454 w 717"/>
              <a:gd name="T11" fmla="*/ 103 h 317"/>
              <a:gd name="T12" fmla="*/ 589 w 717"/>
              <a:gd name="T13" fmla="*/ 189 h 317"/>
              <a:gd name="T14" fmla="*/ 589 w 717"/>
              <a:gd name="T15" fmla="*/ 189 h 317"/>
              <a:gd name="T16" fmla="*/ 716 w 717"/>
              <a:gd name="T17" fmla="*/ 3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7" h="317">
                <a:moveTo>
                  <a:pt x="716" y="316"/>
                </a:moveTo>
                <a:lnTo>
                  <a:pt x="0" y="316"/>
                </a:lnTo>
                <a:lnTo>
                  <a:pt x="0" y="0"/>
                </a:lnTo>
                <a:lnTo>
                  <a:pt x="405" y="0"/>
                </a:lnTo>
                <a:lnTo>
                  <a:pt x="454" y="103"/>
                </a:lnTo>
                <a:lnTo>
                  <a:pt x="454" y="103"/>
                </a:lnTo>
                <a:cubicBezTo>
                  <a:pt x="479" y="156"/>
                  <a:pt x="531" y="189"/>
                  <a:pt x="589" y="189"/>
                </a:cubicBezTo>
                <a:lnTo>
                  <a:pt x="589" y="189"/>
                </a:lnTo>
                <a:cubicBezTo>
                  <a:pt x="659" y="189"/>
                  <a:pt x="716" y="246"/>
                  <a:pt x="716" y="316"/>
                </a:cubicBezTo>
              </a:path>
            </a:pathLst>
          </a:custGeom>
          <a:solidFill>
            <a:srgbClr val="000D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52" name="Freeform 337">
            <a:extLst>
              <a:ext uri="{FF2B5EF4-FFF2-40B4-BE49-F238E27FC236}">
                <a16:creationId xmlns:a16="http://schemas.microsoft.com/office/drawing/2014/main" id="{FE4EBE26-A4EE-4DB4-8174-64C4BF256FB2}"/>
              </a:ext>
            </a:extLst>
          </p:cNvPr>
          <p:cNvSpPr>
            <a:spLocks noChangeArrowheads="1"/>
          </p:cNvSpPr>
          <p:nvPr/>
        </p:nvSpPr>
        <p:spPr bwMode="auto">
          <a:xfrm>
            <a:off x="7897718" y="2811034"/>
            <a:ext cx="167539" cy="219722"/>
          </a:xfrm>
          <a:custGeom>
            <a:avLst/>
            <a:gdLst>
              <a:gd name="T0" fmla="*/ 187 w 270"/>
              <a:gd name="T1" fmla="*/ 139 h 351"/>
              <a:gd name="T2" fmla="*/ 187 w 270"/>
              <a:gd name="T3" fmla="*/ 139 h 351"/>
              <a:gd name="T4" fmla="*/ 192 w 270"/>
              <a:gd name="T5" fmla="*/ 106 h 351"/>
              <a:gd name="T6" fmla="*/ 192 w 270"/>
              <a:gd name="T7" fmla="*/ 106 h 351"/>
              <a:gd name="T8" fmla="*/ 96 w 270"/>
              <a:gd name="T9" fmla="*/ 0 h 351"/>
              <a:gd name="T10" fmla="*/ 96 w 270"/>
              <a:gd name="T11" fmla="*/ 0 h 351"/>
              <a:gd name="T12" fmla="*/ 0 w 270"/>
              <a:gd name="T13" fmla="*/ 106 h 351"/>
              <a:gd name="T14" fmla="*/ 0 w 270"/>
              <a:gd name="T15" fmla="*/ 106 h 351"/>
              <a:gd name="T16" fmla="*/ 82 w 270"/>
              <a:gd name="T17" fmla="*/ 211 h 351"/>
              <a:gd name="T18" fmla="*/ 82 w 270"/>
              <a:gd name="T19" fmla="*/ 211 h 351"/>
              <a:gd name="T20" fmla="*/ 77 w 270"/>
              <a:gd name="T21" fmla="*/ 243 h 351"/>
              <a:gd name="T22" fmla="*/ 77 w 270"/>
              <a:gd name="T23" fmla="*/ 243 h 351"/>
              <a:gd name="T24" fmla="*/ 173 w 270"/>
              <a:gd name="T25" fmla="*/ 350 h 351"/>
              <a:gd name="T26" fmla="*/ 173 w 270"/>
              <a:gd name="T27" fmla="*/ 350 h 351"/>
              <a:gd name="T28" fmla="*/ 269 w 270"/>
              <a:gd name="T29" fmla="*/ 243 h 351"/>
              <a:gd name="T30" fmla="*/ 269 w 270"/>
              <a:gd name="T31" fmla="*/ 243 h 351"/>
              <a:gd name="T32" fmla="*/ 187 w 270"/>
              <a:gd name="T33" fmla="*/ 139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51">
                <a:moveTo>
                  <a:pt x="187" y="139"/>
                </a:moveTo>
                <a:lnTo>
                  <a:pt x="187" y="139"/>
                </a:lnTo>
                <a:cubicBezTo>
                  <a:pt x="190" y="128"/>
                  <a:pt x="192" y="117"/>
                  <a:pt x="192" y="106"/>
                </a:cubicBezTo>
                <a:lnTo>
                  <a:pt x="192" y="106"/>
                </a:lnTo>
                <a:cubicBezTo>
                  <a:pt x="192" y="48"/>
                  <a:pt x="148" y="0"/>
                  <a:pt x="96" y="0"/>
                </a:cubicBezTo>
                <a:lnTo>
                  <a:pt x="96" y="0"/>
                </a:lnTo>
                <a:cubicBezTo>
                  <a:pt x="43" y="0"/>
                  <a:pt x="0" y="48"/>
                  <a:pt x="0" y="106"/>
                </a:cubicBezTo>
                <a:lnTo>
                  <a:pt x="0" y="106"/>
                </a:lnTo>
                <a:cubicBezTo>
                  <a:pt x="0" y="160"/>
                  <a:pt x="35" y="204"/>
                  <a:pt x="82" y="211"/>
                </a:cubicBezTo>
                <a:lnTo>
                  <a:pt x="82" y="211"/>
                </a:lnTo>
                <a:cubicBezTo>
                  <a:pt x="79" y="221"/>
                  <a:pt x="77" y="232"/>
                  <a:pt x="77" y="243"/>
                </a:cubicBezTo>
                <a:lnTo>
                  <a:pt x="77" y="243"/>
                </a:lnTo>
                <a:cubicBezTo>
                  <a:pt x="77" y="302"/>
                  <a:pt x="120" y="350"/>
                  <a:pt x="173" y="350"/>
                </a:cubicBezTo>
                <a:lnTo>
                  <a:pt x="173" y="350"/>
                </a:lnTo>
                <a:cubicBezTo>
                  <a:pt x="226" y="350"/>
                  <a:pt x="269" y="302"/>
                  <a:pt x="269" y="243"/>
                </a:cubicBezTo>
                <a:lnTo>
                  <a:pt x="269" y="243"/>
                </a:lnTo>
                <a:cubicBezTo>
                  <a:pt x="269" y="190"/>
                  <a:pt x="233" y="146"/>
                  <a:pt x="187" y="139"/>
                </a:cubicBezTo>
              </a:path>
            </a:pathLst>
          </a:custGeom>
          <a:solidFill>
            <a:srgbClr val="3148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53" name="Freeform 338">
            <a:extLst>
              <a:ext uri="{FF2B5EF4-FFF2-40B4-BE49-F238E27FC236}">
                <a16:creationId xmlns:a16="http://schemas.microsoft.com/office/drawing/2014/main" id="{390E589A-00D3-404F-A142-3F8F3A2802AC}"/>
              </a:ext>
            </a:extLst>
          </p:cNvPr>
          <p:cNvSpPr>
            <a:spLocks noChangeArrowheads="1"/>
          </p:cNvSpPr>
          <p:nvPr/>
        </p:nvSpPr>
        <p:spPr bwMode="auto">
          <a:xfrm>
            <a:off x="7955396" y="2885189"/>
            <a:ext cx="68663" cy="68664"/>
          </a:xfrm>
          <a:custGeom>
            <a:avLst/>
            <a:gdLst>
              <a:gd name="T0" fmla="*/ 109 w 110"/>
              <a:gd name="T1" fmla="*/ 55 h 110"/>
              <a:gd name="T2" fmla="*/ 109 w 110"/>
              <a:gd name="T3" fmla="*/ 55 h 110"/>
              <a:gd name="T4" fmla="*/ 55 w 110"/>
              <a:gd name="T5" fmla="*/ 109 h 110"/>
              <a:gd name="T6" fmla="*/ 55 w 110"/>
              <a:gd name="T7" fmla="*/ 109 h 110"/>
              <a:gd name="T8" fmla="*/ 0 w 110"/>
              <a:gd name="T9" fmla="*/ 55 h 110"/>
              <a:gd name="T10" fmla="*/ 0 w 110"/>
              <a:gd name="T11" fmla="*/ 55 h 110"/>
              <a:gd name="T12" fmla="*/ 55 w 110"/>
              <a:gd name="T13" fmla="*/ 0 h 110"/>
              <a:gd name="T14" fmla="*/ 55 w 110"/>
              <a:gd name="T15" fmla="*/ 0 h 110"/>
              <a:gd name="T16" fmla="*/ 109 w 110"/>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10">
                <a:moveTo>
                  <a:pt x="109" y="55"/>
                </a:moveTo>
                <a:lnTo>
                  <a:pt x="109" y="55"/>
                </a:lnTo>
                <a:cubicBezTo>
                  <a:pt x="109" y="85"/>
                  <a:pt x="85" y="109"/>
                  <a:pt x="55" y="109"/>
                </a:cubicBezTo>
                <a:lnTo>
                  <a:pt x="55" y="109"/>
                </a:lnTo>
                <a:cubicBezTo>
                  <a:pt x="25" y="109"/>
                  <a:pt x="0" y="85"/>
                  <a:pt x="0" y="55"/>
                </a:cubicBezTo>
                <a:lnTo>
                  <a:pt x="0" y="55"/>
                </a:lnTo>
                <a:cubicBezTo>
                  <a:pt x="0" y="25"/>
                  <a:pt x="25" y="0"/>
                  <a:pt x="55" y="0"/>
                </a:cubicBezTo>
                <a:lnTo>
                  <a:pt x="55" y="0"/>
                </a:lnTo>
                <a:cubicBezTo>
                  <a:pt x="85" y="0"/>
                  <a:pt x="109" y="25"/>
                  <a:pt x="109" y="55"/>
                </a:cubicBezTo>
              </a:path>
            </a:pathLst>
          </a:custGeom>
          <a:solidFill>
            <a:srgbClr val="FFBFC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54" name="Freeform 339">
            <a:extLst>
              <a:ext uri="{FF2B5EF4-FFF2-40B4-BE49-F238E27FC236}">
                <a16:creationId xmlns:a16="http://schemas.microsoft.com/office/drawing/2014/main" id="{776078C0-7F57-4FA3-977E-898086E0FB56}"/>
              </a:ext>
            </a:extLst>
          </p:cNvPr>
          <p:cNvSpPr>
            <a:spLocks noChangeArrowheads="1"/>
          </p:cNvSpPr>
          <p:nvPr/>
        </p:nvSpPr>
        <p:spPr bwMode="auto">
          <a:xfrm>
            <a:off x="7798843" y="3148856"/>
            <a:ext cx="683885" cy="942059"/>
          </a:xfrm>
          <a:custGeom>
            <a:avLst/>
            <a:gdLst>
              <a:gd name="T0" fmla="*/ 1095 w 1096"/>
              <a:gd name="T1" fmla="*/ 1511 h 1512"/>
              <a:gd name="T2" fmla="*/ 0 w 1096"/>
              <a:gd name="T3" fmla="*/ 1511 h 1512"/>
              <a:gd name="T4" fmla="*/ 0 w 1096"/>
              <a:gd name="T5" fmla="*/ 102 h 1512"/>
              <a:gd name="T6" fmla="*/ 421 w 1096"/>
              <a:gd name="T7" fmla="*/ 8 h 1512"/>
              <a:gd name="T8" fmla="*/ 665 w 1096"/>
              <a:gd name="T9" fmla="*/ 0 h 1512"/>
              <a:gd name="T10" fmla="*/ 1095 w 1096"/>
              <a:gd name="T11" fmla="*/ 97 h 1512"/>
              <a:gd name="T12" fmla="*/ 1095 w 1096"/>
              <a:gd name="T13" fmla="*/ 1511 h 1512"/>
            </a:gdLst>
            <a:ahLst/>
            <a:cxnLst>
              <a:cxn ang="0">
                <a:pos x="T0" y="T1"/>
              </a:cxn>
              <a:cxn ang="0">
                <a:pos x="T2" y="T3"/>
              </a:cxn>
              <a:cxn ang="0">
                <a:pos x="T4" y="T5"/>
              </a:cxn>
              <a:cxn ang="0">
                <a:pos x="T6" y="T7"/>
              </a:cxn>
              <a:cxn ang="0">
                <a:pos x="T8" y="T9"/>
              </a:cxn>
              <a:cxn ang="0">
                <a:pos x="T10" y="T11"/>
              </a:cxn>
              <a:cxn ang="0">
                <a:pos x="T12" y="T13"/>
              </a:cxn>
            </a:cxnLst>
            <a:rect l="0" t="0" r="r" b="b"/>
            <a:pathLst>
              <a:path w="1096" h="1512">
                <a:moveTo>
                  <a:pt x="1095" y="1511"/>
                </a:moveTo>
                <a:lnTo>
                  <a:pt x="0" y="1511"/>
                </a:lnTo>
                <a:lnTo>
                  <a:pt x="0" y="102"/>
                </a:lnTo>
                <a:lnTo>
                  <a:pt x="421" y="8"/>
                </a:lnTo>
                <a:lnTo>
                  <a:pt x="665" y="0"/>
                </a:lnTo>
                <a:lnTo>
                  <a:pt x="1095" y="97"/>
                </a:lnTo>
                <a:lnTo>
                  <a:pt x="1095" y="1511"/>
                </a:lnTo>
              </a:path>
            </a:pathLst>
          </a:custGeom>
          <a:solidFill>
            <a:srgbClr val="42569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55" name="Freeform 340">
            <a:extLst>
              <a:ext uri="{FF2B5EF4-FFF2-40B4-BE49-F238E27FC236}">
                <a16:creationId xmlns:a16="http://schemas.microsoft.com/office/drawing/2014/main" id="{260C23A9-4DCD-48DE-BA27-EF12821B1245}"/>
              </a:ext>
            </a:extLst>
          </p:cNvPr>
          <p:cNvSpPr>
            <a:spLocks noChangeArrowheads="1"/>
          </p:cNvSpPr>
          <p:nvPr/>
        </p:nvSpPr>
        <p:spPr bwMode="auto">
          <a:xfrm>
            <a:off x="8098215" y="4090914"/>
            <a:ext cx="381766" cy="1595729"/>
          </a:xfrm>
          <a:custGeom>
            <a:avLst/>
            <a:gdLst>
              <a:gd name="T0" fmla="*/ 518 w 615"/>
              <a:gd name="T1" fmla="*/ 2561 h 2562"/>
              <a:gd name="T2" fmla="*/ 113 w 615"/>
              <a:gd name="T3" fmla="*/ 2561 h 2562"/>
              <a:gd name="T4" fmla="*/ 0 w 615"/>
              <a:gd name="T5" fmla="*/ 0 h 2562"/>
              <a:gd name="T6" fmla="*/ 614 w 615"/>
              <a:gd name="T7" fmla="*/ 0 h 2562"/>
              <a:gd name="T8" fmla="*/ 518 w 615"/>
              <a:gd name="T9" fmla="*/ 2561 h 2562"/>
            </a:gdLst>
            <a:ahLst/>
            <a:cxnLst>
              <a:cxn ang="0">
                <a:pos x="T0" y="T1"/>
              </a:cxn>
              <a:cxn ang="0">
                <a:pos x="T2" y="T3"/>
              </a:cxn>
              <a:cxn ang="0">
                <a:pos x="T4" y="T5"/>
              </a:cxn>
              <a:cxn ang="0">
                <a:pos x="T6" y="T7"/>
              </a:cxn>
              <a:cxn ang="0">
                <a:pos x="T8" y="T9"/>
              </a:cxn>
            </a:cxnLst>
            <a:rect l="0" t="0" r="r" b="b"/>
            <a:pathLst>
              <a:path w="615" h="2562">
                <a:moveTo>
                  <a:pt x="518" y="2561"/>
                </a:moveTo>
                <a:lnTo>
                  <a:pt x="113" y="2561"/>
                </a:lnTo>
                <a:lnTo>
                  <a:pt x="0" y="0"/>
                </a:lnTo>
                <a:lnTo>
                  <a:pt x="614" y="0"/>
                </a:lnTo>
                <a:lnTo>
                  <a:pt x="518" y="2561"/>
                </a:lnTo>
              </a:path>
            </a:pathLst>
          </a:custGeom>
          <a:solidFill>
            <a:srgbClr val="E22A1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56" name="Freeform 341">
            <a:extLst>
              <a:ext uri="{FF2B5EF4-FFF2-40B4-BE49-F238E27FC236}">
                <a16:creationId xmlns:a16="http://schemas.microsoft.com/office/drawing/2014/main" id="{F143FDF1-F830-4B60-8FB1-12A18679590F}"/>
              </a:ext>
            </a:extLst>
          </p:cNvPr>
          <p:cNvSpPr>
            <a:spLocks noChangeArrowheads="1"/>
          </p:cNvSpPr>
          <p:nvPr/>
        </p:nvSpPr>
        <p:spPr bwMode="auto">
          <a:xfrm>
            <a:off x="7768632" y="5686642"/>
            <a:ext cx="115354" cy="120847"/>
          </a:xfrm>
          <a:custGeom>
            <a:avLst/>
            <a:gdLst>
              <a:gd name="T0" fmla="*/ 92 w 185"/>
              <a:gd name="T1" fmla="*/ 193 h 194"/>
              <a:gd name="T2" fmla="*/ 92 w 185"/>
              <a:gd name="T3" fmla="*/ 193 h 194"/>
              <a:gd name="T4" fmla="*/ 92 w 185"/>
              <a:gd name="T5" fmla="*/ 193 h 194"/>
              <a:gd name="T6" fmla="*/ 0 w 185"/>
              <a:gd name="T7" fmla="*/ 102 h 194"/>
              <a:gd name="T8" fmla="*/ 0 w 185"/>
              <a:gd name="T9" fmla="*/ 0 h 194"/>
              <a:gd name="T10" fmla="*/ 184 w 185"/>
              <a:gd name="T11" fmla="*/ 0 h 194"/>
              <a:gd name="T12" fmla="*/ 184 w 185"/>
              <a:gd name="T13" fmla="*/ 102 h 194"/>
              <a:gd name="T14" fmla="*/ 184 w 185"/>
              <a:gd name="T15" fmla="*/ 102 h 194"/>
              <a:gd name="T16" fmla="*/ 92 w 185"/>
              <a:gd name="T17" fmla="*/ 19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194">
                <a:moveTo>
                  <a:pt x="92" y="193"/>
                </a:moveTo>
                <a:lnTo>
                  <a:pt x="92" y="193"/>
                </a:lnTo>
                <a:lnTo>
                  <a:pt x="92" y="193"/>
                </a:lnTo>
                <a:cubicBezTo>
                  <a:pt x="41" y="193"/>
                  <a:pt x="0" y="152"/>
                  <a:pt x="0" y="102"/>
                </a:cubicBezTo>
                <a:lnTo>
                  <a:pt x="0" y="0"/>
                </a:lnTo>
                <a:lnTo>
                  <a:pt x="184" y="0"/>
                </a:lnTo>
                <a:lnTo>
                  <a:pt x="184" y="102"/>
                </a:lnTo>
                <a:lnTo>
                  <a:pt x="184" y="102"/>
                </a:lnTo>
                <a:cubicBezTo>
                  <a:pt x="184" y="152"/>
                  <a:pt x="143" y="193"/>
                  <a:pt x="92" y="193"/>
                </a:cubicBezTo>
              </a:path>
            </a:pathLst>
          </a:custGeom>
          <a:solidFill>
            <a:srgbClr val="2B3E8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57" name="Freeform 342">
            <a:extLst>
              <a:ext uri="{FF2B5EF4-FFF2-40B4-BE49-F238E27FC236}">
                <a16:creationId xmlns:a16="http://schemas.microsoft.com/office/drawing/2014/main" id="{3A6D1203-CFC9-4AAE-A688-7CA486BD8F3B}"/>
              </a:ext>
            </a:extLst>
          </p:cNvPr>
          <p:cNvSpPr>
            <a:spLocks noChangeArrowheads="1"/>
          </p:cNvSpPr>
          <p:nvPr/>
        </p:nvSpPr>
        <p:spPr bwMode="auto">
          <a:xfrm>
            <a:off x="7914198" y="5736079"/>
            <a:ext cx="104368" cy="24720"/>
          </a:xfrm>
          <a:custGeom>
            <a:avLst/>
            <a:gdLst>
              <a:gd name="T0" fmla="*/ 147 w 167"/>
              <a:gd name="T1" fmla="*/ 38 h 39"/>
              <a:gd name="T2" fmla="*/ 19 w 167"/>
              <a:gd name="T3" fmla="*/ 38 h 39"/>
              <a:gd name="T4" fmla="*/ 19 w 167"/>
              <a:gd name="T5" fmla="*/ 38 h 39"/>
              <a:gd name="T6" fmla="*/ 0 w 167"/>
              <a:gd name="T7" fmla="*/ 20 h 39"/>
              <a:gd name="T8" fmla="*/ 0 w 167"/>
              <a:gd name="T9" fmla="*/ 20 h 39"/>
              <a:gd name="T10" fmla="*/ 19 w 167"/>
              <a:gd name="T11" fmla="*/ 0 h 39"/>
              <a:gd name="T12" fmla="*/ 147 w 167"/>
              <a:gd name="T13" fmla="*/ 0 h 39"/>
              <a:gd name="T14" fmla="*/ 147 w 167"/>
              <a:gd name="T15" fmla="*/ 0 h 39"/>
              <a:gd name="T16" fmla="*/ 166 w 167"/>
              <a:gd name="T17" fmla="*/ 20 h 39"/>
              <a:gd name="T18" fmla="*/ 166 w 167"/>
              <a:gd name="T19" fmla="*/ 20 h 39"/>
              <a:gd name="T20" fmla="*/ 147 w 167"/>
              <a:gd name="T21"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39">
                <a:moveTo>
                  <a:pt x="147" y="38"/>
                </a:moveTo>
                <a:lnTo>
                  <a:pt x="19" y="38"/>
                </a:lnTo>
                <a:lnTo>
                  <a:pt x="19" y="38"/>
                </a:lnTo>
                <a:cubicBezTo>
                  <a:pt x="8" y="38"/>
                  <a:pt x="0" y="29"/>
                  <a:pt x="0" y="20"/>
                </a:cubicBezTo>
                <a:lnTo>
                  <a:pt x="0" y="20"/>
                </a:lnTo>
                <a:cubicBezTo>
                  <a:pt x="0" y="9"/>
                  <a:pt x="8" y="0"/>
                  <a:pt x="19" y="0"/>
                </a:cubicBezTo>
                <a:lnTo>
                  <a:pt x="147" y="0"/>
                </a:lnTo>
                <a:lnTo>
                  <a:pt x="147" y="0"/>
                </a:lnTo>
                <a:cubicBezTo>
                  <a:pt x="157" y="0"/>
                  <a:pt x="166" y="9"/>
                  <a:pt x="166" y="20"/>
                </a:cubicBezTo>
                <a:lnTo>
                  <a:pt x="166" y="20"/>
                </a:lnTo>
                <a:cubicBezTo>
                  <a:pt x="166" y="29"/>
                  <a:pt x="157" y="38"/>
                  <a:pt x="147" y="38"/>
                </a:cubicBezTo>
              </a:path>
            </a:pathLst>
          </a:custGeom>
          <a:solidFill>
            <a:srgbClr val="FCAC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58" name="Freeform 343">
            <a:extLst>
              <a:ext uri="{FF2B5EF4-FFF2-40B4-BE49-F238E27FC236}">
                <a16:creationId xmlns:a16="http://schemas.microsoft.com/office/drawing/2014/main" id="{46EC953E-4D6D-441A-B86A-A0933DBFB0F0}"/>
              </a:ext>
            </a:extLst>
          </p:cNvPr>
          <p:cNvSpPr>
            <a:spLocks noChangeArrowheads="1"/>
          </p:cNvSpPr>
          <p:nvPr/>
        </p:nvSpPr>
        <p:spPr bwMode="auto">
          <a:xfrm>
            <a:off x="8235542" y="5686642"/>
            <a:ext cx="115354" cy="120847"/>
          </a:xfrm>
          <a:custGeom>
            <a:avLst/>
            <a:gdLst>
              <a:gd name="T0" fmla="*/ 92 w 184"/>
              <a:gd name="T1" fmla="*/ 193 h 194"/>
              <a:gd name="T2" fmla="*/ 92 w 184"/>
              <a:gd name="T3" fmla="*/ 193 h 194"/>
              <a:gd name="T4" fmla="*/ 92 w 184"/>
              <a:gd name="T5" fmla="*/ 193 h 194"/>
              <a:gd name="T6" fmla="*/ 0 w 184"/>
              <a:gd name="T7" fmla="*/ 102 h 194"/>
              <a:gd name="T8" fmla="*/ 0 w 184"/>
              <a:gd name="T9" fmla="*/ 0 h 194"/>
              <a:gd name="T10" fmla="*/ 183 w 184"/>
              <a:gd name="T11" fmla="*/ 0 h 194"/>
              <a:gd name="T12" fmla="*/ 183 w 184"/>
              <a:gd name="T13" fmla="*/ 102 h 194"/>
              <a:gd name="T14" fmla="*/ 183 w 184"/>
              <a:gd name="T15" fmla="*/ 102 h 194"/>
              <a:gd name="T16" fmla="*/ 92 w 184"/>
              <a:gd name="T17" fmla="*/ 19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94">
                <a:moveTo>
                  <a:pt x="92" y="193"/>
                </a:moveTo>
                <a:lnTo>
                  <a:pt x="92" y="193"/>
                </a:lnTo>
                <a:lnTo>
                  <a:pt x="92" y="193"/>
                </a:lnTo>
                <a:cubicBezTo>
                  <a:pt x="41" y="193"/>
                  <a:pt x="0" y="152"/>
                  <a:pt x="0" y="102"/>
                </a:cubicBezTo>
                <a:lnTo>
                  <a:pt x="0" y="0"/>
                </a:lnTo>
                <a:lnTo>
                  <a:pt x="183" y="0"/>
                </a:lnTo>
                <a:lnTo>
                  <a:pt x="183" y="102"/>
                </a:lnTo>
                <a:lnTo>
                  <a:pt x="183" y="102"/>
                </a:lnTo>
                <a:cubicBezTo>
                  <a:pt x="183" y="152"/>
                  <a:pt x="142" y="193"/>
                  <a:pt x="92" y="193"/>
                </a:cubicBezTo>
              </a:path>
            </a:pathLst>
          </a:custGeom>
          <a:solidFill>
            <a:srgbClr val="2B3E8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59" name="Freeform 344">
            <a:extLst>
              <a:ext uri="{FF2B5EF4-FFF2-40B4-BE49-F238E27FC236}">
                <a16:creationId xmlns:a16="http://schemas.microsoft.com/office/drawing/2014/main" id="{2D02AFE0-555F-47B5-9374-0CB44580B20F}"/>
              </a:ext>
            </a:extLst>
          </p:cNvPr>
          <p:cNvSpPr>
            <a:spLocks noChangeArrowheads="1"/>
          </p:cNvSpPr>
          <p:nvPr/>
        </p:nvSpPr>
        <p:spPr bwMode="auto">
          <a:xfrm>
            <a:off x="8394840" y="5736079"/>
            <a:ext cx="104368" cy="24720"/>
          </a:xfrm>
          <a:custGeom>
            <a:avLst/>
            <a:gdLst>
              <a:gd name="T0" fmla="*/ 147 w 167"/>
              <a:gd name="T1" fmla="*/ 38 h 39"/>
              <a:gd name="T2" fmla="*/ 18 w 167"/>
              <a:gd name="T3" fmla="*/ 38 h 39"/>
              <a:gd name="T4" fmla="*/ 18 w 167"/>
              <a:gd name="T5" fmla="*/ 38 h 39"/>
              <a:gd name="T6" fmla="*/ 0 w 167"/>
              <a:gd name="T7" fmla="*/ 20 h 39"/>
              <a:gd name="T8" fmla="*/ 0 w 167"/>
              <a:gd name="T9" fmla="*/ 20 h 39"/>
              <a:gd name="T10" fmla="*/ 18 w 167"/>
              <a:gd name="T11" fmla="*/ 0 h 39"/>
              <a:gd name="T12" fmla="*/ 147 w 167"/>
              <a:gd name="T13" fmla="*/ 0 h 39"/>
              <a:gd name="T14" fmla="*/ 147 w 167"/>
              <a:gd name="T15" fmla="*/ 0 h 39"/>
              <a:gd name="T16" fmla="*/ 166 w 167"/>
              <a:gd name="T17" fmla="*/ 20 h 39"/>
              <a:gd name="T18" fmla="*/ 166 w 167"/>
              <a:gd name="T19" fmla="*/ 20 h 39"/>
              <a:gd name="T20" fmla="*/ 147 w 167"/>
              <a:gd name="T21"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39">
                <a:moveTo>
                  <a:pt x="147" y="38"/>
                </a:moveTo>
                <a:lnTo>
                  <a:pt x="18" y="38"/>
                </a:lnTo>
                <a:lnTo>
                  <a:pt x="18" y="38"/>
                </a:lnTo>
                <a:cubicBezTo>
                  <a:pt x="8" y="38"/>
                  <a:pt x="0" y="29"/>
                  <a:pt x="0" y="20"/>
                </a:cubicBezTo>
                <a:lnTo>
                  <a:pt x="0" y="20"/>
                </a:lnTo>
                <a:cubicBezTo>
                  <a:pt x="0" y="9"/>
                  <a:pt x="8" y="0"/>
                  <a:pt x="18" y="0"/>
                </a:cubicBezTo>
                <a:lnTo>
                  <a:pt x="147" y="0"/>
                </a:lnTo>
                <a:lnTo>
                  <a:pt x="147" y="0"/>
                </a:lnTo>
                <a:cubicBezTo>
                  <a:pt x="157" y="0"/>
                  <a:pt x="166" y="9"/>
                  <a:pt x="166" y="20"/>
                </a:cubicBezTo>
                <a:lnTo>
                  <a:pt x="166" y="20"/>
                </a:lnTo>
                <a:cubicBezTo>
                  <a:pt x="166" y="29"/>
                  <a:pt x="157" y="38"/>
                  <a:pt x="147" y="38"/>
                </a:cubicBezTo>
              </a:path>
            </a:pathLst>
          </a:custGeom>
          <a:solidFill>
            <a:srgbClr val="FCAC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60" name="Freeform 345">
            <a:extLst>
              <a:ext uri="{FF2B5EF4-FFF2-40B4-BE49-F238E27FC236}">
                <a16:creationId xmlns:a16="http://schemas.microsoft.com/office/drawing/2014/main" id="{4F78ECBE-944C-437F-8463-400C015EA89B}"/>
              </a:ext>
            </a:extLst>
          </p:cNvPr>
          <p:cNvSpPr>
            <a:spLocks noChangeArrowheads="1"/>
          </p:cNvSpPr>
          <p:nvPr/>
        </p:nvSpPr>
        <p:spPr bwMode="auto">
          <a:xfrm>
            <a:off x="7752154" y="3212026"/>
            <a:ext cx="321342" cy="326835"/>
          </a:xfrm>
          <a:custGeom>
            <a:avLst/>
            <a:gdLst>
              <a:gd name="T0" fmla="*/ 517 w 518"/>
              <a:gd name="T1" fmla="*/ 348 h 525"/>
              <a:gd name="T2" fmla="*/ 177 w 518"/>
              <a:gd name="T3" fmla="*/ 524 h 525"/>
              <a:gd name="T4" fmla="*/ 76 w 518"/>
              <a:gd name="T5" fmla="*/ 407 h 525"/>
              <a:gd name="T6" fmla="*/ 68 w 518"/>
              <a:gd name="T7" fmla="*/ 393 h 525"/>
              <a:gd name="T8" fmla="*/ 68 w 518"/>
              <a:gd name="T9" fmla="*/ 393 h 525"/>
              <a:gd name="T10" fmla="*/ 52 w 518"/>
              <a:gd name="T11" fmla="*/ 51 h 525"/>
              <a:gd name="T12" fmla="*/ 76 w 518"/>
              <a:gd name="T13" fmla="*/ 0 h 525"/>
              <a:gd name="T14" fmla="*/ 76 w 518"/>
              <a:gd name="T15" fmla="*/ 0 h 525"/>
              <a:gd name="T16" fmla="*/ 472 w 518"/>
              <a:gd name="T17" fmla="*/ 252 h 525"/>
              <a:gd name="T18" fmla="*/ 517 w 518"/>
              <a:gd name="T19" fmla="*/ 348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8" h="525">
                <a:moveTo>
                  <a:pt x="517" y="348"/>
                </a:moveTo>
                <a:lnTo>
                  <a:pt x="177" y="524"/>
                </a:lnTo>
                <a:lnTo>
                  <a:pt x="76" y="407"/>
                </a:lnTo>
                <a:lnTo>
                  <a:pt x="68" y="393"/>
                </a:lnTo>
                <a:lnTo>
                  <a:pt x="68" y="393"/>
                </a:lnTo>
                <a:cubicBezTo>
                  <a:pt x="6" y="289"/>
                  <a:pt x="0" y="161"/>
                  <a:pt x="52" y="51"/>
                </a:cubicBezTo>
                <a:lnTo>
                  <a:pt x="76" y="0"/>
                </a:lnTo>
                <a:lnTo>
                  <a:pt x="76" y="0"/>
                </a:lnTo>
                <a:cubicBezTo>
                  <a:pt x="246" y="0"/>
                  <a:pt x="400" y="98"/>
                  <a:pt x="472" y="252"/>
                </a:cubicBezTo>
                <a:lnTo>
                  <a:pt x="517" y="348"/>
                </a:lnTo>
              </a:path>
            </a:pathLst>
          </a:custGeom>
          <a:solidFill>
            <a:srgbClr val="000D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61" name="Freeform 346">
            <a:extLst>
              <a:ext uri="{FF2B5EF4-FFF2-40B4-BE49-F238E27FC236}">
                <a16:creationId xmlns:a16="http://schemas.microsoft.com/office/drawing/2014/main" id="{33B90257-3288-4718-9D64-A63D13D794A3}"/>
              </a:ext>
            </a:extLst>
          </p:cNvPr>
          <p:cNvSpPr>
            <a:spLocks noChangeArrowheads="1"/>
          </p:cNvSpPr>
          <p:nvPr/>
        </p:nvSpPr>
        <p:spPr bwMode="auto">
          <a:xfrm>
            <a:off x="8482728" y="3209279"/>
            <a:ext cx="203243" cy="370782"/>
          </a:xfrm>
          <a:custGeom>
            <a:avLst/>
            <a:gdLst>
              <a:gd name="T0" fmla="*/ 326 w 327"/>
              <a:gd name="T1" fmla="*/ 373 h 595"/>
              <a:gd name="T2" fmla="*/ 105 w 327"/>
              <a:gd name="T3" fmla="*/ 594 h 595"/>
              <a:gd name="T4" fmla="*/ 0 w 327"/>
              <a:gd name="T5" fmla="*/ 461 h 595"/>
              <a:gd name="T6" fmla="*/ 0 w 327"/>
              <a:gd name="T7" fmla="*/ 0 h 595"/>
              <a:gd name="T8" fmla="*/ 0 w 327"/>
              <a:gd name="T9" fmla="*/ 0 h 595"/>
              <a:gd name="T10" fmla="*/ 227 w 327"/>
              <a:gd name="T11" fmla="*/ 205 h 595"/>
              <a:gd name="T12" fmla="*/ 326 w 327"/>
              <a:gd name="T13" fmla="*/ 373 h 595"/>
            </a:gdLst>
            <a:ahLst/>
            <a:cxnLst>
              <a:cxn ang="0">
                <a:pos x="T0" y="T1"/>
              </a:cxn>
              <a:cxn ang="0">
                <a:pos x="T2" y="T3"/>
              </a:cxn>
              <a:cxn ang="0">
                <a:pos x="T4" y="T5"/>
              </a:cxn>
              <a:cxn ang="0">
                <a:pos x="T6" y="T7"/>
              </a:cxn>
              <a:cxn ang="0">
                <a:pos x="T8" y="T9"/>
              </a:cxn>
              <a:cxn ang="0">
                <a:pos x="T10" y="T11"/>
              </a:cxn>
              <a:cxn ang="0">
                <a:pos x="T12" y="T13"/>
              </a:cxn>
            </a:cxnLst>
            <a:rect l="0" t="0" r="r" b="b"/>
            <a:pathLst>
              <a:path w="327" h="595">
                <a:moveTo>
                  <a:pt x="326" y="373"/>
                </a:moveTo>
                <a:lnTo>
                  <a:pt x="105" y="594"/>
                </a:lnTo>
                <a:lnTo>
                  <a:pt x="0" y="461"/>
                </a:lnTo>
                <a:lnTo>
                  <a:pt x="0" y="0"/>
                </a:lnTo>
                <a:lnTo>
                  <a:pt x="0" y="0"/>
                </a:lnTo>
                <a:cubicBezTo>
                  <a:pt x="143" y="36"/>
                  <a:pt x="184" y="64"/>
                  <a:pt x="227" y="205"/>
                </a:cubicBezTo>
                <a:lnTo>
                  <a:pt x="326" y="373"/>
                </a:lnTo>
              </a:path>
            </a:pathLst>
          </a:custGeom>
          <a:solidFill>
            <a:srgbClr val="000D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62" name="Freeform 347">
            <a:extLst>
              <a:ext uri="{FF2B5EF4-FFF2-40B4-BE49-F238E27FC236}">
                <a16:creationId xmlns:a16="http://schemas.microsoft.com/office/drawing/2014/main" id="{8FA0D1D8-7EA1-4424-B81E-72383E210FA0}"/>
              </a:ext>
            </a:extLst>
          </p:cNvPr>
          <p:cNvSpPr>
            <a:spLocks noChangeArrowheads="1"/>
          </p:cNvSpPr>
          <p:nvPr/>
        </p:nvSpPr>
        <p:spPr bwMode="auto">
          <a:xfrm>
            <a:off x="8037792" y="3137870"/>
            <a:ext cx="101620" cy="184018"/>
          </a:xfrm>
          <a:custGeom>
            <a:avLst/>
            <a:gdLst>
              <a:gd name="T0" fmla="*/ 0 w 163"/>
              <a:gd name="T1" fmla="*/ 49 h 295"/>
              <a:gd name="T2" fmla="*/ 0 w 163"/>
              <a:gd name="T3" fmla="*/ 214 h 295"/>
              <a:gd name="T4" fmla="*/ 162 w 163"/>
              <a:gd name="T5" fmla="*/ 294 h 295"/>
              <a:gd name="T6" fmla="*/ 162 w 163"/>
              <a:gd name="T7" fmla="*/ 0 h 295"/>
              <a:gd name="T8" fmla="*/ 49 w 163"/>
              <a:gd name="T9" fmla="*/ 0 h 295"/>
              <a:gd name="T10" fmla="*/ 49 w 163"/>
              <a:gd name="T11" fmla="*/ 0 h 295"/>
              <a:gd name="T12" fmla="*/ 0 w 163"/>
              <a:gd name="T13" fmla="*/ 49 h 295"/>
            </a:gdLst>
            <a:ahLst/>
            <a:cxnLst>
              <a:cxn ang="0">
                <a:pos x="T0" y="T1"/>
              </a:cxn>
              <a:cxn ang="0">
                <a:pos x="T2" y="T3"/>
              </a:cxn>
              <a:cxn ang="0">
                <a:pos x="T4" y="T5"/>
              </a:cxn>
              <a:cxn ang="0">
                <a:pos x="T6" y="T7"/>
              </a:cxn>
              <a:cxn ang="0">
                <a:pos x="T8" y="T9"/>
              </a:cxn>
              <a:cxn ang="0">
                <a:pos x="T10" y="T11"/>
              </a:cxn>
              <a:cxn ang="0">
                <a:pos x="T12" y="T13"/>
              </a:cxn>
            </a:cxnLst>
            <a:rect l="0" t="0" r="r" b="b"/>
            <a:pathLst>
              <a:path w="163" h="295">
                <a:moveTo>
                  <a:pt x="0" y="49"/>
                </a:moveTo>
                <a:lnTo>
                  <a:pt x="0" y="214"/>
                </a:lnTo>
                <a:lnTo>
                  <a:pt x="162" y="294"/>
                </a:lnTo>
                <a:lnTo>
                  <a:pt x="162" y="0"/>
                </a:lnTo>
                <a:lnTo>
                  <a:pt x="49" y="0"/>
                </a:lnTo>
                <a:lnTo>
                  <a:pt x="49" y="0"/>
                </a:lnTo>
                <a:cubicBezTo>
                  <a:pt x="21" y="0"/>
                  <a:pt x="0" y="22"/>
                  <a:pt x="0" y="49"/>
                </a:cubicBezTo>
              </a:path>
            </a:pathLst>
          </a:custGeom>
          <a:solidFill>
            <a:srgbClr val="E9E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63" name="Freeform 348">
            <a:extLst>
              <a:ext uri="{FF2B5EF4-FFF2-40B4-BE49-F238E27FC236}">
                <a16:creationId xmlns:a16="http://schemas.microsoft.com/office/drawing/2014/main" id="{19B2D81B-F7A6-4A18-8720-F75E61A86F54}"/>
              </a:ext>
            </a:extLst>
          </p:cNvPr>
          <p:cNvSpPr>
            <a:spLocks noChangeArrowheads="1"/>
          </p:cNvSpPr>
          <p:nvPr/>
        </p:nvSpPr>
        <p:spPr bwMode="auto">
          <a:xfrm>
            <a:off x="8139411" y="3137870"/>
            <a:ext cx="98875" cy="184018"/>
          </a:xfrm>
          <a:custGeom>
            <a:avLst/>
            <a:gdLst>
              <a:gd name="T0" fmla="*/ 0 w 157"/>
              <a:gd name="T1" fmla="*/ 0 h 295"/>
              <a:gd name="T2" fmla="*/ 0 w 157"/>
              <a:gd name="T3" fmla="*/ 294 h 295"/>
              <a:gd name="T4" fmla="*/ 1 w 157"/>
              <a:gd name="T5" fmla="*/ 294 h 295"/>
              <a:gd name="T6" fmla="*/ 156 w 157"/>
              <a:gd name="T7" fmla="*/ 214 h 295"/>
              <a:gd name="T8" fmla="*/ 156 w 157"/>
              <a:gd name="T9" fmla="*/ 49 h 295"/>
              <a:gd name="T10" fmla="*/ 156 w 157"/>
              <a:gd name="T11" fmla="*/ 49 h 295"/>
              <a:gd name="T12" fmla="*/ 107 w 157"/>
              <a:gd name="T13" fmla="*/ 0 h 295"/>
              <a:gd name="T14" fmla="*/ 0 w 157"/>
              <a:gd name="T15" fmla="*/ 0 h 2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295">
                <a:moveTo>
                  <a:pt x="0" y="0"/>
                </a:moveTo>
                <a:lnTo>
                  <a:pt x="0" y="294"/>
                </a:lnTo>
                <a:lnTo>
                  <a:pt x="1" y="294"/>
                </a:lnTo>
                <a:lnTo>
                  <a:pt x="156" y="214"/>
                </a:lnTo>
                <a:lnTo>
                  <a:pt x="156" y="49"/>
                </a:lnTo>
                <a:lnTo>
                  <a:pt x="156" y="49"/>
                </a:lnTo>
                <a:cubicBezTo>
                  <a:pt x="156" y="22"/>
                  <a:pt x="134" y="0"/>
                  <a:pt x="107" y="0"/>
                </a:cubicBezTo>
                <a:lnTo>
                  <a:pt x="0" y="0"/>
                </a:lnTo>
              </a:path>
            </a:pathLst>
          </a:custGeom>
          <a:solidFill>
            <a:srgbClr val="B1C2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64" name="Freeform 349">
            <a:extLst>
              <a:ext uri="{FF2B5EF4-FFF2-40B4-BE49-F238E27FC236}">
                <a16:creationId xmlns:a16="http://schemas.microsoft.com/office/drawing/2014/main" id="{89463FE4-3C7C-4FFD-8DF7-74E26F6118B0}"/>
              </a:ext>
            </a:extLst>
          </p:cNvPr>
          <p:cNvSpPr>
            <a:spLocks noChangeArrowheads="1"/>
          </p:cNvSpPr>
          <p:nvPr/>
        </p:nvSpPr>
        <p:spPr bwMode="auto">
          <a:xfrm>
            <a:off x="7873000" y="3124137"/>
            <a:ext cx="585009" cy="692124"/>
          </a:xfrm>
          <a:custGeom>
            <a:avLst/>
            <a:gdLst>
              <a:gd name="T0" fmla="*/ 0 w 941"/>
              <a:gd name="T1" fmla="*/ 656 h 1112"/>
              <a:gd name="T2" fmla="*/ 443 w 941"/>
              <a:gd name="T3" fmla="*/ 1111 h 1112"/>
              <a:gd name="T4" fmla="*/ 443 w 941"/>
              <a:gd name="T5" fmla="*/ 1111 h 1112"/>
              <a:gd name="T6" fmla="*/ 802 w 941"/>
              <a:gd name="T7" fmla="*/ 473 h 1112"/>
              <a:gd name="T8" fmla="*/ 931 w 941"/>
              <a:gd name="T9" fmla="*/ 308 h 1112"/>
              <a:gd name="T10" fmla="*/ 931 w 941"/>
              <a:gd name="T11" fmla="*/ 308 h 1112"/>
              <a:gd name="T12" fmla="*/ 920 w 941"/>
              <a:gd name="T13" fmla="*/ 270 h 1112"/>
              <a:gd name="T14" fmla="*/ 895 w 941"/>
              <a:gd name="T15" fmla="*/ 260 h 1112"/>
              <a:gd name="T16" fmla="*/ 894 w 941"/>
              <a:gd name="T17" fmla="*/ 247 h 1112"/>
              <a:gd name="T18" fmla="*/ 894 w 941"/>
              <a:gd name="T19" fmla="*/ 247 h 1112"/>
              <a:gd name="T20" fmla="*/ 861 w 941"/>
              <a:gd name="T21" fmla="*/ 227 h 1112"/>
              <a:gd name="T22" fmla="*/ 854 w 941"/>
              <a:gd name="T23" fmla="*/ 230 h 1112"/>
              <a:gd name="T24" fmla="*/ 853 w 941"/>
              <a:gd name="T25" fmla="*/ 224 h 1112"/>
              <a:gd name="T26" fmla="*/ 853 w 941"/>
              <a:gd name="T27" fmla="*/ 224 h 1112"/>
              <a:gd name="T28" fmla="*/ 816 w 941"/>
              <a:gd name="T29" fmla="*/ 200 h 1112"/>
              <a:gd name="T30" fmla="*/ 808 w 941"/>
              <a:gd name="T31" fmla="*/ 203 h 1112"/>
              <a:gd name="T32" fmla="*/ 866 w 941"/>
              <a:gd name="T33" fmla="*/ 26 h 1112"/>
              <a:gd name="T34" fmla="*/ 866 w 941"/>
              <a:gd name="T35" fmla="*/ 26 h 1112"/>
              <a:gd name="T36" fmla="*/ 739 w 941"/>
              <a:gd name="T37" fmla="*/ 200 h 1112"/>
              <a:gd name="T38" fmla="*/ 689 w 941"/>
              <a:gd name="T39" fmla="*/ 222 h 1112"/>
              <a:gd name="T40" fmla="*/ 689 w 941"/>
              <a:gd name="T41" fmla="*/ 222 h 1112"/>
              <a:gd name="T42" fmla="*/ 676 w 941"/>
              <a:gd name="T43" fmla="*/ 246 h 1112"/>
              <a:gd name="T44" fmla="*/ 692 w 941"/>
              <a:gd name="T45" fmla="*/ 400 h 1112"/>
              <a:gd name="T46" fmla="*/ 460 w 941"/>
              <a:gd name="T47" fmla="*/ 725 h 1112"/>
              <a:gd name="T48" fmla="*/ 306 w 941"/>
              <a:gd name="T49" fmla="*/ 498 h 1112"/>
              <a:gd name="T50" fmla="*/ 0 w 941"/>
              <a:gd name="T51" fmla="*/ 656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41" h="1112">
                <a:moveTo>
                  <a:pt x="0" y="656"/>
                </a:moveTo>
                <a:lnTo>
                  <a:pt x="443" y="1111"/>
                </a:lnTo>
                <a:lnTo>
                  <a:pt x="443" y="1111"/>
                </a:lnTo>
                <a:cubicBezTo>
                  <a:pt x="443" y="1111"/>
                  <a:pt x="767" y="692"/>
                  <a:pt x="802" y="473"/>
                </a:cubicBezTo>
                <a:lnTo>
                  <a:pt x="931" y="308"/>
                </a:lnTo>
                <a:lnTo>
                  <a:pt x="931" y="308"/>
                </a:lnTo>
                <a:cubicBezTo>
                  <a:pt x="940" y="295"/>
                  <a:pt x="935" y="276"/>
                  <a:pt x="920" y="270"/>
                </a:cubicBezTo>
                <a:lnTo>
                  <a:pt x="895" y="260"/>
                </a:lnTo>
                <a:lnTo>
                  <a:pt x="894" y="247"/>
                </a:lnTo>
                <a:lnTo>
                  <a:pt x="894" y="247"/>
                </a:lnTo>
                <a:cubicBezTo>
                  <a:pt x="893" y="231"/>
                  <a:pt x="876" y="221"/>
                  <a:pt x="861" y="227"/>
                </a:cubicBezTo>
                <a:lnTo>
                  <a:pt x="854" y="230"/>
                </a:lnTo>
                <a:lnTo>
                  <a:pt x="853" y="224"/>
                </a:lnTo>
                <a:lnTo>
                  <a:pt x="853" y="224"/>
                </a:lnTo>
                <a:cubicBezTo>
                  <a:pt x="851" y="205"/>
                  <a:pt x="833" y="194"/>
                  <a:pt x="816" y="200"/>
                </a:cubicBezTo>
                <a:lnTo>
                  <a:pt x="808" y="203"/>
                </a:lnTo>
                <a:lnTo>
                  <a:pt x="866" y="26"/>
                </a:lnTo>
                <a:lnTo>
                  <a:pt x="866" y="26"/>
                </a:lnTo>
                <a:cubicBezTo>
                  <a:pt x="866" y="26"/>
                  <a:pt x="818" y="0"/>
                  <a:pt x="739" y="200"/>
                </a:cubicBezTo>
                <a:lnTo>
                  <a:pt x="689" y="222"/>
                </a:lnTo>
                <a:lnTo>
                  <a:pt x="689" y="222"/>
                </a:lnTo>
                <a:cubicBezTo>
                  <a:pt x="680" y="226"/>
                  <a:pt x="675" y="236"/>
                  <a:pt x="676" y="246"/>
                </a:cubicBezTo>
                <a:lnTo>
                  <a:pt x="692" y="400"/>
                </a:lnTo>
                <a:lnTo>
                  <a:pt x="460" y="725"/>
                </a:lnTo>
                <a:lnTo>
                  <a:pt x="306" y="498"/>
                </a:lnTo>
                <a:lnTo>
                  <a:pt x="0" y="656"/>
                </a:lnTo>
              </a:path>
            </a:pathLst>
          </a:custGeom>
          <a:solidFill>
            <a:srgbClr val="FFBFC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65" name="Freeform 350">
            <a:extLst>
              <a:ext uri="{FF2B5EF4-FFF2-40B4-BE49-F238E27FC236}">
                <a16:creationId xmlns:a16="http://schemas.microsoft.com/office/drawing/2014/main" id="{11F2762D-C7D8-44E3-8A23-E115E4B7A298}"/>
              </a:ext>
            </a:extLst>
          </p:cNvPr>
          <p:cNvSpPr>
            <a:spLocks noChangeArrowheads="1"/>
          </p:cNvSpPr>
          <p:nvPr/>
        </p:nvSpPr>
        <p:spPr bwMode="auto">
          <a:xfrm>
            <a:off x="8556884" y="3420762"/>
            <a:ext cx="722336" cy="351555"/>
          </a:xfrm>
          <a:custGeom>
            <a:avLst/>
            <a:gdLst>
              <a:gd name="T0" fmla="*/ 0 w 1158"/>
              <a:gd name="T1" fmla="*/ 241 h 563"/>
              <a:gd name="T2" fmla="*/ 277 w 1158"/>
              <a:gd name="T3" fmla="*/ 562 h 563"/>
              <a:gd name="T4" fmla="*/ 869 w 1158"/>
              <a:gd name="T5" fmla="*/ 120 h 563"/>
              <a:gd name="T6" fmla="*/ 925 w 1158"/>
              <a:gd name="T7" fmla="*/ 140 h 563"/>
              <a:gd name="T8" fmla="*/ 925 w 1158"/>
              <a:gd name="T9" fmla="*/ 140 h 563"/>
              <a:gd name="T10" fmla="*/ 980 w 1158"/>
              <a:gd name="T11" fmla="*/ 147 h 563"/>
              <a:gd name="T12" fmla="*/ 990 w 1158"/>
              <a:gd name="T13" fmla="*/ 146 h 563"/>
              <a:gd name="T14" fmla="*/ 990 w 1158"/>
              <a:gd name="T15" fmla="*/ 146 h 563"/>
              <a:gd name="T16" fmla="*/ 1085 w 1158"/>
              <a:gd name="T17" fmla="*/ 152 h 563"/>
              <a:gd name="T18" fmla="*/ 1157 w 1158"/>
              <a:gd name="T19" fmla="*/ 170 h 563"/>
              <a:gd name="T20" fmla="*/ 1157 w 1158"/>
              <a:gd name="T21" fmla="*/ 170 h 563"/>
              <a:gd name="T22" fmla="*/ 871 w 1158"/>
              <a:gd name="T23" fmla="*/ 0 h 563"/>
              <a:gd name="T24" fmla="*/ 332 w 1158"/>
              <a:gd name="T25" fmla="*/ 240 h 563"/>
              <a:gd name="T26" fmla="*/ 199 w 1158"/>
              <a:gd name="T27" fmla="*/ 41 h 563"/>
              <a:gd name="T28" fmla="*/ 0 w 1158"/>
              <a:gd name="T29" fmla="*/ 241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8" h="563">
                <a:moveTo>
                  <a:pt x="0" y="241"/>
                </a:moveTo>
                <a:lnTo>
                  <a:pt x="277" y="562"/>
                </a:lnTo>
                <a:lnTo>
                  <a:pt x="869" y="120"/>
                </a:lnTo>
                <a:lnTo>
                  <a:pt x="925" y="140"/>
                </a:lnTo>
                <a:lnTo>
                  <a:pt x="925" y="140"/>
                </a:lnTo>
                <a:cubicBezTo>
                  <a:pt x="943" y="146"/>
                  <a:pt x="961" y="149"/>
                  <a:pt x="980" y="147"/>
                </a:cubicBezTo>
                <a:lnTo>
                  <a:pt x="990" y="146"/>
                </a:lnTo>
                <a:lnTo>
                  <a:pt x="990" y="146"/>
                </a:lnTo>
                <a:cubicBezTo>
                  <a:pt x="1022" y="142"/>
                  <a:pt x="1054" y="145"/>
                  <a:pt x="1085" y="152"/>
                </a:cubicBezTo>
                <a:lnTo>
                  <a:pt x="1157" y="170"/>
                </a:lnTo>
                <a:lnTo>
                  <a:pt x="1157" y="170"/>
                </a:lnTo>
                <a:cubicBezTo>
                  <a:pt x="1157" y="170"/>
                  <a:pt x="1149" y="0"/>
                  <a:pt x="871" y="0"/>
                </a:cubicBezTo>
                <a:lnTo>
                  <a:pt x="332" y="240"/>
                </a:lnTo>
                <a:lnTo>
                  <a:pt x="199" y="41"/>
                </a:lnTo>
                <a:lnTo>
                  <a:pt x="0" y="241"/>
                </a:lnTo>
              </a:path>
            </a:pathLst>
          </a:custGeom>
          <a:solidFill>
            <a:srgbClr val="FFBFC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66" name="Freeform 351">
            <a:extLst>
              <a:ext uri="{FF2B5EF4-FFF2-40B4-BE49-F238E27FC236}">
                <a16:creationId xmlns:a16="http://schemas.microsoft.com/office/drawing/2014/main" id="{AEA0038B-586C-47E7-9895-2EDE714F258C}"/>
              </a:ext>
            </a:extLst>
          </p:cNvPr>
          <p:cNvSpPr>
            <a:spLocks noChangeArrowheads="1"/>
          </p:cNvSpPr>
          <p:nvPr/>
        </p:nvSpPr>
        <p:spPr bwMode="auto">
          <a:xfrm>
            <a:off x="8062509" y="3041742"/>
            <a:ext cx="153806" cy="247187"/>
          </a:xfrm>
          <a:custGeom>
            <a:avLst/>
            <a:gdLst>
              <a:gd name="T0" fmla="*/ 244 w 245"/>
              <a:gd name="T1" fmla="*/ 325 h 395"/>
              <a:gd name="T2" fmla="*/ 126 w 245"/>
              <a:gd name="T3" fmla="*/ 394 h 395"/>
              <a:gd name="T4" fmla="*/ 0 w 245"/>
              <a:gd name="T5" fmla="*/ 325 h 395"/>
              <a:gd name="T6" fmla="*/ 0 w 245"/>
              <a:gd name="T7" fmla="*/ 0 h 395"/>
              <a:gd name="T8" fmla="*/ 244 w 245"/>
              <a:gd name="T9" fmla="*/ 0 h 395"/>
              <a:gd name="T10" fmla="*/ 244 w 245"/>
              <a:gd name="T11" fmla="*/ 325 h 395"/>
            </a:gdLst>
            <a:ahLst/>
            <a:cxnLst>
              <a:cxn ang="0">
                <a:pos x="T0" y="T1"/>
              </a:cxn>
              <a:cxn ang="0">
                <a:pos x="T2" y="T3"/>
              </a:cxn>
              <a:cxn ang="0">
                <a:pos x="T4" y="T5"/>
              </a:cxn>
              <a:cxn ang="0">
                <a:pos x="T6" y="T7"/>
              </a:cxn>
              <a:cxn ang="0">
                <a:pos x="T8" y="T9"/>
              </a:cxn>
              <a:cxn ang="0">
                <a:pos x="T10" y="T11"/>
              </a:cxn>
            </a:cxnLst>
            <a:rect l="0" t="0" r="r" b="b"/>
            <a:pathLst>
              <a:path w="245" h="395">
                <a:moveTo>
                  <a:pt x="244" y="325"/>
                </a:moveTo>
                <a:lnTo>
                  <a:pt x="126" y="394"/>
                </a:lnTo>
                <a:lnTo>
                  <a:pt x="0" y="325"/>
                </a:lnTo>
                <a:lnTo>
                  <a:pt x="0" y="0"/>
                </a:lnTo>
                <a:lnTo>
                  <a:pt x="244" y="0"/>
                </a:lnTo>
                <a:lnTo>
                  <a:pt x="244" y="325"/>
                </a:lnTo>
              </a:path>
            </a:pathLst>
          </a:custGeom>
          <a:solidFill>
            <a:srgbClr val="FFBFC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67" name="Freeform 352">
            <a:extLst>
              <a:ext uri="{FF2B5EF4-FFF2-40B4-BE49-F238E27FC236}">
                <a16:creationId xmlns:a16="http://schemas.microsoft.com/office/drawing/2014/main" id="{CA138A12-C3FE-4F3E-9164-CA8769F6294A}"/>
              </a:ext>
            </a:extLst>
          </p:cNvPr>
          <p:cNvSpPr>
            <a:spLocks noChangeArrowheads="1"/>
          </p:cNvSpPr>
          <p:nvPr/>
        </p:nvSpPr>
        <p:spPr bwMode="auto">
          <a:xfrm>
            <a:off x="8062509" y="3041742"/>
            <a:ext cx="153806" cy="79649"/>
          </a:xfrm>
          <a:custGeom>
            <a:avLst/>
            <a:gdLst>
              <a:gd name="T0" fmla="*/ 244 w 245"/>
              <a:gd name="T1" fmla="*/ 128 h 129"/>
              <a:gd name="T2" fmla="*/ 0 w 245"/>
              <a:gd name="T3" fmla="*/ 104 h 129"/>
              <a:gd name="T4" fmla="*/ 0 w 245"/>
              <a:gd name="T5" fmla="*/ 0 h 129"/>
              <a:gd name="T6" fmla="*/ 244 w 245"/>
              <a:gd name="T7" fmla="*/ 0 h 129"/>
              <a:gd name="T8" fmla="*/ 244 w 245"/>
              <a:gd name="T9" fmla="*/ 128 h 129"/>
            </a:gdLst>
            <a:ahLst/>
            <a:cxnLst>
              <a:cxn ang="0">
                <a:pos x="T0" y="T1"/>
              </a:cxn>
              <a:cxn ang="0">
                <a:pos x="T2" y="T3"/>
              </a:cxn>
              <a:cxn ang="0">
                <a:pos x="T4" y="T5"/>
              </a:cxn>
              <a:cxn ang="0">
                <a:pos x="T6" y="T7"/>
              </a:cxn>
              <a:cxn ang="0">
                <a:pos x="T8" y="T9"/>
              </a:cxn>
            </a:cxnLst>
            <a:rect l="0" t="0" r="r" b="b"/>
            <a:pathLst>
              <a:path w="245" h="129">
                <a:moveTo>
                  <a:pt x="244" y="128"/>
                </a:moveTo>
                <a:lnTo>
                  <a:pt x="0" y="104"/>
                </a:lnTo>
                <a:lnTo>
                  <a:pt x="0" y="0"/>
                </a:lnTo>
                <a:lnTo>
                  <a:pt x="244" y="0"/>
                </a:lnTo>
                <a:lnTo>
                  <a:pt x="244" y="128"/>
                </a:lnTo>
              </a:path>
            </a:pathLst>
          </a:custGeom>
          <a:solidFill>
            <a:srgbClr val="F794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68" name="Freeform 353">
            <a:extLst>
              <a:ext uri="{FF2B5EF4-FFF2-40B4-BE49-F238E27FC236}">
                <a16:creationId xmlns:a16="http://schemas.microsoft.com/office/drawing/2014/main" id="{AF3CB8E7-FF09-4A8A-9741-D83D277CCEF2}"/>
              </a:ext>
            </a:extLst>
          </p:cNvPr>
          <p:cNvSpPr>
            <a:spLocks noChangeArrowheads="1"/>
          </p:cNvSpPr>
          <p:nvPr/>
        </p:nvSpPr>
        <p:spPr bwMode="auto">
          <a:xfrm>
            <a:off x="7988354" y="2742370"/>
            <a:ext cx="318597" cy="348809"/>
          </a:xfrm>
          <a:custGeom>
            <a:avLst/>
            <a:gdLst>
              <a:gd name="T0" fmla="*/ 511 w 512"/>
              <a:gd name="T1" fmla="*/ 280 h 559"/>
              <a:gd name="T2" fmla="*/ 511 w 512"/>
              <a:gd name="T3" fmla="*/ 280 h 559"/>
              <a:gd name="T4" fmla="*/ 266 w 512"/>
              <a:gd name="T5" fmla="*/ 558 h 559"/>
              <a:gd name="T6" fmla="*/ 266 w 512"/>
              <a:gd name="T7" fmla="*/ 558 h 559"/>
              <a:gd name="T8" fmla="*/ 0 w 512"/>
              <a:gd name="T9" fmla="*/ 280 h 559"/>
              <a:gd name="T10" fmla="*/ 0 w 512"/>
              <a:gd name="T11" fmla="*/ 280 h 559"/>
              <a:gd name="T12" fmla="*/ 266 w 512"/>
              <a:gd name="T13" fmla="*/ 0 h 559"/>
              <a:gd name="T14" fmla="*/ 266 w 512"/>
              <a:gd name="T15" fmla="*/ 0 h 559"/>
              <a:gd name="T16" fmla="*/ 511 w 512"/>
              <a:gd name="T17" fmla="*/ 28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559">
                <a:moveTo>
                  <a:pt x="511" y="280"/>
                </a:moveTo>
                <a:lnTo>
                  <a:pt x="511" y="280"/>
                </a:lnTo>
                <a:cubicBezTo>
                  <a:pt x="511" y="434"/>
                  <a:pt x="413" y="558"/>
                  <a:pt x="266" y="558"/>
                </a:cubicBezTo>
                <a:lnTo>
                  <a:pt x="266" y="558"/>
                </a:lnTo>
                <a:cubicBezTo>
                  <a:pt x="119" y="558"/>
                  <a:pt x="0" y="434"/>
                  <a:pt x="0" y="280"/>
                </a:cubicBezTo>
                <a:lnTo>
                  <a:pt x="0" y="280"/>
                </a:lnTo>
                <a:cubicBezTo>
                  <a:pt x="0" y="125"/>
                  <a:pt x="119" y="0"/>
                  <a:pt x="266" y="0"/>
                </a:cubicBezTo>
                <a:lnTo>
                  <a:pt x="266" y="0"/>
                </a:lnTo>
                <a:cubicBezTo>
                  <a:pt x="413" y="0"/>
                  <a:pt x="511" y="125"/>
                  <a:pt x="511" y="280"/>
                </a:cubicBezTo>
              </a:path>
            </a:pathLst>
          </a:custGeom>
          <a:solidFill>
            <a:srgbClr val="FFBFC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69" name="Freeform 354">
            <a:extLst>
              <a:ext uri="{FF2B5EF4-FFF2-40B4-BE49-F238E27FC236}">
                <a16:creationId xmlns:a16="http://schemas.microsoft.com/office/drawing/2014/main" id="{0F95B667-3C2B-4ED3-B1A5-584D362C4D05}"/>
              </a:ext>
            </a:extLst>
          </p:cNvPr>
          <p:cNvSpPr>
            <a:spLocks noChangeArrowheads="1"/>
          </p:cNvSpPr>
          <p:nvPr/>
        </p:nvSpPr>
        <p:spPr bwMode="auto">
          <a:xfrm>
            <a:off x="8186103" y="2896175"/>
            <a:ext cx="32959" cy="57678"/>
          </a:xfrm>
          <a:custGeom>
            <a:avLst/>
            <a:gdLst>
              <a:gd name="T0" fmla="*/ 21 w 52"/>
              <a:gd name="T1" fmla="*/ 0 h 91"/>
              <a:gd name="T2" fmla="*/ 51 w 52"/>
              <a:gd name="T3" fmla="*/ 90 h 91"/>
              <a:gd name="T4" fmla="*/ 0 w 52"/>
              <a:gd name="T5" fmla="*/ 90 h 91"/>
            </a:gdLst>
            <a:ahLst/>
            <a:cxnLst>
              <a:cxn ang="0">
                <a:pos x="T0" y="T1"/>
              </a:cxn>
              <a:cxn ang="0">
                <a:pos x="T2" y="T3"/>
              </a:cxn>
              <a:cxn ang="0">
                <a:pos x="T4" y="T5"/>
              </a:cxn>
            </a:cxnLst>
            <a:rect l="0" t="0" r="r" b="b"/>
            <a:pathLst>
              <a:path w="52" h="91">
                <a:moveTo>
                  <a:pt x="21" y="0"/>
                </a:moveTo>
                <a:lnTo>
                  <a:pt x="51" y="90"/>
                </a:lnTo>
                <a:lnTo>
                  <a:pt x="0" y="90"/>
                </a:lnTo>
              </a:path>
            </a:pathLst>
          </a:custGeom>
          <a:noFill/>
          <a:ln w="3600" cap="flat">
            <a:solidFill>
              <a:srgbClr val="F7949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dirty="0">
              <a:latin typeface="Arial" panose="020B0604020202020204" pitchFamily="34" charset="0"/>
              <a:cs typeface="Arial" panose="020B0604020202020204" pitchFamily="34" charset="0"/>
            </a:endParaRPr>
          </a:p>
        </p:txBody>
      </p:sp>
      <p:sp>
        <p:nvSpPr>
          <p:cNvPr id="70" name="Freeform 355">
            <a:extLst>
              <a:ext uri="{FF2B5EF4-FFF2-40B4-BE49-F238E27FC236}">
                <a16:creationId xmlns:a16="http://schemas.microsoft.com/office/drawing/2014/main" id="{AFD136EE-F35F-4FC5-9A15-92AAEDDD0546}"/>
              </a:ext>
            </a:extLst>
          </p:cNvPr>
          <p:cNvSpPr>
            <a:spLocks noChangeArrowheads="1"/>
          </p:cNvSpPr>
          <p:nvPr/>
        </p:nvSpPr>
        <p:spPr bwMode="auto">
          <a:xfrm>
            <a:off x="7930676" y="2668215"/>
            <a:ext cx="469657" cy="244440"/>
          </a:xfrm>
          <a:custGeom>
            <a:avLst/>
            <a:gdLst>
              <a:gd name="T0" fmla="*/ 612 w 752"/>
              <a:gd name="T1" fmla="*/ 75 h 391"/>
              <a:gd name="T2" fmla="*/ 612 w 752"/>
              <a:gd name="T3" fmla="*/ 75 h 391"/>
              <a:gd name="T4" fmla="*/ 570 w 752"/>
              <a:gd name="T5" fmla="*/ 80 h 391"/>
              <a:gd name="T6" fmla="*/ 570 w 752"/>
              <a:gd name="T7" fmla="*/ 80 h 391"/>
              <a:gd name="T8" fmla="*/ 406 w 752"/>
              <a:gd name="T9" fmla="*/ 3 h 391"/>
              <a:gd name="T10" fmla="*/ 406 w 752"/>
              <a:gd name="T11" fmla="*/ 3 h 391"/>
              <a:gd name="T12" fmla="*/ 248 w 752"/>
              <a:gd name="T13" fmla="*/ 62 h 391"/>
              <a:gd name="T14" fmla="*/ 248 w 752"/>
              <a:gd name="T15" fmla="*/ 62 h 391"/>
              <a:gd name="T16" fmla="*/ 65 w 752"/>
              <a:gd name="T17" fmla="*/ 112 h 391"/>
              <a:gd name="T18" fmla="*/ 65 w 752"/>
              <a:gd name="T19" fmla="*/ 112 h 391"/>
              <a:gd name="T20" fmla="*/ 30 w 752"/>
              <a:gd name="T21" fmla="*/ 311 h 391"/>
              <a:gd name="T22" fmla="*/ 30 w 752"/>
              <a:gd name="T23" fmla="*/ 311 h 391"/>
              <a:gd name="T24" fmla="*/ 151 w 752"/>
              <a:gd name="T25" fmla="*/ 370 h 391"/>
              <a:gd name="T26" fmla="*/ 151 w 752"/>
              <a:gd name="T27" fmla="*/ 370 h 391"/>
              <a:gd name="T28" fmla="*/ 189 w 752"/>
              <a:gd name="T29" fmla="*/ 249 h 391"/>
              <a:gd name="T30" fmla="*/ 189 w 752"/>
              <a:gd name="T31" fmla="*/ 249 h 391"/>
              <a:gd name="T32" fmla="*/ 259 w 752"/>
              <a:gd name="T33" fmla="*/ 164 h 391"/>
              <a:gd name="T34" fmla="*/ 259 w 752"/>
              <a:gd name="T35" fmla="*/ 164 h 391"/>
              <a:gd name="T36" fmla="*/ 387 w 752"/>
              <a:gd name="T37" fmla="*/ 170 h 391"/>
              <a:gd name="T38" fmla="*/ 387 w 752"/>
              <a:gd name="T39" fmla="*/ 170 h 391"/>
              <a:gd name="T40" fmla="*/ 645 w 752"/>
              <a:gd name="T41" fmla="*/ 315 h 391"/>
              <a:gd name="T42" fmla="*/ 645 w 752"/>
              <a:gd name="T43" fmla="*/ 315 h 391"/>
              <a:gd name="T44" fmla="*/ 751 w 752"/>
              <a:gd name="T45" fmla="*/ 191 h 391"/>
              <a:gd name="T46" fmla="*/ 751 w 752"/>
              <a:gd name="T47" fmla="*/ 191 h 391"/>
              <a:gd name="T48" fmla="*/ 612 w 752"/>
              <a:gd name="T49" fmla="*/ 75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2" h="391">
                <a:moveTo>
                  <a:pt x="612" y="75"/>
                </a:moveTo>
                <a:lnTo>
                  <a:pt x="612" y="75"/>
                </a:lnTo>
                <a:cubicBezTo>
                  <a:pt x="597" y="75"/>
                  <a:pt x="583" y="76"/>
                  <a:pt x="570" y="80"/>
                </a:cubicBezTo>
                <a:lnTo>
                  <a:pt x="570" y="80"/>
                </a:lnTo>
                <a:cubicBezTo>
                  <a:pt x="547" y="32"/>
                  <a:pt x="482" y="0"/>
                  <a:pt x="406" y="3"/>
                </a:cubicBezTo>
                <a:lnTo>
                  <a:pt x="406" y="3"/>
                </a:lnTo>
                <a:cubicBezTo>
                  <a:pt x="334" y="8"/>
                  <a:pt x="271" y="20"/>
                  <a:pt x="248" y="62"/>
                </a:cubicBezTo>
                <a:lnTo>
                  <a:pt x="248" y="62"/>
                </a:lnTo>
                <a:cubicBezTo>
                  <a:pt x="214" y="31"/>
                  <a:pt x="122" y="59"/>
                  <a:pt x="65" y="112"/>
                </a:cubicBezTo>
                <a:lnTo>
                  <a:pt x="65" y="112"/>
                </a:lnTo>
                <a:cubicBezTo>
                  <a:pt x="6" y="167"/>
                  <a:pt x="0" y="246"/>
                  <a:pt x="30" y="311"/>
                </a:cubicBezTo>
                <a:lnTo>
                  <a:pt x="30" y="311"/>
                </a:lnTo>
                <a:cubicBezTo>
                  <a:pt x="44" y="342"/>
                  <a:pt x="108" y="390"/>
                  <a:pt x="151" y="370"/>
                </a:cubicBezTo>
                <a:lnTo>
                  <a:pt x="151" y="370"/>
                </a:lnTo>
                <a:cubicBezTo>
                  <a:pt x="171" y="361"/>
                  <a:pt x="167" y="262"/>
                  <a:pt x="189" y="249"/>
                </a:cubicBezTo>
                <a:lnTo>
                  <a:pt x="189" y="249"/>
                </a:lnTo>
                <a:cubicBezTo>
                  <a:pt x="234" y="223"/>
                  <a:pt x="250" y="188"/>
                  <a:pt x="259" y="164"/>
                </a:cubicBezTo>
                <a:lnTo>
                  <a:pt x="259" y="164"/>
                </a:lnTo>
                <a:cubicBezTo>
                  <a:pt x="286" y="176"/>
                  <a:pt x="327" y="147"/>
                  <a:pt x="387" y="170"/>
                </a:cubicBezTo>
                <a:lnTo>
                  <a:pt x="387" y="170"/>
                </a:lnTo>
                <a:cubicBezTo>
                  <a:pt x="478" y="207"/>
                  <a:pt x="500" y="315"/>
                  <a:pt x="645" y="315"/>
                </a:cubicBezTo>
                <a:lnTo>
                  <a:pt x="645" y="315"/>
                </a:lnTo>
                <a:cubicBezTo>
                  <a:pt x="743" y="315"/>
                  <a:pt x="751" y="256"/>
                  <a:pt x="751" y="191"/>
                </a:cubicBezTo>
                <a:lnTo>
                  <a:pt x="751" y="191"/>
                </a:lnTo>
                <a:cubicBezTo>
                  <a:pt x="751" y="127"/>
                  <a:pt x="689" y="75"/>
                  <a:pt x="612" y="75"/>
                </a:cubicBezTo>
              </a:path>
            </a:pathLst>
          </a:custGeom>
          <a:solidFill>
            <a:srgbClr val="000D39"/>
          </a:solidFill>
          <a:ln>
            <a:noFill/>
          </a:ln>
          <a:effectLst/>
          <a:extLst>
            <a:ext uri="{91240B29-F687-4F45-9708-019B960494DF}">
              <a14:hiddenLine xmlns:a14="http://schemas.microsoft.com/office/drawing/2010/main" w="9525" cap="flat">
                <a:solidFill>
                  <a:srgbClr val="F7949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71" name="Freeform 356">
            <a:extLst>
              <a:ext uri="{FF2B5EF4-FFF2-40B4-BE49-F238E27FC236}">
                <a16:creationId xmlns:a16="http://schemas.microsoft.com/office/drawing/2014/main" id="{D7B08A14-449E-4088-BAD0-558BBC36CBE2}"/>
              </a:ext>
            </a:extLst>
          </p:cNvPr>
          <p:cNvSpPr>
            <a:spLocks noChangeArrowheads="1"/>
          </p:cNvSpPr>
          <p:nvPr/>
        </p:nvSpPr>
        <p:spPr bwMode="auto">
          <a:xfrm>
            <a:off x="7688982" y="4090914"/>
            <a:ext cx="494374" cy="1595729"/>
          </a:xfrm>
          <a:custGeom>
            <a:avLst/>
            <a:gdLst>
              <a:gd name="T0" fmla="*/ 405 w 795"/>
              <a:gd name="T1" fmla="*/ 2561 h 2562"/>
              <a:gd name="T2" fmla="*/ 0 w 795"/>
              <a:gd name="T3" fmla="*/ 2561 h 2562"/>
              <a:gd name="T4" fmla="*/ 179 w 795"/>
              <a:gd name="T5" fmla="*/ 0 h 2562"/>
              <a:gd name="T6" fmla="*/ 794 w 795"/>
              <a:gd name="T7" fmla="*/ 0 h 2562"/>
              <a:gd name="T8" fmla="*/ 405 w 795"/>
              <a:gd name="T9" fmla="*/ 2561 h 2562"/>
            </a:gdLst>
            <a:ahLst/>
            <a:cxnLst>
              <a:cxn ang="0">
                <a:pos x="T0" y="T1"/>
              </a:cxn>
              <a:cxn ang="0">
                <a:pos x="T2" y="T3"/>
              </a:cxn>
              <a:cxn ang="0">
                <a:pos x="T4" y="T5"/>
              </a:cxn>
              <a:cxn ang="0">
                <a:pos x="T6" y="T7"/>
              </a:cxn>
              <a:cxn ang="0">
                <a:pos x="T8" y="T9"/>
              </a:cxn>
            </a:cxnLst>
            <a:rect l="0" t="0" r="r" b="b"/>
            <a:pathLst>
              <a:path w="795" h="2562">
                <a:moveTo>
                  <a:pt x="405" y="2561"/>
                </a:moveTo>
                <a:lnTo>
                  <a:pt x="0" y="2561"/>
                </a:lnTo>
                <a:lnTo>
                  <a:pt x="179" y="0"/>
                </a:lnTo>
                <a:lnTo>
                  <a:pt x="794" y="0"/>
                </a:lnTo>
                <a:lnTo>
                  <a:pt x="405" y="2561"/>
                </a:lnTo>
              </a:path>
            </a:pathLst>
          </a:custGeom>
          <a:solidFill>
            <a:srgbClr val="EF5831"/>
          </a:solidFill>
          <a:ln>
            <a:noFill/>
          </a:ln>
          <a:effectLst/>
          <a:extLst>
            <a:ext uri="{91240B29-F687-4F45-9708-019B960494DF}">
              <a14:hiddenLine xmlns:a14="http://schemas.microsoft.com/office/drawing/2010/main" w="9525" cap="flat">
                <a:solidFill>
                  <a:srgbClr val="F7949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AA0862DD-A377-4247-8E10-2957DAEDA15C}"/>
              </a:ext>
            </a:extLst>
          </p:cNvPr>
          <p:cNvSpPr txBox="1"/>
          <p:nvPr/>
        </p:nvSpPr>
        <p:spPr>
          <a:xfrm>
            <a:off x="404721" y="1631267"/>
            <a:ext cx="6743197" cy="1246495"/>
          </a:xfrm>
          <a:prstGeom prst="rect">
            <a:avLst/>
          </a:prstGeom>
          <a:noFill/>
        </p:spPr>
        <p:txBody>
          <a:bodyPr wrap="square" rtlCol="0" anchor="t">
            <a:spAutoFit/>
          </a:bodyPr>
          <a:lstStyle/>
          <a:p>
            <a:pPr marL="285750" indent="-285750">
              <a:lnSpc>
                <a:spcPts val="1800"/>
              </a:lnSpc>
              <a:buFont typeface="Wingdings" panose="05000000000000000000" pitchFamily="2" charset="2"/>
              <a:buChar char="§"/>
            </a:pPr>
            <a:r>
              <a:rPr lang="mn-MN" sz="1600" spc="-15" dirty="0">
                <a:latin typeface="Arial" panose="020B0604020202020204" pitchFamily="34" charset="0"/>
                <a:cs typeface="Arial" panose="020B0604020202020204" pitchFamily="34" charset="0"/>
              </a:rPr>
              <a:t>Хүлээгдэл багасгах</a:t>
            </a:r>
          </a:p>
          <a:p>
            <a:pPr marL="285750" indent="-285750">
              <a:lnSpc>
                <a:spcPts val="1800"/>
              </a:lnSpc>
              <a:buFont typeface="Wingdings" panose="05000000000000000000" pitchFamily="2" charset="2"/>
              <a:buChar char="§"/>
            </a:pPr>
            <a:r>
              <a:rPr lang="mn-MN" sz="1600" spc="-15" dirty="0">
                <a:latin typeface="Arial" panose="020B0604020202020204" pitchFamily="34" charset="0"/>
                <a:cs typeface="Arial" panose="020B0604020202020204" pitchFamily="34" charset="0"/>
              </a:rPr>
              <a:t>Эмнэлгээс шалтгаалсан халдвараас сэргийлэх</a:t>
            </a:r>
          </a:p>
          <a:p>
            <a:pPr marL="285750" indent="-285750">
              <a:lnSpc>
                <a:spcPts val="1800"/>
              </a:lnSpc>
              <a:buFont typeface="Wingdings" panose="05000000000000000000" pitchFamily="2" charset="2"/>
              <a:buChar char="§"/>
            </a:pPr>
            <a:r>
              <a:rPr lang="mn-MN" sz="1600" spc="-15" dirty="0">
                <a:latin typeface="Arial" panose="020B0604020202020204" pitchFamily="34" charset="0"/>
                <a:cs typeface="Arial" panose="020B0604020202020204" pitchFamily="34" charset="0"/>
              </a:rPr>
              <a:t>Хүүхэд, ахмад настнууд асран хамгаалагчтайгаа хамт байх</a:t>
            </a:r>
          </a:p>
          <a:p>
            <a:pPr marL="285750" indent="-285750">
              <a:lnSpc>
                <a:spcPts val="1800"/>
              </a:lnSpc>
              <a:buFont typeface="Wingdings" panose="05000000000000000000" pitchFamily="2" charset="2"/>
              <a:buChar char="§"/>
            </a:pPr>
            <a:r>
              <a:rPr lang="mn-MN" sz="1600" spc="-15" dirty="0">
                <a:latin typeface="Arial" panose="020B0604020202020204" pitchFamily="34" charset="0"/>
                <a:cs typeface="Arial" panose="020B0604020202020204" pitchFamily="34" charset="0"/>
              </a:rPr>
              <a:t>Тав тухтай, </a:t>
            </a:r>
            <a:r>
              <a:rPr lang="mn-MN" sz="1600" spc="-15">
                <a:latin typeface="Arial" panose="020B0604020202020204" pitchFamily="34" charset="0"/>
                <a:cs typeface="Arial" panose="020B0604020202020204" pitchFamily="34" charset="0"/>
              </a:rPr>
              <a:t>гэрийн орчиндоо </a:t>
            </a:r>
            <a:r>
              <a:rPr lang="mn-MN" sz="1600" spc="-15" dirty="0">
                <a:latin typeface="Arial" panose="020B0604020202020204" pitchFamily="34" charset="0"/>
                <a:cs typeface="Arial" panose="020B0604020202020204" pitchFamily="34" charset="0"/>
              </a:rPr>
              <a:t>эмчилгээгээ үргэлжлүүлэх</a:t>
            </a:r>
          </a:p>
          <a:p>
            <a:pPr algn="ctr">
              <a:lnSpc>
                <a:spcPts val="1800"/>
              </a:lnSpc>
            </a:pPr>
            <a:endParaRPr lang="mn-MN" sz="1600" spc="-15" dirty="0">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F472F37B-1E40-469C-B62D-AC57FC7138C4}"/>
              </a:ext>
            </a:extLst>
          </p:cNvPr>
          <p:cNvSpPr txBox="1"/>
          <p:nvPr/>
        </p:nvSpPr>
        <p:spPr>
          <a:xfrm>
            <a:off x="406949" y="3928542"/>
            <a:ext cx="6045338" cy="784830"/>
          </a:xfrm>
          <a:prstGeom prst="rect">
            <a:avLst/>
          </a:prstGeom>
          <a:noFill/>
        </p:spPr>
        <p:txBody>
          <a:bodyPr wrap="square" rtlCol="0" anchor="t">
            <a:spAutoFit/>
          </a:bodyPr>
          <a:lstStyle/>
          <a:p>
            <a:pPr marL="285750" indent="-285750">
              <a:lnSpc>
                <a:spcPts val="1800"/>
              </a:lnSpc>
              <a:buFont typeface="Wingdings" panose="05000000000000000000" pitchFamily="2" charset="2"/>
              <a:buChar char="§"/>
            </a:pPr>
            <a:r>
              <a:rPr lang="mn-MN" sz="1600" spc="-15" dirty="0">
                <a:latin typeface="Arial" panose="020B0604020202020204" pitchFamily="34" charset="0"/>
                <a:cs typeface="Arial" panose="020B0604020202020204" pitchFamily="34" charset="0"/>
              </a:rPr>
              <a:t>Төлөвлөгөөт мэс заслыг үр ашигтай зохион байгуулах</a:t>
            </a:r>
          </a:p>
          <a:p>
            <a:pPr marL="285750" indent="-285750">
              <a:lnSpc>
                <a:spcPts val="1800"/>
              </a:lnSpc>
              <a:buFont typeface="Wingdings" panose="05000000000000000000" pitchFamily="2" charset="2"/>
              <a:buChar char="§"/>
            </a:pPr>
            <a:r>
              <a:rPr lang="mn-MN" sz="1600" spc="-15" dirty="0">
                <a:latin typeface="Arial" panose="020B0604020202020204" pitchFamily="34" charset="0"/>
                <a:cs typeface="Arial" panose="020B0604020202020204" pitchFamily="34" charset="0"/>
              </a:rPr>
              <a:t>Хүний нөөцийг </a:t>
            </a:r>
            <a:r>
              <a:rPr lang="mn-MN" sz="1600" spc="-15">
                <a:latin typeface="Arial" panose="020B0604020202020204" pitchFamily="34" charset="0"/>
                <a:cs typeface="Arial" panose="020B0604020202020204" pitchFamily="34" charset="0"/>
              </a:rPr>
              <a:t>оновчтой хуваарилах</a:t>
            </a:r>
            <a:endParaRPr lang="mn-MN" sz="1600" spc="-15" dirty="0">
              <a:latin typeface="Arial" panose="020B0604020202020204" pitchFamily="34" charset="0"/>
              <a:cs typeface="Arial" panose="020B0604020202020204" pitchFamily="34" charset="0"/>
            </a:endParaRPr>
          </a:p>
          <a:p>
            <a:pPr marL="285750" indent="-285750">
              <a:lnSpc>
                <a:spcPts val="1800"/>
              </a:lnSpc>
              <a:buFont typeface="Wingdings" panose="05000000000000000000" pitchFamily="2" charset="2"/>
              <a:buChar char="§"/>
            </a:pPr>
            <a:r>
              <a:rPr lang="mn-MN" sz="1600" spc="-15" dirty="0">
                <a:latin typeface="Arial" panose="020B0604020202020204" pitchFamily="34" charset="0"/>
                <a:cs typeface="Arial" panose="020B0604020202020204" pitchFamily="34" charset="0"/>
              </a:rPr>
              <a:t>Эмнэлгийн ор хоногийг бууруулах</a:t>
            </a:r>
            <a:endParaRPr lang="en-US" sz="1600" spc="-15" dirty="0">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8723BDC3-5624-4B59-BDA3-9F92F99B4478}"/>
              </a:ext>
            </a:extLst>
          </p:cNvPr>
          <p:cNvSpPr txBox="1"/>
          <p:nvPr/>
        </p:nvSpPr>
        <p:spPr>
          <a:xfrm>
            <a:off x="404721" y="6012484"/>
            <a:ext cx="5040582" cy="553998"/>
          </a:xfrm>
          <a:prstGeom prst="rect">
            <a:avLst/>
          </a:prstGeom>
          <a:noFill/>
        </p:spPr>
        <p:txBody>
          <a:bodyPr wrap="square" rtlCol="0" anchor="t">
            <a:spAutoFit/>
          </a:bodyPr>
          <a:lstStyle/>
          <a:p>
            <a:pPr marL="285750" indent="-285750">
              <a:lnSpc>
                <a:spcPts val="1800"/>
              </a:lnSpc>
              <a:buFont typeface="Wingdings" panose="05000000000000000000" pitchFamily="2" charset="2"/>
              <a:buChar char="§"/>
            </a:pPr>
            <a:r>
              <a:rPr lang="mn-MN" sz="1600" spc="-15" dirty="0">
                <a:latin typeface="Arial" panose="020B0604020202020204" pitchFamily="34" charset="0"/>
                <a:cs typeface="Arial" panose="020B0604020202020204" pitchFamily="34" charset="0"/>
              </a:rPr>
              <a:t>Өсөн нэмэгдэж байгаа эрүүл мэндийн салбарын зардлыг зохистойгоор бууруулах</a:t>
            </a:r>
            <a:endParaRPr lang="en-US" sz="1600" spc="-15" dirty="0">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C202A9F7-0011-447C-B239-515F641DC380}"/>
              </a:ext>
            </a:extLst>
          </p:cNvPr>
          <p:cNvSpPr txBox="1"/>
          <p:nvPr/>
        </p:nvSpPr>
        <p:spPr>
          <a:xfrm>
            <a:off x="6195799" y="795061"/>
            <a:ext cx="6043244" cy="1077218"/>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60 </a:t>
            </a:r>
            <a:r>
              <a:rPr lang="mn-MN" sz="1600" dirty="0">
                <a:latin typeface="Arial" panose="020B0604020202020204" pitchFamily="34" charset="0"/>
                <a:cs typeface="Arial" panose="020B0604020202020204" pitchFamily="34" charset="0"/>
              </a:rPr>
              <a:t>ОХБ </a:t>
            </a:r>
          </a:p>
          <a:p>
            <a:pPr marL="285750" indent="-285750">
              <a:buFont typeface="Wingdings" panose="05000000000000000000" pitchFamily="2" charset="2"/>
              <a:buChar char="Ø"/>
            </a:pPr>
            <a:r>
              <a:rPr lang="mn-MN" sz="1600" dirty="0">
                <a:latin typeface="Arial" panose="020B0604020202020204" pitchFamily="34" charset="0"/>
                <a:cs typeface="Arial" panose="020B0604020202020204" pitchFamily="34" charset="0"/>
              </a:rPr>
              <a:t>Өртөг, зардлыг илүү оновчтой болгосон</a:t>
            </a:r>
          </a:p>
          <a:p>
            <a:pPr marL="285750" indent="-285750">
              <a:buFont typeface="Wingdings" panose="05000000000000000000" pitchFamily="2" charset="2"/>
              <a:buChar char="Ø"/>
            </a:pPr>
            <a:r>
              <a:rPr lang="mn-MN" sz="1600" dirty="0">
                <a:latin typeface="Arial" panose="020B0604020202020204" pitchFamily="34" charset="0"/>
                <a:cs typeface="Arial" panose="020B0604020202020204" pitchFamily="34" charset="0"/>
              </a:rPr>
              <a:t>Дурангаар хийх мэс засал, нүд, чих хамар хоолойн мэс засал г.м, хор хөнөөл багатай мэс заслыг </a:t>
            </a:r>
            <a:r>
              <a:rPr lang="mn-MN" sz="1600">
                <a:latin typeface="Arial" panose="020B0604020202020204" pitchFamily="34" charset="0"/>
                <a:cs typeface="Arial" panose="020B0604020202020204" pitchFamily="34" charset="0"/>
              </a:rPr>
              <a:t>сонгон оруулсан</a:t>
            </a:r>
            <a:endParaRPr lang="mn-MN" sz="1600" dirty="0">
              <a:latin typeface="Arial" panose="020B0604020202020204" pitchFamily="34" charset="0"/>
              <a:cs typeface="Arial" panose="020B0604020202020204" pitchFamily="34" charset="0"/>
            </a:endParaRPr>
          </a:p>
        </p:txBody>
      </p:sp>
      <p:cxnSp>
        <p:nvCxnSpPr>
          <p:cNvPr id="83" name="Straight Connector 82">
            <a:extLst>
              <a:ext uri="{FF2B5EF4-FFF2-40B4-BE49-F238E27FC236}">
                <a16:creationId xmlns:a16="http://schemas.microsoft.com/office/drawing/2014/main" id="{2D6CA54F-0822-44C1-8FE6-0DF7CF57B6E5}"/>
              </a:ext>
            </a:extLst>
          </p:cNvPr>
          <p:cNvCxnSpPr>
            <a:cxnSpLocks/>
          </p:cNvCxnSpPr>
          <p:nvPr/>
        </p:nvCxnSpPr>
        <p:spPr>
          <a:xfrm>
            <a:off x="14383" y="2698494"/>
            <a:ext cx="6497446" cy="797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E01415E-B099-404D-AE9E-A81251F4511B}"/>
              </a:ext>
            </a:extLst>
          </p:cNvPr>
          <p:cNvCxnSpPr>
            <a:cxnSpLocks/>
          </p:cNvCxnSpPr>
          <p:nvPr/>
        </p:nvCxnSpPr>
        <p:spPr>
          <a:xfrm>
            <a:off x="14383" y="4846206"/>
            <a:ext cx="5266534"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8A864569-F993-4140-80B5-58FC102DEEB7}"/>
              </a:ext>
            </a:extLst>
          </p:cNvPr>
          <p:cNvSpPr txBox="1"/>
          <p:nvPr/>
        </p:nvSpPr>
        <p:spPr>
          <a:xfrm>
            <a:off x="1583317" y="1003486"/>
            <a:ext cx="1017325" cy="369332"/>
          </a:xfrm>
          <a:prstGeom prst="rect">
            <a:avLst/>
          </a:prstGeom>
          <a:noFill/>
        </p:spPr>
        <p:txBody>
          <a:bodyPr wrap="square" rtlCol="0">
            <a:spAutoFit/>
          </a:bodyPr>
          <a:lstStyle/>
          <a:p>
            <a:r>
              <a:rPr lang="mn-MN" b="1">
                <a:solidFill>
                  <a:schemeClr val="accent1">
                    <a:lumMod val="50000"/>
                  </a:schemeClr>
                </a:solidFill>
              </a:rPr>
              <a:t>ИРГЭН</a:t>
            </a:r>
            <a:endParaRPr lang="en-US" b="1">
              <a:solidFill>
                <a:schemeClr val="accent1">
                  <a:lumMod val="50000"/>
                </a:schemeClr>
              </a:solidFill>
            </a:endParaRPr>
          </a:p>
        </p:txBody>
      </p:sp>
      <p:sp>
        <p:nvSpPr>
          <p:cNvPr id="88" name="TextBox 87">
            <a:extLst>
              <a:ext uri="{FF2B5EF4-FFF2-40B4-BE49-F238E27FC236}">
                <a16:creationId xmlns:a16="http://schemas.microsoft.com/office/drawing/2014/main" id="{468336CF-CE40-4472-BFA3-B97D42C00F56}"/>
              </a:ext>
            </a:extLst>
          </p:cNvPr>
          <p:cNvSpPr txBox="1"/>
          <p:nvPr/>
        </p:nvSpPr>
        <p:spPr>
          <a:xfrm>
            <a:off x="1584519" y="3186592"/>
            <a:ext cx="1372696" cy="369332"/>
          </a:xfrm>
          <a:prstGeom prst="rect">
            <a:avLst/>
          </a:prstGeom>
          <a:noFill/>
        </p:spPr>
        <p:txBody>
          <a:bodyPr wrap="square" rtlCol="0">
            <a:spAutoFit/>
          </a:bodyPr>
          <a:lstStyle/>
          <a:p>
            <a:r>
              <a:rPr lang="mn-MN" b="1">
                <a:solidFill>
                  <a:schemeClr val="accent1">
                    <a:lumMod val="50000"/>
                  </a:schemeClr>
                </a:solidFill>
              </a:rPr>
              <a:t>ЭМНЭЛЭГ</a:t>
            </a:r>
            <a:endParaRPr lang="en-US" b="1">
              <a:solidFill>
                <a:schemeClr val="accent1">
                  <a:lumMod val="50000"/>
                </a:schemeClr>
              </a:solidFill>
            </a:endParaRPr>
          </a:p>
        </p:txBody>
      </p:sp>
      <p:sp>
        <p:nvSpPr>
          <p:cNvPr id="89" name="TextBox 88">
            <a:extLst>
              <a:ext uri="{FF2B5EF4-FFF2-40B4-BE49-F238E27FC236}">
                <a16:creationId xmlns:a16="http://schemas.microsoft.com/office/drawing/2014/main" id="{D65C395B-FD33-4845-8375-6F977C959018}"/>
              </a:ext>
            </a:extLst>
          </p:cNvPr>
          <p:cNvSpPr txBox="1"/>
          <p:nvPr/>
        </p:nvSpPr>
        <p:spPr>
          <a:xfrm>
            <a:off x="1590550" y="5303739"/>
            <a:ext cx="1372696" cy="369332"/>
          </a:xfrm>
          <a:prstGeom prst="rect">
            <a:avLst/>
          </a:prstGeom>
          <a:noFill/>
        </p:spPr>
        <p:txBody>
          <a:bodyPr wrap="square" rtlCol="0">
            <a:spAutoFit/>
          </a:bodyPr>
          <a:lstStyle/>
          <a:p>
            <a:r>
              <a:rPr lang="mn-MN" b="1">
                <a:solidFill>
                  <a:schemeClr val="accent1">
                    <a:lumMod val="50000"/>
                  </a:schemeClr>
                </a:solidFill>
              </a:rPr>
              <a:t>ЭМДЕГ</a:t>
            </a:r>
            <a:endParaRPr lang="en-US" b="1">
              <a:solidFill>
                <a:schemeClr val="accent1">
                  <a:lumMod val="50000"/>
                </a:schemeClr>
              </a:solidFill>
            </a:endParaRPr>
          </a:p>
        </p:txBody>
      </p:sp>
      <p:pic>
        <p:nvPicPr>
          <p:cNvPr id="91" name="Picture 90">
            <a:extLst>
              <a:ext uri="{FF2B5EF4-FFF2-40B4-BE49-F238E27FC236}">
                <a16:creationId xmlns:a16="http://schemas.microsoft.com/office/drawing/2014/main" id="{72B91188-6CF6-417C-9CDB-A34EBB228F8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3328" y="745745"/>
            <a:ext cx="813526" cy="813526"/>
          </a:xfrm>
          <a:prstGeom prst="rect">
            <a:avLst/>
          </a:prstGeom>
        </p:spPr>
      </p:pic>
      <p:pic>
        <p:nvPicPr>
          <p:cNvPr id="93" name="Picture 92">
            <a:extLst>
              <a:ext uri="{FF2B5EF4-FFF2-40B4-BE49-F238E27FC236}">
                <a16:creationId xmlns:a16="http://schemas.microsoft.com/office/drawing/2014/main" id="{6EA80726-2F5A-4C60-8481-FFC466B2B11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62956" y="2716023"/>
            <a:ext cx="1139020" cy="1139020"/>
          </a:xfrm>
          <a:prstGeom prst="rect">
            <a:avLst/>
          </a:prstGeom>
        </p:spPr>
      </p:pic>
      <p:pic>
        <p:nvPicPr>
          <p:cNvPr id="95" name="Picture 94">
            <a:extLst>
              <a:ext uri="{FF2B5EF4-FFF2-40B4-BE49-F238E27FC236}">
                <a16:creationId xmlns:a16="http://schemas.microsoft.com/office/drawing/2014/main" id="{23ECFDC8-A131-48C9-BCC2-5B1EAD57DC83}"/>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3541" t="20859" r="19829" b="22153"/>
          <a:stretch/>
        </p:blipFill>
        <p:spPr>
          <a:xfrm>
            <a:off x="432425" y="4973755"/>
            <a:ext cx="905444" cy="911181"/>
          </a:xfrm>
          <a:prstGeom prst="rect">
            <a:avLst/>
          </a:prstGeom>
        </p:spPr>
      </p:pic>
    </p:spTree>
    <p:extLst>
      <p:ext uri="{BB962C8B-B14F-4D97-AF65-F5344CB8AC3E}">
        <p14:creationId xmlns:p14="http://schemas.microsoft.com/office/powerpoint/2010/main" val="3642169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BAF95-E5C5-48E6-8B12-D56632D19511}"/>
              </a:ext>
            </a:extLst>
          </p:cNvPr>
          <p:cNvSpPr>
            <a:spLocks noGrp="1"/>
          </p:cNvSpPr>
          <p:nvPr>
            <p:ph type="title"/>
          </p:nvPr>
        </p:nvSpPr>
        <p:spPr/>
        <p:txBody>
          <a:bodyPr/>
          <a:lstStyle/>
          <a:p>
            <a:r>
              <a:rPr lang="mn-MN"/>
              <a:t>Журамд орсон өөрчлөлтүүд</a:t>
            </a:r>
            <a:endParaRPr lang="en-US"/>
          </a:p>
        </p:txBody>
      </p:sp>
      <p:sp>
        <p:nvSpPr>
          <p:cNvPr id="3" name="4-Point Star 53">
            <a:extLst>
              <a:ext uri="{FF2B5EF4-FFF2-40B4-BE49-F238E27FC236}">
                <a16:creationId xmlns:a16="http://schemas.microsoft.com/office/drawing/2014/main" id="{AE0BC9A5-8116-4C6B-8DC2-6BFC58AB4268}"/>
              </a:ext>
            </a:extLst>
          </p:cNvPr>
          <p:cNvSpPr/>
          <p:nvPr/>
        </p:nvSpPr>
        <p:spPr>
          <a:xfrm>
            <a:off x="191074" y="1055934"/>
            <a:ext cx="1560440" cy="1560440"/>
          </a:xfrm>
          <a:prstGeom prst="star4">
            <a:avLst>
              <a:gd name="adj" fmla="val 225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4" name="4-Point Star 3">
            <a:extLst>
              <a:ext uri="{FF2B5EF4-FFF2-40B4-BE49-F238E27FC236}">
                <a16:creationId xmlns:a16="http://schemas.microsoft.com/office/drawing/2014/main" id="{EB9D4E22-0D5C-4410-843C-B76CA5F065B5}"/>
              </a:ext>
            </a:extLst>
          </p:cNvPr>
          <p:cNvSpPr/>
          <p:nvPr/>
        </p:nvSpPr>
        <p:spPr>
          <a:xfrm rot="2700000">
            <a:off x="191074" y="1055934"/>
            <a:ext cx="1560440" cy="1560440"/>
          </a:xfrm>
          <a:prstGeom prst="star4">
            <a:avLst>
              <a:gd name="adj" fmla="val 225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5E84C20-7FAD-43AB-810F-2FA51EE48044}"/>
              </a:ext>
            </a:extLst>
          </p:cNvPr>
          <p:cNvSpPr txBox="1"/>
          <p:nvPr/>
        </p:nvSpPr>
        <p:spPr>
          <a:xfrm>
            <a:off x="665761" y="1559155"/>
            <a:ext cx="611066" cy="553998"/>
          </a:xfrm>
          <a:prstGeom prst="rect">
            <a:avLst/>
          </a:prstGeom>
          <a:noFill/>
        </p:spPr>
        <p:txBody>
          <a:bodyPr wrap="none" rtlCol="0" anchor="ctr" anchorCtr="0">
            <a:spAutoFit/>
          </a:bodyPr>
          <a:lstStyle/>
          <a:p>
            <a:pPr algn="ctr"/>
            <a:r>
              <a:rPr lang="en-US" sz="3000" b="1" dirty="0">
                <a:solidFill>
                  <a:schemeClr val="bg1"/>
                </a:solidFill>
                <a:latin typeface="Arial" panose="020B0604020202020204" pitchFamily="34" charset="0"/>
                <a:ea typeface="League Spartan" charset="0"/>
                <a:cs typeface="Arial" panose="020B0604020202020204" pitchFamily="34" charset="0"/>
              </a:rPr>
              <a:t>01</a:t>
            </a:r>
          </a:p>
        </p:txBody>
      </p:sp>
      <p:sp>
        <p:nvSpPr>
          <p:cNvPr id="6" name="4-Point Star 55">
            <a:extLst>
              <a:ext uri="{FF2B5EF4-FFF2-40B4-BE49-F238E27FC236}">
                <a16:creationId xmlns:a16="http://schemas.microsoft.com/office/drawing/2014/main" id="{4EF88EF0-F3FF-4848-9357-C945034C8C25}"/>
              </a:ext>
            </a:extLst>
          </p:cNvPr>
          <p:cNvSpPr/>
          <p:nvPr/>
        </p:nvSpPr>
        <p:spPr>
          <a:xfrm>
            <a:off x="191074" y="2841486"/>
            <a:ext cx="1560440" cy="1560440"/>
          </a:xfrm>
          <a:prstGeom prst="star4">
            <a:avLst>
              <a:gd name="adj" fmla="val 225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7" name="4-Point Star 7">
            <a:extLst>
              <a:ext uri="{FF2B5EF4-FFF2-40B4-BE49-F238E27FC236}">
                <a16:creationId xmlns:a16="http://schemas.microsoft.com/office/drawing/2014/main" id="{816EAC73-F715-45DC-BD5D-FCAB2EA3505F}"/>
              </a:ext>
            </a:extLst>
          </p:cNvPr>
          <p:cNvSpPr/>
          <p:nvPr/>
        </p:nvSpPr>
        <p:spPr>
          <a:xfrm rot="2700000">
            <a:off x="191074" y="2841486"/>
            <a:ext cx="1560440" cy="1560440"/>
          </a:xfrm>
          <a:prstGeom prst="star4">
            <a:avLst>
              <a:gd name="adj" fmla="val 225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B498F6E-F9F6-4269-A620-F8B7D7E294BF}"/>
              </a:ext>
            </a:extLst>
          </p:cNvPr>
          <p:cNvSpPr txBox="1"/>
          <p:nvPr/>
        </p:nvSpPr>
        <p:spPr>
          <a:xfrm>
            <a:off x="665761" y="3343756"/>
            <a:ext cx="611066" cy="553998"/>
          </a:xfrm>
          <a:prstGeom prst="rect">
            <a:avLst/>
          </a:prstGeom>
          <a:noFill/>
        </p:spPr>
        <p:txBody>
          <a:bodyPr wrap="none" rtlCol="0" anchor="ctr" anchorCtr="0">
            <a:spAutoFit/>
          </a:bodyPr>
          <a:lstStyle/>
          <a:p>
            <a:pPr algn="ctr"/>
            <a:r>
              <a:rPr lang="en-US" sz="3000" b="1" dirty="0">
                <a:solidFill>
                  <a:schemeClr val="bg1"/>
                </a:solidFill>
                <a:latin typeface="Arial" panose="020B0604020202020204" pitchFamily="34" charset="0"/>
                <a:ea typeface="League Spartan" charset="0"/>
                <a:cs typeface="Arial" panose="020B0604020202020204" pitchFamily="34" charset="0"/>
              </a:rPr>
              <a:t>02</a:t>
            </a:r>
          </a:p>
        </p:txBody>
      </p:sp>
      <p:sp>
        <p:nvSpPr>
          <p:cNvPr id="9" name="Subtitle 2">
            <a:extLst>
              <a:ext uri="{FF2B5EF4-FFF2-40B4-BE49-F238E27FC236}">
                <a16:creationId xmlns:a16="http://schemas.microsoft.com/office/drawing/2014/main" id="{8375AA49-77D7-44C9-9E64-951E1BAE2A30}"/>
              </a:ext>
            </a:extLst>
          </p:cNvPr>
          <p:cNvSpPr txBox="1">
            <a:spLocks/>
          </p:cNvSpPr>
          <p:nvPr/>
        </p:nvSpPr>
        <p:spPr>
          <a:xfrm>
            <a:off x="2003008" y="1351900"/>
            <a:ext cx="4069595" cy="96949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mn-MN" sz="2000" dirty="0">
                <a:solidFill>
                  <a:schemeClr val="tx1"/>
                </a:solidFill>
                <a:latin typeface="Arial" panose="020B0604020202020204" pitchFamily="34" charset="0"/>
                <a:ea typeface="Lato Light" panose="020F0502020204030203" pitchFamily="34" charset="0"/>
                <a:cs typeface="Arial" panose="020B0604020202020204" pitchFamily="34" charset="0"/>
              </a:rPr>
              <a:t>Жирэмсний хяналтын товлолын шинжилгээг хугацаа хамаарахгүй хийсэн тохиолдолд санхүүжүүлэх</a:t>
            </a:r>
            <a:endParaRPr lang="en-US" sz="2000" dirty="0">
              <a:solidFill>
                <a:schemeClr val="tx1"/>
              </a:solidFill>
              <a:latin typeface="Arial" panose="020B0604020202020204" pitchFamily="34" charset="0"/>
              <a:ea typeface="Lato Light" panose="020F0502020204030203" pitchFamily="34" charset="0"/>
              <a:cs typeface="Arial" panose="020B0604020202020204" pitchFamily="34" charset="0"/>
            </a:endParaRPr>
          </a:p>
        </p:txBody>
      </p:sp>
      <p:sp>
        <p:nvSpPr>
          <p:cNvPr id="10" name="4-Point Star 56">
            <a:extLst>
              <a:ext uri="{FF2B5EF4-FFF2-40B4-BE49-F238E27FC236}">
                <a16:creationId xmlns:a16="http://schemas.microsoft.com/office/drawing/2014/main" id="{DCB64DF5-A414-4298-9AC4-8E332E5EF19A}"/>
              </a:ext>
            </a:extLst>
          </p:cNvPr>
          <p:cNvSpPr/>
          <p:nvPr/>
        </p:nvSpPr>
        <p:spPr>
          <a:xfrm>
            <a:off x="191074" y="4627039"/>
            <a:ext cx="1560440" cy="1560440"/>
          </a:xfrm>
          <a:prstGeom prst="star4">
            <a:avLst>
              <a:gd name="adj" fmla="val 225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11" name="4-Point Star 10">
            <a:extLst>
              <a:ext uri="{FF2B5EF4-FFF2-40B4-BE49-F238E27FC236}">
                <a16:creationId xmlns:a16="http://schemas.microsoft.com/office/drawing/2014/main" id="{3A56EECD-F86C-4958-AC3E-21509E3D51FA}"/>
              </a:ext>
            </a:extLst>
          </p:cNvPr>
          <p:cNvSpPr/>
          <p:nvPr/>
        </p:nvSpPr>
        <p:spPr>
          <a:xfrm rot="2700000">
            <a:off x="191074" y="4627039"/>
            <a:ext cx="1560440" cy="1560440"/>
          </a:xfrm>
          <a:prstGeom prst="star4">
            <a:avLst>
              <a:gd name="adj" fmla="val 225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7372778-4215-4793-9A22-30887D045211}"/>
              </a:ext>
            </a:extLst>
          </p:cNvPr>
          <p:cNvSpPr txBox="1"/>
          <p:nvPr/>
        </p:nvSpPr>
        <p:spPr>
          <a:xfrm>
            <a:off x="665761" y="5130261"/>
            <a:ext cx="611066" cy="553998"/>
          </a:xfrm>
          <a:prstGeom prst="rect">
            <a:avLst/>
          </a:prstGeom>
          <a:noFill/>
        </p:spPr>
        <p:txBody>
          <a:bodyPr wrap="none" rtlCol="0" anchor="ctr" anchorCtr="0">
            <a:spAutoFit/>
          </a:bodyPr>
          <a:lstStyle/>
          <a:p>
            <a:pPr algn="ctr"/>
            <a:r>
              <a:rPr lang="en-US" sz="3000" b="1" dirty="0">
                <a:solidFill>
                  <a:schemeClr val="bg1"/>
                </a:solidFill>
                <a:latin typeface="Arial" panose="020B0604020202020204" pitchFamily="34" charset="0"/>
                <a:ea typeface="League Spartan" charset="0"/>
                <a:cs typeface="Arial" panose="020B0604020202020204" pitchFamily="34" charset="0"/>
              </a:rPr>
              <a:t>03</a:t>
            </a:r>
          </a:p>
        </p:txBody>
      </p:sp>
      <p:sp>
        <p:nvSpPr>
          <p:cNvPr id="13" name="Subtitle 2">
            <a:extLst>
              <a:ext uri="{FF2B5EF4-FFF2-40B4-BE49-F238E27FC236}">
                <a16:creationId xmlns:a16="http://schemas.microsoft.com/office/drawing/2014/main" id="{FA6DF007-EFB5-419E-9022-B43E5B0BD586}"/>
              </a:ext>
            </a:extLst>
          </p:cNvPr>
          <p:cNvSpPr txBox="1">
            <a:spLocks/>
          </p:cNvSpPr>
          <p:nvPr/>
        </p:nvSpPr>
        <p:spPr>
          <a:xfrm>
            <a:off x="2001566" y="3290846"/>
            <a:ext cx="4069595" cy="66172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mn-MN" sz="2000" dirty="0">
                <a:solidFill>
                  <a:schemeClr val="tx1"/>
                </a:solidFill>
                <a:latin typeface="Arial" panose="020B0604020202020204" pitchFamily="34" charset="0"/>
                <a:ea typeface="Lato Light" panose="020F0502020204030203" pitchFamily="34" charset="0"/>
                <a:cs typeface="Arial" panose="020B0604020202020204" pitchFamily="34" charset="0"/>
              </a:rPr>
              <a:t>Утсаар өгсөн амбулаторийн үзлэгийг санхүүжүүлэхгүй байх</a:t>
            </a:r>
            <a:endParaRPr lang="en-US" sz="2000" dirty="0">
              <a:solidFill>
                <a:schemeClr val="tx1"/>
              </a:solidFill>
              <a:latin typeface="Arial" panose="020B0604020202020204" pitchFamily="34" charset="0"/>
              <a:ea typeface="Lato Light" panose="020F0502020204030203" pitchFamily="34" charset="0"/>
              <a:cs typeface="Arial" panose="020B0604020202020204" pitchFamily="34" charset="0"/>
            </a:endParaRPr>
          </a:p>
        </p:txBody>
      </p:sp>
      <p:sp>
        <p:nvSpPr>
          <p:cNvPr id="14" name="4-Point Star 56">
            <a:extLst>
              <a:ext uri="{FF2B5EF4-FFF2-40B4-BE49-F238E27FC236}">
                <a16:creationId xmlns:a16="http://schemas.microsoft.com/office/drawing/2014/main" id="{BDD7CC5A-4742-42C5-B5FF-21978A0F81BA}"/>
              </a:ext>
            </a:extLst>
          </p:cNvPr>
          <p:cNvSpPr/>
          <p:nvPr/>
        </p:nvSpPr>
        <p:spPr>
          <a:xfrm>
            <a:off x="6391264" y="862421"/>
            <a:ext cx="1560440" cy="1560440"/>
          </a:xfrm>
          <a:prstGeom prst="star4">
            <a:avLst>
              <a:gd name="adj" fmla="val 225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15" name="4-Point Star 10">
            <a:extLst>
              <a:ext uri="{FF2B5EF4-FFF2-40B4-BE49-F238E27FC236}">
                <a16:creationId xmlns:a16="http://schemas.microsoft.com/office/drawing/2014/main" id="{C3C1AB7B-2F02-4E2C-B76E-6628A752D447}"/>
              </a:ext>
            </a:extLst>
          </p:cNvPr>
          <p:cNvSpPr/>
          <p:nvPr/>
        </p:nvSpPr>
        <p:spPr>
          <a:xfrm rot="2700000">
            <a:off x="6391264" y="767572"/>
            <a:ext cx="1560440" cy="1560440"/>
          </a:xfrm>
          <a:prstGeom prst="star4">
            <a:avLst>
              <a:gd name="adj" fmla="val 225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2635CB6-A974-41F1-853C-A22AB7204ABB}"/>
              </a:ext>
            </a:extLst>
          </p:cNvPr>
          <p:cNvSpPr txBox="1"/>
          <p:nvPr/>
        </p:nvSpPr>
        <p:spPr>
          <a:xfrm>
            <a:off x="6865951" y="1270794"/>
            <a:ext cx="611066" cy="553998"/>
          </a:xfrm>
          <a:prstGeom prst="rect">
            <a:avLst/>
          </a:prstGeom>
          <a:solidFill>
            <a:schemeClr val="accent6">
              <a:lumMod val="60000"/>
              <a:lumOff val="40000"/>
            </a:schemeClr>
          </a:solidFill>
        </p:spPr>
        <p:txBody>
          <a:bodyPr wrap="square" rtlCol="0" anchor="ctr" anchorCtr="0">
            <a:spAutoFit/>
          </a:bodyPr>
          <a:lstStyle/>
          <a:p>
            <a:pPr algn="ctr"/>
            <a:r>
              <a:rPr lang="en-US" sz="3000" b="1" dirty="0">
                <a:solidFill>
                  <a:schemeClr val="bg1"/>
                </a:solidFill>
                <a:latin typeface="Arial" panose="020B0604020202020204" pitchFamily="34" charset="0"/>
                <a:ea typeface="League Spartan" charset="0"/>
                <a:cs typeface="Arial" panose="020B0604020202020204" pitchFamily="34" charset="0"/>
              </a:rPr>
              <a:t>0</a:t>
            </a:r>
            <a:r>
              <a:rPr lang="mn-MN" sz="3000" b="1" dirty="0">
                <a:solidFill>
                  <a:schemeClr val="bg1"/>
                </a:solidFill>
                <a:latin typeface="Arial" panose="020B0604020202020204" pitchFamily="34" charset="0"/>
                <a:ea typeface="League Spartan" charset="0"/>
                <a:cs typeface="Arial" panose="020B0604020202020204" pitchFamily="34" charset="0"/>
              </a:rPr>
              <a:t>4</a:t>
            </a:r>
            <a:endParaRPr lang="en-US" sz="3000" b="1" dirty="0">
              <a:solidFill>
                <a:schemeClr val="bg1"/>
              </a:solidFill>
              <a:latin typeface="Arial" panose="020B0604020202020204" pitchFamily="34" charset="0"/>
              <a:ea typeface="League Spartan" charset="0"/>
              <a:cs typeface="Arial" panose="020B0604020202020204" pitchFamily="34" charset="0"/>
            </a:endParaRPr>
          </a:p>
        </p:txBody>
      </p:sp>
      <p:sp>
        <p:nvSpPr>
          <p:cNvPr id="17" name="Subtitle 2">
            <a:extLst>
              <a:ext uri="{FF2B5EF4-FFF2-40B4-BE49-F238E27FC236}">
                <a16:creationId xmlns:a16="http://schemas.microsoft.com/office/drawing/2014/main" id="{F240A076-49FA-4BC5-B2D1-AD9708DEFF26}"/>
              </a:ext>
            </a:extLst>
          </p:cNvPr>
          <p:cNvSpPr txBox="1">
            <a:spLocks/>
          </p:cNvSpPr>
          <p:nvPr/>
        </p:nvSpPr>
        <p:spPr>
          <a:xfrm>
            <a:off x="8012149" y="1134043"/>
            <a:ext cx="4069595" cy="96949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mn-MN" sz="2000" dirty="0">
                <a:solidFill>
                  <a:schemeClr val="tx1"/>
                </a:solidFill>
                <a:latin typeface="Arial" panose="020B0604020202020204" pitchFamily="34" charset="0"/>
                <a:ea typeface="Lato Light" panose="020F0502020204030203" pitchFamily="34" charset="0"/>
                <a:cs typeface="Arial" panose="020B0604020202020204" pitchFamily="34" charset="0"/>
              </a:rPr>
              <a:t>Амбулаторийн тусламж, үйлчилгээнд илгээх бичиг шаардахгүй тохиолдлууд</a:t>
            </a:r>
          </a:p>
        </p:txBody>
      </p:sp>
      <p:sp>
        <p:nvSpPr>
          <p:cNvPr id="18" name="TextBox 17">
            <a:extLst>
              <a:ext uri="{FF2B5EF4-FFF2-40B4-BE49-F238E27FC236}">
                <a16:creationId xmlns:a16="http://schemas.microsoft.com/office/drawing/2014/main" id="{DA043746-7194-4E9A-9FDF-C871F817EAE7}"/>
              </a:ext>
            </a:extLst>
          </p:cNvPr>
          <p:cNvSpPr txBox="1"/>
          <p:nvPr/>
        </p:nvSpPr>
        <p:spPr>
          <a:xfrm>
            <a:off x="6707991" y="2511109"/>
            <a:ext cx="5238749" cy="4319131"/>
          </a:xfrm>
          <a:prstGeom prst="rect">
            <a:avLst/>
          </a:prstGeom>
          <a:noFill/>
        </p:spPr>
        <p:txBody>
          <a:bodyPr wrap="square">
            <a:spAutoFit/>
          </a:bodyPr>
          <a:lstStyle/>
          <a:p>
            <a:pPr algn="just">
              <a:spcAft>
                <a:spcPts val="800"/>
              </a:spcAft>
            </a:pPr>
            <a:r>
              <a:rPr lang="mn-MN" sz="1600" dirty="0">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А)  Халдварт өвчний </a:t>
            </a:r>
            <a:r>
              <a:rPr lang="mn-MN" sz="1600" dirty="0">
                <a:solidFill>
                  <a:schemeClr val="accent1">
                    <a:lumMod val="75000"/>
                  </a:schemeClr>
                </a:solidFill>
                <a:latin typeface="Arial" panose="020B0604020202020204" pitchFamily="34" charset="0"/>
                <a:ea typeface="Times New Roman" panose="02020603050405020304" pitchFamily="18" charset="0"/>
                <a:cs typeface="Times New Roman" panose="02020603050405020304" pitchFamily="18" charset="0"/>
              </a:rPr>
              <a:t>тусламж, үйлчилгээ</a:t>
            </a:r>
            <a:endParaRPr lang="mn-MN" sz="1600" dirty="0">
              <a:solidFill>
                <a:schemeClr val="accent1">
                  <a:lumMod val="75000"/>
                </a:schemeClr>
              </a:solidFill>
              <a:latin typeface="Calibri" panose="020F0502020204030204" pitchFamily="34" charset="0"/>
              <a:ea typeface="Yu Mincho" panose="02020400000000000000" pitchFamily="18" charset="-128"/>
              <a:cs typeface="Times New Roman" panose="02020603050405020304" pitchFamily="18" charset="0"/>
            </a:endParaRPr>
          </a:p>
          <a:p>
            <a:pPr algn="just">
              <a:spcAft>
                <a:spcPts val="800"/>
              </a:spcAft>
            </a:pPr>
            <a:r>
              <a:rPr lang="mn-MN" sz="1600" dirty="0">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Б) Шүд, амны хөндийн амбулаторийн тусламж, үйлчилгээ </a:t>
            </a:r>
            <a:endParaRPr lang="mn-MN" sz="1600" dirty="0">
              <a:solidFill>
                <a:schemeClr val="accent1">
                  <a:lumMod val="75000"/>
                </a:schemeClr>
              </a:solidFill>
              <a:latin typeface="Calibri" panose="020F0502020204030204" pitchFamily="34" charset="0"/>
              <a:ea typeface="Yu Mincho" panose="02020400000000000000" pitchFamily="18" charset="-128"/>
              <a:cs typeface="Times New Roman" panose="02020603050405020304" pitchFamily="18" charset="0"/>
            </a:endParaRPr>
          </a:p>
          <a:p>
            <a:pPr algn="just">
              <a:spcAft>
                <a:spcPts val="800"/>
              </a:spcAft>
            </a:pPr>
            <a:r>
              <a:rPr lang="mn-MN" sz="1600" dirty="0">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В) Хорт хавдар, осол гэмтлийн тусламж, үйлчилгээ</a:t>
            </a:r>
            <a:endParaRPr lang="en-US" sz="1600" dirty="0">
              <a:solidFill>
                <a:schemeClr val="accent1">
                  <a:lumMod val="75000"/>
                </a:schemeClr>
              </a:solidFill>
              <a:effectLst/>
              <a:latin typeface="Calibri" panose="020F0502020204030204" pitchFamily="34" charset="0"/>
              <a:ea typeface="Yu Mincho" panose="02020400000000000000" pitchFamily="18" charset="-128"/>
              <a:cs typeface="Times New Roman" panose="02020603050405020304" pitchFamily="18" charset="0"/>
            </a:endParaRPr>
          </a:p>
          <a:p>
            <a:pPr algn="just">
              <a:spcAft>
                <a:spcPts val="800"/>
              </a:spcAft>
            </a:pPr>
            <a:r>
              <a:rPr lang="mn-MN" sz="1600" dirty="0">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Г) Арьс, харшлын тусламж, үйлчилгээ</a:t>
            </a:r>
            <a:endParaRPr lang="mn-MN" sz="1600" dirty="0">
              <a:solidFill>
                <a:schemeClr val="accent1">
                  <a:lumMod val="75000"/>
                </a:schemeClr>
              </a:solidFill>
              <a:latin typeface="Calibri" panose="020F0502020204030204" pitchFamily="34" charset="0"/>
              <a:ea typeface="Yu Mincho" panose="02020400000000000000" pitchFamily="18" charset="-128"/>
              <a:cs typeface="Times New Roman" panose="02020603050405020304" pitchFamily="18" charset="0"/>
            </a:endParaRPr>
          </a:p>
          <a:p>
            <a:pPr algn="just">
              <a:spcAft>
                <a:spcPts val="800"/>
              </a:spcAft>
            </a:pPr>
            <a:r>
              <a:rPr lang="mn-MN" sz="1600" dirty="0">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Д) Эрүүл мэндийн байдал болон эрүүл мэндийн байгууллагад хандахад  нөлөөлөх хүчин зүйлс </a:t>
            </a:r>
            <a:endParaRPr lang="en-US" sz="1600" dirty="0">
              <a:solidFill>
                <a:schemeClr val="accent1">
                  <a:lumMod val="75000"/>
                </a:schemeClr>
              </a:solidFill>
              <a:effectLst/>
              <a:latin typeface="Calibri" panose="020F0502020204030204" pitchFamily="34" charset="0"/>
              <a:ea typeface="Yu Mincho" panose="02020400000000000000" pitchFamily="18" charset="-128"/>
              <a:cs typeface="Times New Roman" panose="02020603050405020304" pitchFamily="18" charset="0"/>
            </a:endParaRPr>
          </a:p>
          <a:p>
            <a:pPr algn="just">
              <a:spcAft>
                <a:spcPts val="800"/>
              </a:spcAft>
            </a:pPr>
            <a:r>
              <a:rPr lang="mn-MN" sz="1600" dirty="0">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Е) Сэтгэц, зан үйлийн эмгэгийн тусламж, үйлчилгээ</a:t>
            </a:r>
            <a:endParaRPr lang="en-US" sz="1600" dirty="0">
              <a:solidFill>
                <a:schemeClr val="accent1">
                  <a:lumMod val="75000"/>
                </a:schemeClr>
              </a:solidFill>
              <a:effectLst/>
              <a:latin typeface="Calibri" panose="020F0502020204030204" pitchFamily="34" charset="0"/>
              <a:ea typeface="Yu Mincho" panose="02020400000000000000" pitchFamily="18" charset="-128"/>
              <a:cs typeface="Times New Roman" panose="02020603050405020304" pitchFamily="18" charset="0"/>
            </a:endParaRPr>
          </a:p>
          <a:p>
            <a:pPr algn="just">
              <a:spcAft>
                <a:spcPts val="800"/>
              </a:spcAft>
            </a:pPr>
            <a:r>
              <a:rPr lang="mn-MN" sz="1600" dirty="0">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Ё) Амбулаториор хийгдэх жижиг мэс ажилбар</a:t>
            </a:r>
            <a:endParaRPr lang="en-US" sz="1600" dirty="0">
              <a:solidFill>
                <a:schemeClr val="accent1">
                  <a:lumMod val="75000"/>
                </a:schemeClr>
              </a:solidFill>
              <a:effectLst/>
              <a:latin typeface="Calibri" panose="020F0502020204030204" pitchFamily="34" charset="0"/>
              <a:ea typeface="Yu Mincho" panose="02020400000000000000" pitchFamily="18" charset="-128"/>
              <a:cs typeface="Times New Roman" panose="02020603050405020304" pitchFamily="18" charset="0"/>
            </a:endParaRPr>
          </a:p>
          <a:p>
            <a:pPr algn="just">
              <a:spcAft>
                <a:spcPts val="800"/>
              </a:spcAft>
            </a:pPr>
            <a:r>
              <a:rPr lang="mn-MN" sz="1600" dirty="0">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Ж) </a:t>
            </a:r>
            <a:r>
              <a:rPr lang="mn-MN" sz="1600" dirty="0">
                <a:solidFill>
                  <a:schemeClr val="accent1">
                    <a:lumMod val="75000"/>
                  </a:schemeClr>
                </a:solidFill>
                <a:effectLst/>
                <a:latin typeface="Arial" panose="020B0604020202020204" pitchFamily="34" charset="0"/>
                <a:ea typeface="Yu Mincho" panose="02020400000000000000" pitchFamily="18" charset="-128"/>
                <a:cs typeface="Times New Roman" panose="02020603050405020304" pitchFamily="18" charset="0"/>
              </a:rPr>
              <a:t>Уламжлалт анагаах ухааны тусламж, үйлчилгээ</a:t>
            </a:r>
            <a:endParaRPr lang="en-US" sz="1600" dirty="0">
              <a:solidFill>
                <a:schemeClr val="accent1">
                  <a:lumMod val="75000"/>
                </a:schemeClr>
              </a:solidFill>
              <a:effectLst/>
              <a:latin typeface="Calibri" panose="020F0502020204030204" pitchFamily="34" charset="0"/>
              <a:ea typeface="Yu Mincho" panose="02020400000000000000" pitchFamily="18" charset="-128"/>
              <a:cs typeface="Times New Roman" panose="02020603050405020304" pitchFamily="18" charset="0"/>
            </a:endParaRPr>
          </a:p>
          <a:p>
            <a:pPr algn="just">
              <a:spcAft>
                <a:spcPts val="800"/>
              </a:spcAft>
            </a:pPr>
            <a:r>
              <a:rPr lang="mn-MN" sz="1600" dirty="0">
                <a:solidFill>
                  <a:schemeClr val="accent1">
                    <a:lumMod val="75000"/>
                  </a:schemeClr>
                </a:solidFill>
                <a:effectLst/>
                <a:latin typeface="Arial" panose="020B0604020202020204" pitchFamily="34" charset="0"/>
                <a:ea typeface="Yu Mincho" panose="02020400000000000000" pitchFamily="18" charset="-128"/>
                <a:cs typeface="Times New Roman" panose="02020603050405020304" pitchFamily="18" charset="0"/>
              </a:rPr>
              <a:t>З) Сэргээн засах тусламж, үйлчилгээ</a:t>
            </a:r>
            <a:endParaRPr lang="en-US" sz="1600" dirty="0">
              <a:solidFill>
                <a:schemeClr val="accent1">
                  <a:lumMod val="75000"/>
                </a:schemeClr>
              </a:solidFill>
              <a:effectLst/>
              <a:latin typeface="Calibri" panose="020F0502020204030204" pitchFamily="34" charset="0"/>
              <a:ea typeface="Yu Mincho" panose="02020400000000000000" pitchFamily="18" charset="-128"/>
              <a:cs typeface="Times New Roman" panose="02020603050405020304" pitchFamily="18" charset="0"/>
            </a:endParaRPr>
          </a:p>
          <a:p>
            <a:pPr algn="just">
              <a:spcAft>
                <a:spcPts val="800"/>
              </a:spcAft>
            </a:pPr>
            <a:r>
              <a:rPr lang="mn-MN" sz="1600" dirty="0">
                <a:solidFill>
                  <a:schemeClr val="accent1">
                    <a:lumMod val="75000"/>
                  </a:schemeClr>
                </a:solidFill>
                <a:effectLst/>
                <a:latin typeface="Arial" panose="020B0604020202020204" pitchFamily="34" charset="0"/>
                <a:ea typeface="Yu Mincho" panose="02020400000000000000" pitchFamily="18" charset="-128"/>
                <a:cs typeface="Times New Roman" panose="02020603050405020304" pitchFamily="18" charset="0"/>
              </a:rPr>
              <a:t>И) Амбулаториор хийгдэх мэс ажилбар</a:t>
            </a:r>
          </a:p>
          <a:p>
            <a:pPr algn="just">
              <a:spcAft>
                <a:spcPts val="800"/>
              </a:spcAft>
            </a:pPr>
            <a:r>
              <a:rPr lang="mn-MN" sz="1600" dirty="0">
                <a:solidFill>
                  <a:schemeClr val="accent1">
                    <a:lumMod val="75000"/>
                  </a:schemeClr>
                </a:solidFill>
                <a:latin typeface="Arial" panose="020B0604020202020204" pitchFamily="34" charset="0"/>
                <a:ea typeface="Yu Mincho" panose="02020400000000000000" pitchFamily="18" charset="-128"/>
                <a:cs typeface="Times New Roman" panose="02020603050405020304" pitchFamily="18" charset="0"/>
              </a:rPr>
              <a:t>Й</a:t>
            </a:r>
            <a:r>
              <a:rPr lang="en-US" sz="1600" dirty="0">
                <a:solidFill>
                  <a:schemeClr val="accent1">
                    <a:lumMod val="75000"/>
                  </a:schemeClr>
                </a:solidFill>
                <a:latin typeface="Arial" panose="020B0604020202020204" pitchFamily="34" charset="0"/>
                <a:ea typeface="Yu Mincho" panose="02020400000000000000" pitchFamily="18" charset="-128"/>
                <a:cs typeface="Times New Roman" panose="02020603050405020304" pitchFamily="18" charset="0"/>
              </a:rPr>
              <a:t>)</a:t>
            </a:r>
            <a:r>
              <a:rPr lang="mn-MN" sz="1600" dirty="0">
                <a:solidFill>
                  <a:schemeClr val="accent1">
                    <a:lumMod val="75000"/>
                  </a:schemeClr>
                </a:solidFill>
                <a:latin typeface="Arial" panose="020B0604020202020204" pitchFamily="34" charset="0"/>
                <a:ea typeface="Yu Mincho" panose="02020400000000000000" pitchFamily="18" charset="-128"/>
                <a:cs typeface="Times New Roman" panose="02020603050405020304" pitchFamily="18" charset="0"/>
              </a:rPr>
              <a:t> Чих, хамар хоолойн тусламж, үйлчилгээ</a:t>
            </a:r>
            <a:endParaRPr lang="en-US" sz="1600" dirty="0">
              <a:solidFill>
                <a:schemeClr val="accent1">
                  <a:lumMod val="75000"/>
                </a:schemeClr>
              </a:solidFill>
            </a:endParaRPr>
          </a:p>
        </p:txBody>
      </p:sp>
      <p:sp>
        <p:nvSpPr>
          <p:cNvPr id="19" name="Subtitle 2">
            <a:extLst>
              <a:ext uri="{FF2B5EF4-FFF2-40B4-BE49-F238E27FC236}">
                <a16:creationId xmlns:a16="http://schemas.microsoft.com/office/drawing/2014/main" id="{F940DD0D-C390-48C3-A6CB-E12039729471}"/>
              </a:ext>
            </a:extLst>
          </p:cNvPr>
          <p:cNvSpPr txBox="1">
            <a:spLocks/>
          </p:cNvSpPr>
          <p:nvPr/>
        </p:nvSpPr>
        <p:spPr>
          <a:xfrm>
            <a:off x="2001566" y="4768622"/>
            <a:ext cx="4069595" cy="127727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mn-MN" sz="2000" dirty="0">
                <a:solidFill>
                  <a:schemeClr val="tx1"/>
                </a:solidFill>
                <a:latin typeface="Arial" panose="020B0604020202020204" pitchFamily="34" charset="0"/>
                <a:ea typeface="Lato Light" panose="020F0502020204030203" pitchFamily="34" charset="0"/>
                <a:cs typeface="Arial" panose="020B0604020202020204" pitchFamily="34" charset="0"/>
              </a:rPr>
              <a:t>Өндөр өртөгтэй оношилгоо шинжилгээг зөвхөн лавлагаа шатлалын эмч илгээсэн тохиолдолд санхүүжүүлэх</a:t>
            </a:r>
            <a:endParaRPr lang="en-US" sz="2000" dirty="0">
              <a:solidFill>
                <a:schemeClr val="tx1"/>
              </a:solidFill>
              <a:latin typeface="Arial" panose="020B0604020202020204" pitchFamily="34" charset="0"/>
              <a:ea typeface="Lato Light" panose="020F0502020204030203" pitchFamily="34" charset="0"/>
              <a:cs typeface="Arial" panose="020B0604020202020204" pitchFamily="34" charset="0"/>
            </a:endParaRPr>
          </a:p>
        </p:txBody>
      </p:sp>
    </p:spTree>
    <p:extLst>
      <p:ext uri="{BB962C8B-B14F-4D97-AF65-F5344CB8AC3E}">
        <p14:creationId xmlns:p14="http://schemas.microsoft.com/office/powerpoint/2010/main" val="1384295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Point Star 53">
            <a:extLst>
              <a:ext uri="{FF2B5EF4-FFF2-40B4-BE49-F238E27FC236}">
                <a16:creationId xmlns:a16="http://schemas.microsoft.com/office/drawing/2014/main" id="{56B32781-3B9F-4EB7-A145-5ED1B69D3048}"/>
              </a:ext>
            </a:extLst>
          </p:cNvPr>
          <p:cNvSpPr/>
          <p:nvPr/>
        </p:nvSpPr>
        <p:spPr>
          <a:xfrm>
            <a:off x="663426" y="1025152"/>
            <a:ext cx="1560440" cy="1560440"/>
          </a:xfrm>
          <a:prstGeom prst="star4">
            <a:avLst>
              <a:gd name="adj" fmla="val 225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4" name="4-Point Star 3">
            <a:extLst>
              <a:ext uri="{FF2B5EF4-FFF2-40B4-BE49-F238E27FC236}">
                <a16:creationId xmlns:a16="http://schemas.microsoft.com/office/drawing/2014/main" id="{1A6D128A-3B93-4147-86DE-D3B57CE6FBF3}"/>
              </a:ext>
            </a:extLst>
          </p:cNvPr>
          <p:cNvSpPr/>
          <p:nvPr/>
        </p:nvSpPr>
        <p:spPr>
          <a:xfrm rot="2700000">
            <a:off x="663426" y="1025152"/>
            <a:ext cx="1560440" cy="1560440"/>
          </a:xfrm>
          <a:prstGeom prst="star4">
            <a:avLst>
              <a:gd name="adj" fmla="val 225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E35F081-7093-4507-8B05-BC6FE0FB38B6}"/>
              </a:ext>
            </a:extLst>
          </p:cNvPr>
          <p:cNvSpPr txBox="1"/>
          <p:nvPr/>
        </p:nvSpPr>
        <p:spPr>
          <a:xfrm>
            <a:off x="1138113" y="1528373"/>
            <a:ext cx="611066" cy="553998"/>
          </a:xfrm>
          <a:prstGeom prst="rect">
            <a:avLst/>
          </a:prstGeom>
          <a:noFill/>
        </p:spPr>
        <p:txBody>
          <a:bodyPr wrap="none" rtlCol="0" anchor="ctr" anchorCtr="0">
            <a:spAutoFit/>
          </a:bodyPr>
          <a:lstStyle/>
          <a:p>
            <a:pPr algn="ctr"/>
            <a:r>
              <a:rPr lang="en-US" sz="3000" b="1" dirty="0">
                <a:solidFill>
                  <a:schemeClr val="bg1"/>
                </a:solidFill>
                <a:latin typeface="Arial" panose="020B0604020202020204" pitchFamily="34" charset="0"/>
                <a:ea typeface="League Spartan" charset="0"/>
                <a:cs typeface="Arial" panose="020B0604020202020204" pitchFamily="34" charset="0"/>
              </a:rPr>
              <a:t>0</a:t>
            </a:r>
            <a:r>
              <a:rPr lang="mn-MN" sz="3000" b="1" dirty="0">
                <a:solidFill>
                  <a:schemeClr val="bg1"/>
                </a:solidFill>
                <a:latin typeface="Arial" panose="020B0604020202020204" pitchFamily="34" charset="0"/>
                <a:ea typeface="League Spartan" charset="0"/>
                <a:cs typeface="Arial" panose="020B0604020202020204" pitchFamily="34" charset="0"/>
              </a:rPr>
              <a:t>5</a:t>
            </a:r>
            <a:endParaRPr lang="en-US" sz="3000" b="1" dirty="0">
              <a:solidFill>
                <a:schemeClr val="bg1"/>
              </a:solidFill>
              <a:latin typeface="Arial" panose="020B0604020202020204" pitchFamily="34" charset="0"/>
              <a:ea typeface="League Spartan" charset="0"/>
              <a:cs typeface="Arial" panose="020B0604020202020204" pitchFamily="34" charset="0"/>
            </a:endParaRPr>
          </a:p>
        </p:txBody>
      </p:sp>
      <p:sp>
        <p:nvSpPr>
          <p:cNvPr id="6" name="4-Point Star 55">
            <a:extLst>
              <a:ext uri="{FF2B5EF4-FFF2-40B4-BE49-F238E27FC236}">
                <a16:creationId xmlns:a16="http://schemas.microsoft.com/office/drawing/2014/main" id="{27CA16E7-CB63-4F0E-B64E-D550A73AB12E}"/>
              </a:ext>
            </a:extLst>
          </p:cNvPr>
          <p:cNvSpPr/>
          <p:nvPr/>
        </p:nvSpPr>
        <p:spPr>
          <a:xfrm>
            <a:off x="663426" y="2810704"/>
            <a:ext cx="1560440" cy="1560440"/>
          </a:xfrm>
          <a:prstGeom prst="star4">
            <a:avLst>
              <a:gd name="adj" fmla="val 225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7" name="4-Point Star 7">
            <a:extLst>
              <a:ext uri="{FF2B5EF4-FFF2-40B4-BE49-F238E27FC236}">
                <a16:creationId xmlns:a16="http://schemas.microsoft.com/office/drawing/2014/main" id="{93173276-F961-4F14-AE73-043246F366C0}"/>
              </a:ext>
            </a:extLst>
          </p:cNvPr>
          <p:cNvSpPr/>
          <p:nvPr/>
        </p:nvSpPr>
        <p:spPr>
          <a:xfrm rot="2700000">
            <a:off x="663426" y="2810704"/>
            <a:ext cx="1560440" cy="1560440"/>
          </a:xfrm>
          <a:prstGeom prst="star4">
            <a:avLst>
              <a:gd name="adj" fmla="val 225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CF47939-7EF8-4CAE-A4C3-7C13171F019B}"/>
              </a:ext>
            </a:extLst>
          </p:cNvPr>
          <p:cNvSpPr txBox="1"/>
          <p:nvPr/>
        </p:nvSpPr>
        <p:spPr>
          <a:xfrm>
            <a:off x="1138113" y="3312974"/>
            <a:ext cx="611066" cy="553998"/>
          </a:xfrm>
          <a:prstGeom prst="rect">
            <a:avLst/>
          </a:prstGeom>
          <a:noFill/>
        </p:spPr>
        <p:txBody>
          <a:bodyPr wrap="none" rtlCol="0" anchor="ctr" anchorCtr="0">
            <a:spAutoFit/>
          </a:bodyPr>
          <a:lstStyle/>
          <a:p>
            <a:pPr algn="ctr"/>
            <a:r>
              <a:rPr lang="en-US" sz="3000" b="1" dirty="0">
                <a:solidFill>
                  <a:schemeClr val="bg1"/>
                </a:solidFill>
                <a:latin typeface="Arial" panose="020B0604020202020204" pitchFamily="34" charset="0"/>
                <a:ea typeface="League Spartan" charset="0"/>
                <a:cs typeface="Arial" panose="020B0604020202020204" pitchFamily="34" charset="0"/>
              </a:rPr>
              <a:t>0</a:t>
            </a:r>
            <a:r>
              <a:rPr lang="mn-MN" sz="3000" b="1" dirty="0">
                <a:solidFill>
                  <a:schemeClr val="bg1"/>
                </a:solidFill>
                <a:latin typeface="Arial" panose="020B0604020202020204" pitchFamily="34" charset="0"/>
                <a:ea typeface="League Spartan" charset="0"/>
                <a:cs typeface="Arial" panose="020B0604020202020204" pitchFamily="34" charset="0"/>
              </a:rPr>
              <a:t>6</a:t>
            </a:r>
            <a:endParaRPr lang="en-US" sz="3000" b="1" dirty="0">
              <a:solidFill>
                <a:schemeClr val="bg1"/>
              </a:solidFill>
              <a:latin typeface="Arial" panose="020B0604020202020204" pitchFamily="34" charset="0"/>
              <a:ea typeface="League Spartan" charset="0"/>
              <a:cs typeface="Arial" panose="020B0604020202020204" pitchFamily="34" charset="0"/>
            </a:endParaRPr>
          </a:p>
        </p:txBody>
      </p:sp>
      <p:sp>
        <p:nvSpPr>
          <p:cNvPr id="9" name="Subtitle 2">
            <a:extLst>
              <a:ext uri="{FF2B5EF4-FFF2-40B4-BE49-F238E27FC236}">
                <a16:creationId xmlns:a16="http://schemas.microsoft.com/office/drawing/2014/main" id="{14A30C9D-E19A-400C-A946-5A5DBF147E93}"/>
              </a:ext>
            </a:extLst>
          </p:cNvPr>
          <p:cNvSpPr txBox="1">
            <a:spLocks/>
          </p:cNvSpPr>
          <p:nvPr/>
        </p:nvSpPr>
        <p:spPr>
          <a:xfrm>
            <a:off x="2591723" y="1364928"/>
            <a:ext cx="8476327" cy="61266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pPr>
            <a:r>
              <a:rPr lang="mn-MN" sz="2800" dirty="0">
                <a:solidFill>
                  <a:schemeClr val="tx1"/>
                </a:solidFill>
                <a:latin typeface="Arial" panose="020B0604020202020204" pitchFamily="34" charset="0"/>
                <a:ea typeface="Lato Light" panose="020F0502020204030203" pitchFamily="34" charset="0"/>
                <a:cs typeface="Arial" panose="020B0604020202020204" pitchFamily="34" charset="0"/>
              </a:rPr>
              <a:t>Өдрийн мэс заслын </a:t>
            </a:r>
            <a:r>
              <a:rPr lang="mn-MN" sz="2800">
                <a:solidFill>
                  <a:schemeClr val="tx1"/>
                </a:solidFill>
                <a:latin typeface="Arial" panose="020B0604020202020204" pitchFamily="34" charset="0"/>
                <a:ea typeface="Lato Light" panose="020F0502020204030203" pitchFamily="34" charset="0"/>
                <a:cs typeface="Arial" panose="020B0604020202020204" pitchFamily="34" charset="0"/>
              </a:rPr>
              <a:t>томьёоллыг өөрчилсөн</a:t>
            </a:r>
            <a:endParaRPr lang="en-US" sz="2800" dirty="0">
              <a:solidFill>
                <a:schemeClr val="tx1"/>
              </a:solidFill>
              <a:latin typeface="Arial" panose="020B0604020202020204" pitchFamily="34" charset="0"/>
              <a:ea typeface="Lato Light" panose="020F0502020204030203" pitchFamily="34" charset="0"/>
              <a:cs typeface="Arial" panose="020B0604020202020204" pitchFamily="34" charset="0"/>
            </a:endParaRPr>
          </a:p>
        </p:txBody>
      </p:sp>
      <p:sp>
        <p:nvSpPr>
          <p:cNvPr id="10" name="4-Point Star 56">
            <a:extLst>
              <a:ext uri="{FF2B5EF4-FFF2-40B4-BE49-F238E27FC236}">
                <a16:creationId xmlns:a16="http://schemas.microsoft.com/office/drawing/2014/main" id="{E1B4F48F-6B9C-4A30-83B1-0D9DE370FAE3}"/>
              </a:ext>
            </a:extLst>
          </p:cNvPr>
          <p:cNvSpPr/>
          <p:nvPr/>
        </p:nvSpPr>
        <p:spPr>
          <a:xfrm>
            <a:off x="663426" y="4707526"/>
            <a:ext cx="1560440" cy="1560440"/>
          </a:xfrm>
          <a:prstGeom prst="star4">
            <a:avLst>
              <a:gd name="adj" fmla="val 225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11" name="4-Point Star 10">
            <a:extLst>
              <a:ext uri="{FF2B5EF4-FFF2-40B4-BE49-F238E27FC236}">
                <a16:creationId xmlns:a16="http://schemas.microsoft.com/office/drawing/2014/main" id="{35EC8220-942E-4E01-9B99-1199912CBED1}"/>
              </a:ext>
            </a:extLst>
          </p:cNvPr>
          <p:cNvSpPr/>
          <p:nvPr/>
        </p:nvSpPr>
        <p:spPr>
          <a:xfrm rot="2700000">
            <a:off x="663426" y="4694322"/>
            <a:ext cx="1560440" cy="1560440"/>
          </a:xfrm>
          <a:prstGeom prst="star4">
            <a:avLst>
              <a:gd name="adj" fmla="val 225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D4F2DAF-59EA-4C9B-BA0B-3C50C38D922E}"/>
              </a:ext>
            </a:extLst>
          </p:cNvPr>
          <p:cNvSpPr txBox="1"/>
          <p:nvPr/>
        </p:nvSpPr>
        <p:spPr>
          <a:xfrm>
            <a:off x="1138113" y="5197544"/>
            <a:ext cx="611066" cy="553998"/>
          </a:xfrm>
          <a:prstGeom prst="rect">
            <a:avLst/>
          </a:prstGeom>
          <a:solidFill>
            <a:schemeClr val="accent6">
              <a:lumMod val="60000"/>
              <a:lumOff val="40000"/>
            </a:schemeClr>
          </a:solidFill>
        </p:spPr>
        <p:txBody>
          <a:bodyPr wrap="square" rtlCol="0" anchor="ctr" anchorCtr="0">
            <a:spAutoFit/>
          </a:bodyPr>
          <a:lstStyle/>
          <a:p>
            <a:pPr algn="ctr"/>
            <a:r>
              <a:rPr lang="en-US" sz="3000" b="1" dirty="0">
                <a:solidFill>
                  <a:schemeClr val="bg1"/>
                </a:solidFill>
                <a:latin typeface="Arial" panose="020B0604020202020204" pitchFamily="34" charset="0"/>
                <a:ea typeface="League Spartan" charset="0"/>
                <a:cs typeface="Arial" panose="020B0604020202020204" pitchFamily="34" charset="0"/>
              </a:rPr>
              <a:t>0</a:t>
            </a:r>
            <a:r>
              <a:rPr lang="mn-MN" sz="3000" b="1" dirty="0">
                <a:solidFill>
                  <a:schemeClr val="bg1"/>
                </a:solidFill>
                <a:latin typeface="Arial" panose="020B0604020202020204" pitchFamily="34" charset="0"/>
                <a:ea typeface="League Spartan" charset="0"/>
                <a:cs typeface="Arial" panose="020B0604020202020204" pitchFamily="34" charset="0"/>
              </a:rPr>
              <a:t>7</a:t>
            </a:r>
            <a:endParaRPr lang="en-US" sz="3000" b="1" dirty="0">
              <a:solidFill>
                <a:schemeClr val="bg1"/>
              </a:solidFill>
              <a:latin typeface="Arial" panose="020B0604020202020204" pitchFamily="34" charset="0"/>
              <a:ea typeface="League Spartan" charset="0"/>
              <a:cs typeface="Arial" panose="020B0604020202020204" pitchFamily="34" charset="0"/>
            </a:endParaRPr>
          </a:p>
        </p:txBody>
      </p:sp>
      <p:sp>
        <p:nvSpPr>
          <p:cNvPr id="13" name="Subtitle 2">
            <a:extLst>
              <a:ext uri="{FF2B5EF4-FFF2-40B4-BE49-F238E27FC236}">
                <a16:creationId xmlns:a16="http://schemas.microsoft.com/office/drawing/2014/main" id="{F8EAF9C9-6A4C-4C96-A11D-2163F55EBD92}"/>
              </a:ext>
            </a:extLst>
          </p:cNvPr>
          <p:cNvSpPr txBox="1">
            <a:spLocks/>
          </p:cNvSpPr>
          <p:nvPr/>
        </p:nvSpPr>
        <p:spPr>
          <a:xfrm>
            <a:off x="2591723" y="3062060"/>
            <a:ext cx="8476327" cy="90794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mn-MN" sz="2800" dirty="0">
                <a:solidFill>
                  <a:schemeClr val="tx1"/>
                </a:solidFill>
                <a:latin typeface="Arial" panose="020B0604020202020204" pitchFamily="34" charset="0"/>
                <a:ea typeface="Lato Light" panose="020F0502020204030203" pitchFamily="34" charset="0"/>
                <a:cs typeface="Arial" panose="020B0604020202020204" pitchFamily="34" charset="0"/>
              </a:rPr>
              <a:t>Диализын тусламж, үйлчилгээний хяналтаас өөр амбулаторийн үзлэгийг санхүүжүүлэх</a:t>
            </a:r>
          </a:p>
        </p:txBody>
      </p:sp>
      <p:sp>
        <p:nvSpPr>
          <p:cNvPr id="14" name="Subtitle 2">
            <a:extLst>
              <a:ext uri="{FF2B5EF4-FFF2-40B4-BE49-F238E27FC236}">
                <a16:creationId xmlns:a16="http://schemas.microsoft.com/office/drawing/2014/main" id="{9E28D930-4F52-4FEF-A5F6-8317DD4CB4A2}"/>
              </a:ext>
            </a:extLst>
          </p:cNvPr>
          <p:cNvSpPr txBox="1">
            <a:spLocks/>
          </p:cNvSpPr>
          <p:nvPr/>
        </p:nvSpPr>
        <p:spPr>
          <a:xfrm>
            <a:off x="2591723" y="5014725"/>
            <a:ext cx="8476327" cy="90794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mn-MN" sz="2800" dirty="0">
                <a:solidFill>
                  <a:schemeClr val="tx1"/>
                </a:solidFill>
                <a:latin typeface="Arial" panose="020B0604020202020204" pitchFamily="34" charset="0"/>
                <a:ea typeface="Lato Light" panose="020F0502020204030203" pitchFamily="34" charset="0"/>
                <a:cs typeface="Arial" panose="020B0604020202020204" pitchFamily="34" charset="0"/>
              </a:rPr>
              <a:t>Хэвтүүлэн эмчлэх үедээ амбулаторийн тусламж, үйлчилгээ авсан </a:t>
            </a:r>
            <a:r>
              <a:rPr lang="mn-MN" sz="2800">
                <a:solidFill>
                  <a:schemeClr val="tx1"/>
                </a:solidFill>
                <a:latin typeface="Arial" panose="020B0604020202020204" pitchFamily="34" charset="0"/>
                <a:ea typeface="Lato Light" panose="020F0502020204030203" pitchFamily="34" charset="0"/>
                <a:cs typeface="Arial" panose="020B0604020202020204" pitchFamily="34" charset="0"/>
              </a:rPr>
              <a:t>бол санхүүжүүлэхгүй</a:t>
            </a:r>
            <a:endParaRPr lang="mn-MN" sz="2800" dirty="0">
              <a:solidFill>
                <a:schemeClr val="tx1"/>
              </a:solidFill>
              <a:latin typeface="Arial" panose="020B0604020202020204" pitchFamily="34" charset="0"/>
              <a:ea typeface="Lato Light" panose="020F0502020204030203" pitchFamily="34" charset="0"/>
              <a:cs typeface="Arial" panose="020B0604020202020204" pitchFamily="34" charset="0"/>
            </a:endParaRPr>
          </a:p>
        </p:txBody>
      </p:sp>
      <p:sp>
        <p:nvSpPr>
          <p:cNvPr id="15" name="Title 1">
            <a:extLst>
              <a:ext uri="{FF2B5EF4-FFF2-40B4-BE49-F238E27FC236}">
                <a16:creationId xmlns:a16="http://schemas.microsoft.com/office/drawing/2014/main" id="{147C5CAD-2E1E-4110-B404-EEC7DD075FD4}"/>
              </a:ext>
            </a:extLst>
          </p:cNvPr>
          <p:cNvSpPr>
            <a:spLocks noGrp="1"/>
          </p:cNvSpPr>
          <p:nvPr>
            <p:ph type="title"/>
          </p:nvPr>
        </p:nvSpPr>
        <p:spPr>
          <a:xfrm>
            <a:off x="2466974" y="89744"/>
            <a:ext cx="9477375" cy="586531"/>
          </a:xfrm>
        </p:spPr>
        <p:txBody>
          <a:bodyPr/>
          <a:lstStyle/>
          <a:p>
            <a:r>
              <a:rPr lang="mn-MN"/>
              <a:t>Журамд орсон өөрчлөлтүүд</a:t>
            </a:r>
            <a:endParaRPr lang="en-US"/>
          </a:p>
        </p:txBody>
      </p:sp>
    </p:spTree>
    <p:extLst>
      <p:ext uri="{BB962C8B-B14F-4D97-AF65-F5344CB8AC3E}">
        <p14:creationId xmlns:p14="http://schemas.microsoft.com/office/powerpoint/2010/main" val="895622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C98322FE-0368-4754-949F-1DBC0BA5E7DF}"/>
              </a:ext>
            </a:extLst>
          </p:cNvPr>
          <p:cNvSpPr>
            <a:spLocks noChangeArrowheads="1"/>
          </p:cNvSpPr>
          <p:nvPr/>
        </p:nvSpPr>
        <p:spPr bwMode="auto">
          <a:xfrm>
            <a:off x="463176" y="1649314"/>
            <a:ext cx="1277107" cy="464152"/>
          </a:xfrm>
          <a:custGeom>
            <a:avLst/>
            <a:gdLst>
              <a:gd name="T0" fmla="*/ 260 w 2052"/>
              <a:gd name="T1" fmla="*/ 341 h 746"/>
              <a:gd name="T2" fmla="*/ 25 w 2052"/>
              <a:gd name="T3" fmla="*/ 67 h 746"/>
              <a:gd name="T4" fmla="*/ 25 w 2052"/>
              <a:gd name="T5" fmla="*/ 67 h 746"/>
              <a:gd name="T6" fmla="*/ 55 w 2052"/>
              <a:gd name="T7" fmla="*/ 0 h 746"/>
              <a:gd name="T8" fmla="*/ 1722 w 2052"/>
              <a:gd name="T9" fmla="*/ 0 h 746"/>
              <a:gd name="T10" fmla="*/ 1722 w 2052"/>
              <a:gd name="T11" fmla="*/ 0 h 746"/>
              <a:gd name="T12" fmla="*/ 1752 w 2052"/>
              <a:gd name="T13" fmla="*/ 14 h 746"/>
              <a:gd name="T14" fmla="*/ 2038 w 2052"/>
              <a:gd name="T15" fmla="*/ 341 h 746"/>
              <a:gd name="T16" fmla="*/ 2038 w 2052"/>
              <a:gd name="T17" fmla="*/ 341 h 746"/>
              <a:gd name="T18" fmla="*/ 2038 w 2052"/>
              <a:gd name="T19" fmla="*/ 394 h 746"/>
              <a:gd name="T20" fmla="*/ 1752 w 2052"/>
              <a:gd name="T21" fmla="*/ 730 h 746"/>
              <a:gd name="T22" fmla="*/ 1752 w 2052"/>
              <a:gd name="T23" fmla="*/ 730 h 746"/>
              <a:gd name="T24" fmla="*/ 1721 w 2052"/>
              <a:gd name="T25" fmla="*/ 745 h 746"/>
              <a:gd name="T26" fmla="*/ 54 w 2052"/>
              <a:gd name="T27" fmla="*/ 745 h 746"/>
              <a:gd name="T28" fmla="*/ 54 w 2052"/>
              <a:gd name="T29" fmla="*/ 745 h 746"/>
              <a:gd name="T30" fmla="*/ 23 w 2052"/>
              <a:gd name="T31" fmla="*/ 678 h 746"/>
              <a:gd name="T32" fmla="*/ 260 w 2052"/>
              <a:gd name="T33" fmla="*/ 394 h 746"/>
              <a:gd name="T34" fmla="*/ 260 w 2052"/>
              <a:gd name="T35" fmla="*/ 394 h 746"/>
              <a:gd name="T36" fmla="*/ 260 w 2052"/>
              <a:gd name="T37" fmla="*/ 341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2" h="746">
                <a:moveTo>
                  <a:pt x="260" y="341"/>
                </a:moveTo>
                <a:lnTo>
                  <a:pt x="25" y="67"/>
                </a:lnTo>
                <a:lnTo>
                  <a:pt x="25" y="67"/>
                </a:lnTo>
                <a:cubicBezTo>
                  <a:pt x="2" y="41"/>
                  <a:pt x="21" y="0"/>
                  <a:pt x="55" y="0"/>
                </a:cubicBezTo>
                <a:lnTo>
                  <a:pt x="1722" y="0"/>
                </a:lnTo>
                <a:lnTo>
                  <a:pt x="1722" y="0"/>
                </a:lnTo>
                <a:cubicBezTo>
                  <a:pt x="1733" y="0"/>
                  <a:pt x="1744" y="6"/>
                  <a:pt x="1752" y="14"/>
                </a:cubicBezTo>
                <a:lnTo>
                  <a:pt x="2038" y="341"/>
                </a:lnTo>
                <a:lnTo>
                  <a:pt x="2038" y="341"/>
                </a:lnTo>
                <a:cubicBezTo>
                  <a:pt x="2051" y="356"/>
                  <a:pt x="2051" y="379"/>
                  <a:pt x="2038" y="394"/>
                </a:cubicBezTo>
                <a:lnTo>
                  <a:pt x="1752" y="730"/>
                </a:lnTo>
                <a:lnTo>
                  <a:pt x="1752" y="730"/>
                </a:lnTo>
                <a:cubicBezTo>
                  <a:pt x="1744" y="739"/>
                  <a:pt x="1733" y="745"/>
                  <a:pt x="1721" y="745"/>
                </a:cubicBezTo>
                <a:lnTo>
                  <a:pt x="54" y="745"/>
                </a:lnTo>
                <a:lnTo>
                  <a:pt x="54" y="745"/>
                </a:lnTo>
                <a:cubicBezTo>
                  <a:pt x="19" y="745"/>
                  <a:pt x="0" y="704"/>
                  <a:pt x="23" y="678"/>
                </a:cubicBezTo>
                <a:lnTo>
                  <a:pt x="260" y="394"/>
                </a:lnTo>
                <a:lnTo>
                  <a:pt x="260" y="394"/>
                </a:lnTo>
                <a:cubicBezTo>
                  <a:pt x="273" y="379"/>
                  <a:pt x="273" y="356"/>
                  <a:pt x="260" y="341"/>
                </a:cubicBezTo>
              </a:path>
            </a:pathLst>
          </a:custGeom>
          <a:solidFill>
            <a:schemeClr val="accent1"/>
          </a:solidFill>
          <a:ln>
            <a:noFill/>
          </a:ln>
          <a:effectLst/>
        </p:spPr>
        <p:txBody>
          <a:bodyPr wrap="none" anchor="ctr"/>
          <a:lstStyle/>
          <a:p>
            <a:endParaRPr lang="en-US" sz="3266"/>
          </a:p>
        </p:txBody>
      </p:sp>
      <p:sp>
        <p:nvSpPr>
          <p:cNvPr id="4" name="TextBox 3">
            <a:extLst>
              <a:ext uri="{FF2B5EF4-FFF2-40B4-BE49-F238E27FC236}">
                <a16:creationId xmlns:a16="http://schemas.microsoft.com/office/drawing/2014/main" id="{FA449988-A1E8-4584-A874-45E0739C0915}"/>
              </a:ext>
            </a:extLst>
          </p:cNvPr>
          <p:cNvSpPr txBox="1"/>
          <p:nvPr/>
        </p:nvSpPr>
        <p:spPr>
          <a:xfrm>
            <a:off x="851500" y="1650558"/>
            <a:ext cx="500458" cy="461665"/>
          </a:xfrm>
          <a:prstGeom prst="rect">
            <a:avLst/>
          </a:prstGeom>
          <a:noFill/>
        </p:spPr>
        <p:txBody>
          <a:bodyPr wrap="none" rtlCol="0" anchor="ctr">
            <a:spAutoFit/>
          </a:bodyPr>
          <a:lstStyle/>
          <a:p>
            <a:pPr algn="ctr"/>
            <a:r>
              <a:rPr lang="en-US" sz="2400" b="1" dirty="0">
                <a:solidFill>
                  <a:schemeClr val="bg1"/>
                </a:solidFill>
                <a:latin typeface="Poppins" pitchFamily="2" charset="77"/>
                <a:cs typeface="Poppins" pitchFamily="2" charset="77"/>
              </a:rPr>
              <a:t>01</a:t>
            </a:r>
          </a:p>
        </p:txBody>
      </p:sp>
      <p:sp>
        <p:nvSpPr>
          <p:cNvPr id="5" name="TextBox 4">
            <a:extLst>
              <a:ext uri="{FF2B5EF4-FFF2-40B4-BE49-F238E27FC236}">
                <a16:creationId xmlns:a16="http://schemas.microsoft.com/office/drawing/2014/main" id="{54567652-B5F4-44C9-9602-46F85B1B0882}"/>
              </a:ext>
            </a:extLst>
          </p:cNvPr>
          <p:cNvSpPr txBox="1"/>
          <p:nvPr/>
        </p:nvSpPr>
        <p:spPr>
          <a:xfrm>
            <a:off x="1855508" y="1362547"/>
            <a:ext cx="9831666" cy="1015663"/>
          </a:xfrm>
          <a:prstGeom prst="rect">
            <a:avLst/>
          </a:prstGeom>
          <a:noFill/>
        </p:spPr>
        <p:txBody>
          <a:bodyPr wrap="square" rtlCol="0" anchor="b" anchorCtr="0">
            <a:spAutoFit/>
          </a:bodyPr>
          <a:lstStyle/>
          <a:p>
            <a:pPr algn="just"/>
            <a:r>
              <a:rPr lang="mn-MN" sz="2000" dirty="0">
                <a:latin typeface="Arial" panose="020B0604020202020204" pitchFamily="34" charset="0"/>
                <a:ea typeface="League Spartan" charset="0"/>
                <a:cs typeface="Arial" panose="020B0604020202020204" pitchFamily="34" charset="0"/>
              </a:rPr>
              <a:t>Нэг хэвтэлтээр хос эрхтэнд ижил мэс засал хийсэн тохиолдолд төлбөрийн хэмжээг 1.6 дахин үржүүлсэн дүнгээр санхүүжүүлэх, хамтын төлбөрийн хэмжээ нь мөн 1.6 дахин үржүүлсэнтэй тэнцүү байх</a:t>
            </a:r>
            <a:endParaRPr lang="en-US" sz="2000" dirty="0">
              <a:latin typeface="Arial" panose="020B0604020202020204" pitchFamily="34" charset="0"/>
              <a:ea typeface="League Spartan" charset="0"/>
              <a:cs typeface="Arial" panose="020B0604020202020204" pitchFamily="34" charset="0"/>
            </a:endParaRPr>
          </a:p>
        </p:txBody>
      </p:sp>
      <p:sp>
        <p:nvSpPr>
          <p:cNvPr id="6" name="Freeform 2">
            <a:extLst>
              <a:ext uri="{FF2B5EF4-FFF2-40B4-BE49-F238E27FC236}">
                <a16:creationId xmlns:a16="http://schemas.microsoft.com/office/drawing/2014/main" id="{0F1B40A5-840B-4739-9258-2E3DA6EE0EE2}"/>
              </a:ext>
            </a:extLst>
          </p:cNvPr>
          <p:cNvSpPr>
            <a:spLocks noChangeArrowheads="1"/>
          </p:cNvSpPr>
          <p:nvPr/>
        </p:nvSpPr>
        <p:spPr bwMode="auto">
          <a:xfrm>
            <a:off x="463177" y="3431188"/>
            <a:ext cx="1277107" cy="464152"/>
          </a:xfrm>
          <a:custGeom>
            <a:avLst/>
            <a:gdLst>
              <a:gd name="T0" fmla="*/ 260 w 2052"/>
              <a:gd name="T1" fmla="*/ 340 h 744"/>
              <a:gd name="T2" fmla="*/ 25 w 2052"/>
              <a:gd name="T3" fmla="*/ 67 h 744"/>
              <a:gd name="T4" fmla="*/ 25 w 2052"/>
              <a:gd name="T5" fmla="*/ 67 h 744"/>
              <a:gd name="T6" fmla="*/ 55 w 2052"/>
              <a:gd name="T7" fmla="*/ 0 h 744"/>
              <a:gd name="T8" fmla="*/ 1722 w 2052"/>
              <a:gd name="T9" fmla="*/ 0 h 744"/>
              <a:gd name="T10" fmla="*/ 1722 w 2052"/>
              <a:gd name="T11" fmla="*/ 0 h 744"/>
              <a:gd name="T12" fmla="*/ 1752 w 2052"/>
              <a:gd name="T13" fmla="*/ 13 h 744"/>
              <a:gd name="T14" fmla="*/ 2038 w 2052"/>
              <a:gd name="T15" fmla="*/ 340 h 744"/>
              <a:gd name="T16" fmla="*/ 2038 w 2052"/>
              <a:gd name="T17" fmla="*/ 340 h 744"/>
              <a:gd name="T18" fmla="*/ 2038 w 2052"/>
              <a:gd name="T19" fmla="*/ 393 h 744"/>
              <a:gd name="T20" fmla="*/ 1752 w 2052"/>
              <a:gd name="T21" fmla="*/ 729 h 744"/>
              <a:gd name="T22" fmla="*/ 1752 w 2052"/>
              <a:gd name="T23" fmla="*/ 729 h 744"/>
              <a:gd name="T24" fmla="*/ 1721 w 2052"/>
              <a:gd name="T25" fmla="*/ 743 h 744"/>
              <a:gd name="T26" fmla="*/ 54 w 2052"/>
              <a:gd name="T27" fmla="*/ 743 h 744"/>
              <a:gd name="T28" fmla="*/ 54 w 2052"/>
              <a:gd name="T29" fmla="*/ 743 h 744"/>
              <a:gd name="T30" fmla="*/ 23 w 2052"/>
              <a:gd name="T31" fmla="*/ 677 h 744"/>
              <a:gd name="T32" fmla="*/ 260 w 2052"/>
              <a:gd name="T33" fmla="*/ 393 h 744"/>
              <a:gd name="T34" fmla="*/ 260 w 2052"/>
              <a:gd name="T35" fmla="*/ 393 h 744"/>
              <a:gd name="T36" fmla="*/ 260 w 2052"/>
              <a:gd name="T37" fmla="*/ 34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2" h="744">
                <a:moveTo>
                  <a:pt x="260" y="340"/>
                </a:moveTo>
                <a:lnTo>
                  <a:pt x="25" y="67"/>
                </a:lnTo>
                <a:lnTo>
                  <a:pt x="25" y="67"/>
                </a:lnTo>
                <a:cubicBezTo>
                  <a:pt x="2" y="41"/>
                  <a:pt x="21" y="0"/>
                  <a:pt x="55" y="0"/>
                </a:cubicBezTo>
                <a:lnTo>
                  <a:pt x="1722" y="0"/>
                </a:lnTo>
                <a:lnTo>
                  <a:pt x="1722" y="0"/>
                </a:lnTo>
                <a:cubicBezTo>
                  <a:pt x="1733" y="0"/>
                  <a:pt x="1744" y="5"/>
                  <a:pt x="1752" y="13"/>
                </a:cubicBezTo>
                <a:lnTo>
                  <a:pt x="2038" y="340"/>
                </a:lnTo>
                <a:lnTo>
                  <a:pt x="2038" y="340"/>
                </a:lnTo>
                <a:cubicBezTo>
                  <a:pt x="2051" y="355"/>
                  <a:pt x="2051" y="378"/>
                  <a:pt x="2038" y="393"/>
                </a:cubicBezTo>
                <a:lnTo>
                  <a:pt x="1752" y="729"/>
                </a:lnTo>
                <a:lnTo>
                  <a:pt x="1752" y="729"/>
                </a:lnTo>
                <a:cubicBezTo>
                  <a:pt x="1744" y="738"/>
                  <a:pt x="1733" y="743"/>
                  <a:pt x="1721" y="743"/>
                </a:cubicBezTo>
                <a:lnTo>
                  <a:pt x="54" y="743"/>
                </a:lnTo>
                <a:lnTo>
                  <a:pt x="54" y="743"/>
                </a:lnTo>
                <a:cubicBezTo>
                  <a:pt x="19" y="743"/>
                  <a:pt x="0" y="703"/>
                  <a:pt x="23" y="677"/>
                </a:cubicBezTo>
                <a:lnTo>
                  <a:pt x="260" y="393"/>
                </a:lnTo>
                <a:lnTo>
                  <a:pt x="260" y="393"/>
                </a:lnTo>
                <a:cubicBezTo>
                  <a:pt x="273" y="378"/>
                  <a:pt x="273" y="355"/>
                  <a:pt x="260" y="340"/>
                </a:cubicBezTo>
              </a:path>
            </a:pathLst>
          </a:custGeom>
          <a:solidFill>
            <a:schemeClr val="accent2"/>
          </a:solidFill>
          <a:ln>
            <a:noFill/>
          </a:ln>
          <a:effectLst/>
        </p:spPr>
        <p:txBody>
          <a:bodyPr wrap="none" anchor="ctr"/>
          <a:lstStyle/>
          <a:p>
            <a:endParaRPr lang="en-US" sz="3266"/>
          </a:p>
        </p:txBody>
      </p:sp>
      <p:sp>
        <p:nvSpPr>
          <p:cNvPr id="7" name="TextBox 6">
            <a:extLst>
              <a:ext uri="{FF2B5EF4-FFF2-40B4-BE49-F238E27FC236}">
                <a16:creationId xmlns:a16="http://schemas.microsoft.com/office/drawing/2014/main" id="{5D1004EA-B206-48A3-8C41-31B348F5AA56}"/>
              </a:ext>
            </a:extLst>
          </p:cNvPr>
          <p:cNvSpPr txBox="1"/>
          <p:nvPr/>
        </p:nvSpPr>
        <p:spPr>
          <a:xfrm>
            <a:off x="821044" y="3432432"/>
            <a:ext cx="561372" cy="461665"/>
          </a:xfrm>
          <a:prstGeom prst="rect">
            <a:avLst/>
          </a:prstGeom>
          <a:noFill/>
        </p:spPr>
        <p:txBody>
          <a:bodyPr wrap="none" rtlCol="0" anchor="ctr">
            <a:spAutoFit/>
          </a:bodyPr>
          <a:lstStyle/>
          <a:p>
            <a:pPr algn="ctr"/>
            <a:r>
              <a:rPr lang="en-US" sz="2400" b="1" dirty="0">
                <a:solidFill>
                  <a:schemeClr val="bg1"/>
                </a:solidFill>
                <a:latin typeface="Poppins" pitchFamily="2" charset="77"/>
                <a:cs typeface="Poppins" pitchFamily="2" charset="77"/>
              </a:rPr>
              <a:t>02</a:t>
            </a:r>
          </a:p>
        </p:txBody>
      </p:sp>
      <p:sp>
        <p:nvSpPr>
          <p:cNvPr id="8" name="Freeform 3">
            <a:extLst>
              <a:ext uri="{FF2B5EF4-FFF2-40B4-BE49-F238E27FC236}">
                <a16:creationId xmlns:a16="http://schemas.microsoft.com/office/drawing/2014/main" id="{C187B64F-D460-461D-8077-E5FE8D189CCB}"/>
              </a:ext>
            </a:extLst>
          </p:cNvPr>
          <p:cNvSpPr>
            <a:spLocks noChangeArrowheads="1"/>
          </p:cNvSpPr>
          <p:nvPr/>
        </p:nvSpPr>
        <p:spPr bwMode="auto">
          <a:xfrm>
            <a:off x="463176" y="5436042"/>
            <a:ext cx="1277107" cy="464154"/>
          </a:xfrm>
          <a:custGeom>
            <a:avLst/>
            <a:gdLst>
              <a:gd name="T0" fmla="*/ 260 w 2052"/>
              <a:gd name="T1" fmla="*/ 340 h 745"/>
              <a:gd name="T2" fmla="*/ 25 w 2052"/>
              <a:gd name="T3" fmla="*/ 67 h 745"/>
              <a:gd name="T4" fmla="*/ 25 w 2052"/>
              <a:gd name="T5" fmla="*/ 67 h 745"/>
              <a:gd name="T6" fmla="*/ 55 w 2052"/>
              <a:gd name="T7" fmla="*/ 0 h 745"/>
              <a:gd name="T8" fmla="*/ 1722 w 2052"/>
              <a:gd name="T9" fmla="*/ 0 h 745"/>
              <a:gd name="T10" fmla="*/ 1722 w 2052"/>
              <a:gd name="T11" fmla="*/ 0 h 745"/>
              <a:gd name="T12" fmla="*/ 1752 w 2052"/>
              <a:gd name="T13" fmla="*/ 14 h 745"/>
              <a:gd name="T14" fmla="*/ 2038 w 2052"/>
              <a:gd name="T15" fmla="*/ 340 h 745"/>
              <a:gd name="T16" fmla="*/ 2038 w 2052"/>
              <a:gd name="T17" fmla="*/ 340 h 745"/>
              <a:gd name="T18" fmla="*/ 2038 w 2052"/>
              <a:gd name="T19" fmla="*/ 394 h 745"/>
              <a:gd name="T20" fmla="*/ 1752 w 2052"/>
              <a:gd name="T21" fmla="*/ 729 h 745"/>
              <a:gd name="T22" fmla="*/ 1752 w 2052"/>
              <a:gd name="T23" fmla="*/ 729 h 745"/>
              <a:gd name="T24" fmla="*/ 1721 w 2052"/>
              <a:gd name="T25" fmla="*/ 744 h 745"/>
              <a:gd name="T26" fmla="*/ 54 w 2052"/>
              <a:gd name="T27" fmla="*/ 744 h 745"/>
              <a:gd name="T28" fmla="*/ 54 w 2052"/>
              <a:gd name="T29" fmla="*/ 744 h 745"/>
              <a:gd name="T30" fmla="*/ 23 w 2052"/>
              <a:gd name="T31" fmla="*/ 677 h 745"/>
              <a:gd name="T32" fmla="*/ 260 w 2052"/>
              <a:gd name="T33" fmla="*/ 393 h 745"/>
              <a:gd name="T34" fmla="*/ 260 w 2052"/>
              <a:gd name="T35" fmla="*/ 393 h 745"/>
              <a:gd name="T36" fmla="*/ 260 w 2052"/>
              <a:gd name="T37" fmla="*/ 34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2" h="745">
                <a:moveTo>
                  <a:pt x="260" y="340"/>
                </a:moveTo>
                <a:lnTo>
                  <a:pt x="25" y="67"/>
                </a:lnTo>
                <a:lnTo>
                  <a:pt x="25" y="67"/>
                </a:lnTo>
                <a:cubicBezTo>
                  <a:pt x="2" y="41"/>
                  <a:pt x="21" y="0"/>
                  <a:pt x="55" y="0"/>
                </a:cubicBezTo>
                <a:lnTo>
                  <a:pt x="1722" y="0"/>
                </a:lnTo>
                <a:lnTo>
                  <a:pt x="1722" y="0"/>
                </a:lnTo>
                <a:cubicBezTo>
                  <a:pt x="1733" y="0"/>
                  <a:pt x="1744" y="5"/>
                  <a:pt x="1752" y="14"/>
                </a:cubicBezTo>
                <a:lnTo>
                  <a:pt x="2038" y="340"/>
                </a:lnTo>
                <a:lnTo>
                  <a:pt x="2038" y="340"/>
                </a:lnTo>
                <a:cubicBezTo>
                  <a:pt x="2051" y="356"/>
                  <a:pt x="2051" y="378"/>
                  <a:pt x="2038" y="394"/>
                </a:cubicBezTo>
                <a:lnTo>
                  <a:pt x="1752" y="729"/>
                </a:lnTo>
                <a:lnTo>
                  <a:pt x="1752" y="729"/>
                </a:lnTo>
                <a:cubicBezTo>
                  <a:pt x="1744" y="738"/>
                  <a:pt x="1733" y="744"/>
                  <a:pt x="1721" y="744"/>
                </a:cubicBezTo>
                <a:lnTo>
                  <a:pt x="54" y="744"/>
                </a:lnTo>
                <a:lnTo>
                  <a:pt x="54" y="744"/>
                </a:lnTo>
                <a:cubicBezTo>
                  <a:pt x="19" y="744"/>
                  <a:pt x="0" y="704"/>
                  <a:pt x="23" y="677"/>
                </a:cubicBezTo>
                <a:lnTo>
                  <a:pt x="260" y="393"/>
                </a:lnTo>
                <a:lnTo>
                  <a:pt x="260" y="393"/>
                </a:lnTo>
                <a:cubicBezTo>
                  <a:pt x="273" y="378"/>
                  <a:pt x="273" y="356"/>
                  <a:pt x="260" y="340"/>
                </a:cubicBezTo>
              </a:path>
            </a:pathLst>
          </a:custGeom>
          <a:solidFill>
            <a:schemeClr val="accent3"/>
          </a:solidFill>
          <a:ln>
            <a:noFill/>
          </a:ln>
          <a:effectLst/>
        </p:spPr>
        <p:txBody>
          <a:bodyPr wrap="none" anchor="ctr"/>
          <a:lstStyle/>
          <a:p>
            <a:endParaRPr lang="en-US" sz="3266"/>
          </a:p>
        </p:txBody>
      </p:sp>
      <p:sp>
        <p:nvSpPr>
          <p:cNvPr id="9" name="TextBox 8">
            <a:extLst>
              <a:ext uri="{FF2B5EF4-FFF2-40B4-BE49-F238E27FC236}">
                <a16:creationId xmlns:a16="http://schemas.microsoft.com/office/drawing/2014/main" id="{DE768E53-3277-4672-90CD-76FAED68CA4E}"/>
              </a:ext>
            </a:extLst>
          </p:cNvPr>
          <p:cNvSpPr txBox="1"/>
          <p:nvPr/>
        </p:nvSpPr>
        <p:spPr>
          <a:xfrm>
            <a:off x="816235" y="5436042"/>
            <a:ext cx="570990" cy="461665"/>
          </a:xfrm>
          <a:prstGeom prst="rect">
            <a:avLst/>
          </a:prstGeom>
          <a:noFill/>
        </p:spPr>
        <p:txBody>
          <a:bodyPr wrap="none" rtlCol="0" anchor="ctr">
            <a:spAutoFit/>
          </a:bodyPr>
          <a:lstStyle/>
          <a:p>
            <a:pPr algn="ctr"/>
            <a:r>
              <a:rPr lang="en-US" sz="2400" b="1" dirty="0">
                <a:solidFill>
                  <a:schemeClr val="bg1"/>
                </a:solidFill>
                <a:latin typeface="Poppins" pitchFamily="2" charset="77"/>
                <a:cs typeface="Poppins" pitchFamily="2" charset="77"/>
              </a:rPr>
              <a:t>03</a:t>
            </a:r>
          </a:p>
        </p:txBody>
      </p:sp>
      <p:sp>
        <p:nvSpPr>
          <p:cNvPr id="10" name="TextBox 9">
            <a:extLst>
              <a:ext uri="{FF2B5EF4-FFF2-40B4-BE49-F238E27FC236}">
                <a16:creationId xmlns:a16="http://schemas.microsoft.com/office/drawing/2014/main" id="{9919B3D8-B68B-410B-8237-72768B0B8B59}"/>
              </a:ext>
            </a:extLst>
          </p:cNvPr>
          <p:cNvSpPr txBox="1"/>
          <p:nvPr/>
        </p:nvSpPr>
        <p:spPr>
          <a:xfrm>
            <a:off x="1855508" y="3282393"/>
            <a:ext cx="9831666" cy="1015663"/>
          </a:xfrm>
          <a:prstGeom prst="rect">
            <a:avLst/>
          </a:prstGeom>
          <a:noFill/>
        </p:spPr>
        <p:txBody>
          <a:bodyPr wrap="square">
            <a:spAutoFit/>
          </a:bodyPr>
          <a:lstStyle/>
          <a:p>
            <a:pPr algn="just"/>
            <a:r>
              <a:rPr lang="mn-MN" sz="2000" dirty="0">
                <a:effectLst/>
                <a:latin typeface="Arial" panose="020B0604020202020204" pitchFamily="34" charset="0"/>
                <a:ea typeface="Yu Mincho" panose="02020400000000000000" pitchFamily="18" charset="-128"/>
              </a:rPr>
              <a:t>Заалт гаргасан мэс засал нь амжилтгүй болсноос тухайн  мэс заслыг  өөр аргаар хийсэн тохиодолд сүүлийнх нь хийгдсэн мэс заслын төлбөрийн хэмжээгээр санхүүжүүлнэ</a:t>
            </a:r>
            <a:endParaRPr lang="en-US" sz="2000" dirty="0"/>
          </a:p>
        </p:txBody>
      </p:sp>
      <p:sp>
        <p:nvSpPr>
          <p:cNvPr id="11" name="TextBox 10">
            <a:extLst>
              <a:ext uri="{FF2B5EF4-FFF2-40B4-BE49-F238E27FC236}">
                <a16:creationId xmlns:a16="http://schemas.microsoft.com/office/drawing/2014/main" id="{EBD1E4C9-B62B-4B31-AB58-7AFA8EA282FA}"/>
              </a:ext>
            </a:extLst>
          </p:cNvPr>
          <p:cNvSpPr txBox="1"/>
          <p:nvPr/>
        </p:nvSpPr>
        <p:spPr>
          <a:xfrm>
            <a:off x="1855508" y="5202240"/>
            <a:ext cx="9831665" cy="1015663"/>
          </a:xfrm>
          <a:prstGeom prst="rect">
            <a:avLst/>
          </a:prstGeom>
          <a:noFill/>
        </p:spPr>
        <p:txBody>
          <a:bodyPr wrap="square" rtlCol="0" anchor="b" anchorCtr="0">
            <a:spAutoFit/>
          </a:bodyPr>
          <a:lstStyle/>
          <a:p>
            <a:pPr algn="just"/>
            <a:r>
              <a:rPr lang="mn-MN" sz="2000" dirty="0">
                <a:effectLst/>
                <a:latin typeface="Arial" panose="020B0604020202020204" pitchFamily="34" charset="0"/>
                <a:ea typeface="Times New Roman" panose="02020603050405020304" pitchFamily="18" charset="0"/>
              </a:rPr>
              <a:t>Хөнгөвчлөх эмчилгээг хийлгэх үедээ эрчимт эмчилгээний тусламж, үйлчилгээг үзүүлсэн  бол эрчимт эмчилгээний холбогдох оношийн хамааралтай бүлгээр давхар нэхэмжилж болно.</a:t>
            </a:r>
            <a:endParaRPr lang="en-US" sz="2400" dirty="0">
              <a:latin typeface="Arial" panose="020B0604020202020204" pitchFamily="34" charset="0"/>
              <a:ea typeface="League Spartan" charset="0"/>
              <a:cs typeface="Arial" panose="020B0604020202020204" pitchFamily="34" charset="0"/>
            </a:endParaRPr>
          </a:p>
        </p:txBody>
      </p:sp>
      <p:sp>
        <p:nvSpPr>
          <p:cNvPr id="14" name="Title 1">
            <a:extLst>
              <a:ext uri="{FF2B5EF4-FFF2-40B4-BE49-F238E27FC236}">
                <a16:creationId xmlns:a16="http://schemas.microsoft.com/office/drawing/2014/main" id="{507EC393-19F6-42EB-8B1D-72C962EF1AE4}"/>
              </a:ext>
            </a:extLst>
          </p:cNvPr>
          <p:cNvSpPr>
            <a:spLocks noGrp="1"/>
          </p:cNvSpPr>
          <p:nvPr>
            <p:ph type="title"/>
          </p:nvPr>
        </p:nvSpPr>
        <p:spPr>
          <a:xfrm>
            <a:off x="2466974" y="89744"/>
            <a:ext cx="9477375" cy="586531"/>
          </a:xfrm>
        </p:spPr>
        <p:txBody>
          <a:bodyPr/>
          <a:lstStyle/>
          <a:p>
            <a:r>
              <a:rPr lang="mn-MN"/>
              <a:t>Журамд орсон өөрчлөлтүүд</a:t>
            </a:r>
            <a:endParaRPr lang="en-US"/>
          </a:p>
        </p:txBody>
      </p:sp>
    </p:spTree>
    <p:extLst>
      <p:ext uri="{BB962C8B-B14F-4D97-AF65-F5344CB8AC3E}">
        <p14:creationId xmlns:p14="http://schemas.microsoft.com/office/powerpoint/2010/main" val="1738191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5">
            <a:extLst>
              <a:ext uri="{FF2B5EF4-FFF2-40B4-BE49-F238E27FC236}">
                <a16:creationId xmlns:a16="http://schemas.microsoft.com/office/drawing/2014/main" id="{26CCA08D-A903-4ABE-A820-A6ECF4187CAF}"/>
              </a:ext>
            </a:extLst>
          </p:cNvPr>
          <p:cNvSpPr>
            <a:spLocks noChangeArrowheads="1"/>
          </p:cNvSpPr>
          <p:nvPr/>
        </p:nvSpPr>
        <p:spPr bwMode="auto">
          <a:xfrm>
            <a:off x="655164" y="1547131"/>
            <a:ext cx="1223476" cy="1424691"/>
          </a:xfrm>
          <a:custGeom>
            <a:avLst/>
            <a:gdLst>
              <a:gd name="T0" fmla="*/ 787 w 2333"/>
              <a:gd name="T1" fmla="*/ 40 h 2717"/>
              <a:gd name="T2" fmla="*/ 787 w 2333"/>
              <a:gd name="T3" fmla="*/ 40 h 2717"/>
              <a:gd name="T4" fmla="*/ 930 w 2333"/>
              <a:gd name="T5" fmla="*/ 41 h 2717"/>
              <a:gd name="T6" fmla="*/ 930 w 2333"/>
              <a:gd name="T7" fmla="*/ 41 h 2717"/>
              <a:gd name="T8" fmla="*/ 2332 w 2333"/>
              <a:gd name="T9" fmla="*/ 2289 h 2717"/>
              <a:gd name="T10" fmla="*/ 1146 w 2333"/>
              <a:gd name="T11" fmla="*/ 2716 h 2717"/>
              <a:gd name="T12" fmla="*/ 1146 w 2333"/>
              <a:gd name="T13" fmla="*/ 2716 h 2717"/>
              <a:gd name="T14" fmla="*/ 39 w 2333"/>
              <a:gd name="T15" fmla="*/ 932 h 2717"/>
              <a:gd name="T16" fmla="*/ 39 w 2333"/>
              <a:gd name="T17" fmla="*/ 932 h 2717"/>
              <a:gd name="T18" fmla="*/ 40 w 2333"/>
              <a:gd name="T19" fmla="*/ 787 h 2717"/>
              <a:gd name="T20" fmla="*/ 787 w 2333"/>
              <a:gd name="T21" fmla="*/ 40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3" h="2717">
                <a:moveTo>
                  <a:pt x="787" y="40"/>
                </a:moveTo>
                <a:lnTo>
                  <a:pt x="787" y="40"/>
                </a:lnTo>
                <a:cubicBezTo>
                  <a:pt x="827" y="0"/>
                  <a:pt x="891" y="0"/>
                  <a:pt x="930" y="41"/>
                </a:cubicBezTo>
                <a:lnTo>
                  <a:pt x="930" y="41"/>
                </a:lnTo>
                <a:cubicBezTo>
                  <a:pt x="1552" y="682"/>
                  <a:pt x="2029" y="1449"/>
                  <a:pt x="2332" y="2289"/>
                </a:cubicBezTo>
                <a:lnTo>
                  <a:pt x="1146" y="2716"/>
                </a:lnTo>
                <a:lnTo>
                  <a:pt x="1146" y="2716"/>
                </a:lnTo>
                <a:cubicBezTo>
                  <a:pt x="907" y="2050"/>
                  <a:pt x="529" y="1442"/>
                  <a:pt x="39" y="932"/>
                </a:cubicBezTo>
                <a:lnTo>
                  <a:pt x="39" y="932"/>
                </a:lnTo>
                <a:cubicBezTo>
                  <a:pt x="0" y="891"/>
                  <a:pt x="0" y="826"/>
                  <a:pt x="40" y="787"/>
                </a:cubicBezTo>
                <a:lnTo>
                  <a:pt x="787" y="40"/>
                </a:lnTo>
              </a:path>
            </a:pathLst>
          </a:custGeom>
          <a:solidFill>
            <a:schemeClr val="accent1"/>
          </a:solidFill>
          <a:ln>
            <a:noFill/>
          </a:ln>
          <a:effectLst/>
        </p:spPr>
        <p:txBody>
          <a:bodyPr wrap="none" anchor="ctr"/>
          <a:lstStyle/>
          <a:p>
            <a:endParaRPr lang="en-US" sz="3266"/>
          </a:p>
        </p:txBody>
      </p:sp>
      <p:sp>
        <p:nvSpPr>
          <p:cNvPr id="4" name="Freeform 16">
            <a:extLst>
              <a:ext uri="{FF2B5EF4-FFF2-40B4-BE49-F238E27FC236}">
                <a16:creationId xmlns:a16="http://schemas.microsoft.com/office/drawing/2014/main" id="{6BBF5B89-A9A9-4312-B32D-0A1ECD1BC1C4}"/>
              </a:ext>
            </a:extLst>
          </p:cNvPr>
          <p:cNvSpPr>
            <a:spLocks noChangeArrowheads="1"/>
          </p:cNvSpPr>
          <p:nvPr/>
        </p:nvSpPr>
        <p:spPr bwMode="auto">
          <a:xfrm>
            <a:off x="1256494" y="2745166"/>
            <a:ext cx="841863" cy="1431629"/>
          </a:xfrm>
          <a:custGeom>
            <a:avLst/>
            <a:gdLst>
              <a:gd name="T0" fmla="*/ 1189 w 1607"/>
              <a:gd name="T1" fmla="*/ 0 h 2730"/>
              <a:gd name="T2" fmla="*/ 1189 w 1607"/>
              <a:gd name="T3" fmla="*/ 0 h 2730"/>
              <a:gd name="T4" fmla="*/ 1512 w 1607"/>
              <a:gd name="T5" fmla="*/ 2729 h 2730"/>
              <a:gd name="T6" fmla="*/ 258 w 1607"/>
              <a:gd name="T7" fmla="*/ 2601 h 2730"/>
              <a:gd name="T8" fmla="*/ 258 w 1607"/>
              <a:gd name="T9" fmla="*/ 2601 h 2730"/>
              <a:gd name="T10" fmla="*/ 0 w 1607"/>
              <a:gd name="T11" fmla="*/ 418 h 2730"/>
              <a:gd name="T12" fmla="*/ 1189 w 1607"/>
              <a:gd name="T13" fmla="*/ 0 h 2730"/>
            </a:gdLst>
            <a:ahLst/>
            <a:cxnLst>
              <a:cxn ang="0">
                <a:pos x="T0" y="T1"/>
              </a:cxn>
              <a:cxn ang="0">
                <a:pos x="T2" y="T3"/>
              </a:cxn>
              <a:cxn ang="0">
                <a:pos x="T4" y="T5"/>
              </a:cxn>
              <a:cxn ang="0">
                <a:pos x="T6" y="T7"/>
              </a:cxn>
              <a:cxn ang="0">
                <a:pos x="T8" y="T9"/>
              </a:cxn>
              <a:cxn ang="0">
                <a:pos x="T10" y="T11"/>
              </a:cxn>
              <a:cxn ang="0">
                <a:pos x="T12" y="T13"/>
              </a:cxn>
            </a:cxnLst>
            <a:rect l="0" t="0" r="r" b="b"/>
            <a:pathLst>
              <a:path w="1607" h="2730">
                <a:moveTo>
                  <a:pt x="1189" y="0"/>
                </a:moveTo>
                <a:lnTo>
                  <a:pt x="1189" y="0"/>
                </a:lnTo>
                <a:cubicBezTo>
                  <a:pt x="1496" y="876"/>
                  <a:pt x="1606" y="1808"/>
                  <a:pt x="1512" y="2729"/>
                </a:cubicBezTo>
                <a:lnTo>
                  <a:pt x="258" y="2601"/>
                </a:lnTo>
                <a:lnTo>
                  <a:pt x="258" y="2601"/>
                </a:lnTo>
                <a:cubicBezTo>
                  <a:pt x="334" y="1863"/>
                  <a:pt x="246" y="1118"/>
                  <a:pt x="0" y="418"/>
                </a:cubicBezTo>
                <a:lnTo>
                  <a:pt x="1189"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 name="Freeform 17">
            <a:extLst>
              <a:ext uri="{FF2B5EF4-FFF2-40B4-BE49-F238E27FC236}">
                <a16:creationId xmlns:a16="http://schemas.microsoft.com/office/drawing/2014/main" id="{FAE73AEC-4E94-42EF-AEB5-FFEDAFA756EF}"/>
              </a:ext>
            </a:extLst>
          </p:cNvPr>
          <p:cNvSpPr>
            <a:spLocks noChangeArrowheads="1"/>
          </p:cNvSpPr>
          <p:nvPr/>
        </p:nvSpPr>
        <p:spPr bwMode="auto">
          <a:xfrm>
            <a:off x="1011336" y="4098160"/>
            <a:ext cx="1038451" cy="1438568"/>
          </a:xfrm>
          <a:custGeom>
            <a:avLst/>
            <a:gdLst>
              <a:gd name="T0" fmla="*/ 1979 w 1980"/>
              <a:gd name="T1" fmla="*/ 148 h 2743"/>
              <a:gd name="T2" fmla="*/ 1979 w 1980"/>
              <a:gd name="T3" fmla="*/ 148 h 2743"/>
              <a:gd name="T4" fmla="*/ 1069 w 1980"/>
              <a:gd name="T5" fmla="*/ 2742 h 2743"/>
              <a:gd name="T6" fmla="*/ 0 w 1980"/>
              <a:gd name="T7" fmla="*/ 2075 h 2743"/>
              <a:gd name="T8" fmla="*/ 0 w 1980"/>
              <a:gd name="T9" fmla="*/ 2075 h 2743"/>
              <a:gd name="T10" fmla="*/ 728 w 1980"/>
              <a:gd name="T11" fmla="*/ 0 h 2743"/>
              <a:gd name="T12" fmla="*/ 1979 w 1980"/>
              <a:gd name="T13" fmla="*/ 148 h 2743"/>
            </a:gdLst>
            <a:ahLst/>
            <a:cxnLst>
              <a:cxn ang="0">
                <a:pos x="T0" y="T1"/>
              </a:cxn>
              <a:cxn ang="0">
                <a:pos x="T2" y="T3"/>
              </a:cxn>
              <a:cxn ang="0">
                <a:pos x="T4" y="T5"/>
              </a:cxn>
              <a:cxn ang="0">
                <a:pos x="T6" y="T7"/>
              </a:cxn>
              <a:cxn ang="0">
                <a:pos x="T8" y="T9"/>
              </a:cxn>
              <a:cxn ang="0">
                <a:pos x="T10" y="T11"/>
              </a:cxn>
              <a:cxn ang="0">
                <a:pos x="T12" y="T13"/>
              </a:cxn>
            </a:cxnLst>
            <a:rect l="0" t="0" r="r" b="b"/>
            <a:pathLst>
              <a:path w="1980" h="2743">
                <a:moveTo>
                  <a:pt x="1979" y="148"/>
                </a:moveTo>
                <a:lnTo>
                  <a:pt x="1979" y="148"/>
                </a:lnTo>
                <a:cubicBezTo>
                  <a:pt x="1870" y="1069"/>
                  <a:pt x="1560" y="1955"/>
                  <a:pt x="1069" y="2742"/>
                </a:cubicBezTo>
                <a:lnTo>
                  <a:pt x="0" y="2075"/>
                </a:lnTo>
                <a:lnTo>
                  <a:pt x="0" y="2075"/>
                </a:lnTo>
                <a:cubicBezTo>
                  <a:pt x="392" y="1445"/>
                  <a:pt x="641" y="737"/>
                  <a:pt x="728" y="0"/>
                </a:cubicBezTo>
                <a:lnTo>
                  <a:pt x="1979" y="14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cxnSp>
        <p:nvCxnSpPr>
          <p:cNvPr id="6" name="Straight Connector 5">
            <a:extLst>
              <a:ext uri="{FF2B5EF4-FFF2-40B4-BE49-F238E27FC236}">
                <a16:creationId xmlns:a16="http://schemas.microsoft.com/office/drawing/2014/main" id="{5BF0FBE8-43E6-4920-B16D-30833FCA3513}"/>
              </a:ext>
            </a:extLst>
          </p:cNvPr>
          <p:cNvCxnSpPr>
            <a:cxnSpLocks/>
          </p:cNvCxnSpPr>
          <p:nvPr/>
        </p:nvCxnSpPr>
        <p:spPr>
          <a:xfrm>
            <a:off x="1338843" y="2329487"/>
            <a:ext cx="1296075" cy="0"/>
          </a:xfrm>
          <a:prstGeom prst="line">
            <a:avLst/>
          </a:prstGeom>
          <a:ln w="76200">
            <a:solidFill>
              <a:schemeClr val="tx2"/>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FC86751-83AF-4C67-9934-852D739B71BC}"/>
              </a:ext>
            </a:extLst>
          </p:cNvPr>
          <p:cNvCxnSpPr>
            <a:cxnSpLocks/>
          </p:cNvCxnSpPr>
          <p:nvPr/>
        </p:nvCxnSpPr>
        <p:spPr>
          <a:xfrm>
            <a:off x="1751438" y="3501086"/>
            <a:ext cx="883480" cy="0"/>
          </a:xfrm>
          <a:prstGeom prst="line">
            <a:avLst/>
          </a:prstGeom>
          <a:ln w="76200">
            <a:solidFill>
              <a:schemeClr val="tx2"/>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DA8F8C-1C15-45BD-AB8B-4FA19C4BA567}"/>
              </a:ext>
            </a:extLst>
          </p:cNvPr>
          <p:cNvCxnSpPr>
            <a:cxnSpLocks/>
          </p:cNvCxnSpPr>
          <p:nvPr/>
        </p:nvCxnSpPr>
        <p:spPr>
          <a:xfrm>
            <a:off x="1596662" y="4672685"/>
            <a:ext cx="1038256" cy="0"/>
          </a:xfrm>
          <a:prstGeom prst="line">
            <a:avLst/>
          </a:prstGeom>
          <a:ln w="76200">
            <a:solidFill>
              <a:schemeClr val="tx2"/>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BF5ABD41-D211-4A81-9B0E-875F71A2A591}"/>
              </a:ext>
            </a:extLst>
          </p:cNvPr>
          <p:cNvSpPr txBox="1">
            <a:spLocks/>
          </p:cNvSpPr>
          <p:nvPr/>
        </p:nvSpPr>
        <p:spPr>
          <a:xfrm>
            <a:off x="3180864" y="1335110"/>
            <a:ext cx="8345788" cy="115416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mn-MN" dirty="0">
                <a:solidFill>
                  <a:schemeClr val="accent1">
                    <a:lumMod val="50000"/>
                  </a:schemeClr>
                </a:solidFill>
                <a:effectLst/>
                <a:latin typeface="Arial" panose="020B0604020202020204" pitchFamily="34" charset="0"/>
                <a:ea typeface="Times New Roman" panose="02020603050405020304" pitchFamily="18" charset="0"/>
              </a:rPr>
              <a:t>Түргэн тусламжаар ирээд эмнэлгийн яаралтай тусламжийн тасагт нас барсан </a:t>
            </a:r>
            <a:r>
              <a:rPr lang="mn-MN">
                <a:solidFill>
                  <a:schemeClr val="accent1">
                    <a:lumMod val="50000"/>
                  </a:schemeClr>
                </a:solidFill>
                <a:effectLst/>
                <a:latin typeface="Arial" panose="020B0604020202020204" pitchFamily="34" charset="0"/>
                <a:ea typeface="Times New Roman" panose="02020603050405020304" pitchFamily="18" charset="0"/>
              </a:rPr>
              <a:t>тохиолдлыг </a:t>
            </a:r>
            <a:r>
              <a:rPr lang="en-US">
                <a:solidFill>
                  <a:schemeClr val="accent1">
                    <a:lumMod val="50000"/>
                  </a:schemeClr>
                </a:solidFill>
                <a:effectLst/>
                <a:latin typeface="Arial" panose="020B0604020202020204" pitchFamily="34" charset="0"/>
                <a:ea typeface="Times New Roman" panose="02020603050405020304" pitchFamily="18" charset="0"/>
              </a:rPr>
              <a:t>“</a:t>
            </a:r>
            <a:r>
              <a:rPr lang="mn-MN">
                <a:solidFill>
                  <a:schemeClr val="accent1">
                    <a:lumMod val="50000"/>
                  </a:schemeClr>
                </a:solidFill>
                <a:effectLst/>
                <a:latin typeface="Arial" panose="020B0604020202020204" pitchFamily="34" charset="0"/>
                <a:ea typeface="Times New Roman" panose="02020603050405020304" pitchFamily="18" charset="0"/>
              </a:rPr>
              <a:t>ногоон</a:t>
            </a:r>
            <a:r>
              <a:rPr lang="en-US">
                <a:solidFill>
                  <a:schemeClr val="accent1">
                    <a:lumMod val="50000"/>
                  </a:schemeClr>
                </a:solidFill>
                <a:effectLst/>
                <a:latin typeface="Arial" panose="020B0604020202020204" pitchFamily="34" charset="0"/>
                <a:ea typeface="Times New Roman" panose="02020603050405020304" pitchFamily="18" charset="0"/>
              </a:rPr>
              <a:t> /B”</a:t>
            </a:r>
            <a:r>
              <a:rPr lang="mn-MN">
                <a:solidFill>
                  <a:schemeClr val="accent1">
                    <a:lumMod val="50000"/>
                  </a:schemeClr>
                </a:solidFill>
                <a:effectLst/>
                <a:latin typeface="Arial" panose="020B0604020202020204" pitchFamily="34" charset="0"/>
                <a:ea typeface="Times New Roman" panose="02020603050405020304" pitchFamily="18" charset="0"/>
              </a:rPr>
              <a:t> </a:t>
            </a:r>
            <a:r>
              <a:rPr lang="mn-MN" dirty="0">
                <a:solidFill>
                  <a:schemeClr val="accent1">
                    <a:lumMod val="50000"/>
                  </a:schemeClr>
                </a:solidFill>
                <a:effectLst/>
                <a:latin typeface="Arial" panose="020B0604020202020204" pitchFamily="34" charset="0"/>
                <a:ea typeface="Times New Roman" panose="02020603050405020304" pitchFamily="18" charset="0"/>
              </a:rPr>
              <a:t>эрэмбээр санхүүжүүлнэ. </a:t>
            </a:r>
            <a:endParaRPr lang="en-US" dirty="0">
              <a:solidFill>
                <a:schemeClr val="accent1">
                  <a:lumMod val="50000"/>
                </a:schemeClr>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10" name="Subtitle 2">
            <a:extLst>
              <a:ext uri="{FF2B5EF4-FFF2-40B4-BE49-F238E27FC236}">
                <a16:creationId xmlns:a16="http://schemas.microsoft.com/office/drawing/2014/main" id="{1B96DB28-230A-46A7-80A1-765D7D66CBE2}"/>
              </a:ext>
            </a:extLst>
          </p:cNvPr>
          <p:cNvSpPr txBox="1">
            <a:spLocks/>
          </p:cNvSpPr>
          <p:nvPr/>
        </p:nvSpPr>
        <p:spPr>
          <a:xfrm>
            <a:off x="3180864" y="2908333"/>
            <a:ext cx="8345788" cy="115416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mn-MN" dirty="0">
                <a:solidFill>
                  <a:schemeClr val="accent1">
                    <a:lumMod val="50000"/>
                  </a:schemeClr>
                </a:solidFill>
                <a:effectLst/>
                <a:latin typeface="Arial" panose="020B0604020202020204" pitchFamily="34" charset="0"/>
                <a:ea typeface="Times New Roman" panose="02020603050405020304" pitchFamily="18" charset="0"/>
              </a:rPr>
              <a:t>Түргэн тусламжийн дуудлагад лавлагаа шатлалын эмнэлэг хоорондын эмчийн дуудлагын үйлчилгээ хамаарахгүй. </a:t>
            </a:r>
            <a:endParaRPr lang="en-US" dirty="0">
              <a:solidFill>
                <a:schemeClr val="accent1">
                  <a:lumMod val="50000"/>
                </a:schemeClr>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11" name="Subtitle 2">
            <a:extLst>
              <a:ext uri="{FF2B5EF4-FFF2-40B4-BE49-F238E27FC236}">
                <a16:creationId xmlns:a16="http://schemas.microsoft.com/office/drawing/2014/main" id="{54CF797F-D34D-4885-AF15-1F43A603D471}"/>
              </a:ext>
            </a:extLst>
          </p:cNvPr>
          <p:cNvSpPr txBox="1">
            <a:spLocks/>
          </p:cNvSpPr>
          <p:nvPr/>
        </p:nvSpPr>
        <p:spPr>
          <a:xfrm>
            <a:off x="3180863" y="4470181"/>
            <a:ext cx="8345788" cy="152349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spcAft>
                <a:spcPts val="800"/>
              </a:spcAft>
            </a:pPr>
            <a:r>
              <a:rPr lang="mn-MN"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Түргэн тусламжийн хуурамч дуудлага  өгч, үйлчилгээ авсан тохиолдолд тухайн түргэн тусламжийн харгалзах төлбөрийн хэмжээг баримтлан, төлбөрийг иргэнээр төлүүлнэ. </a:t>
            </a:r>
            <a:endParaRPr lang="en-US" dirty="0">
              <a:solidFill>
                <a:schemeClr val="accent1">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12" name="Title 1">
            <a:extLst>
              <a:ext uri="{FF2B5EF4-FFF2-40B4-BE49-F238E27FC236}">
                <a16:creationId xmlns:a16="http://schemas.microsoft.com/office/drawing/2014/main" id="{F7834741-07D1-4159-981C-F059AB4BDCE1}"/>
              </a:ext>
            </a:extLst>
          </p:cNvPr>
          <p:cNvSpPr>
            <a:spLocks noGrp="1"/>
          </p:cNvSpPr>
          <p:nvPr>
            <p:ph type="title"/>
          </p:nvPr>
        </p:nvSpPr>
        <p:spPr>
          <a:xfrm>
            <a:off x="2466974" y="89744"/>
            <a:ext cx="9477375" cy="586531"/>
          </a:xfrm>
        </p:spPr>
        <p:txBody>
          <a:bodyPr/>
          <a:lstStyle/>
          <a:p>
            <a:r>
              <a:rPr lang="mn-MN"/>
              <a:t>Журамд орсон өөрчлөлтүүд</a:t>
            </a:r>
            <a:endParaRPr lang="en-US"/>
          </a:p>
        </p:txBody>
      </p:sp>
    </p:spTree>
    <p:extLst>
      <p:ext uri="{BB962C8B-B14F-4D97-AF65-F5344CB8AC3E}">
        <p14:creationId xmlns:p14="http://schemas.microsoft.com/office/powerpoint/2010/main" val="1726298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502354E-029D-4835-8017-89BA60A8E043}"/>
              </a:ext>
            </a:extLst>
          </p:cNvPr>
          <p:cNvSpPr/>
          <p:nvPr/>
        </p:nvSpPr>
        <p:spPr>
          <a:xfrm>
            <a:off x="457092" y="1520519"/>
            <a:ext cx="864973" cy="8649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8CD0CA0-64FE-4104-BCDF-C38ABBF2F133}"/>
              </a:ext>
            </a:extLst>
          </p:cNvPr>
          <p:cNvSpPr txBox="1"/>
          <p:nvPr/>
        </p:nvSpPr>
        <p:spPr>
          <a:xfrm>
            <a:off x="654579" y="1752951"/>
            <a:ext cx="470000" cy="400110"/>
          </a:xfrm>
          <a:prstGeom prst="rect">
            <a:avLst/>
          </a:prstGeom>
          <a:noFill/>
        </p:spPr>
        <p:txBody>
          <a:bodyPr wrap="none" rtlCol="0" anchor="ctr" anchorCtr="0">
            <a:spAutoFit/>
          </a:bodyPr>
          <a:lstStyle/>
          <a:p>
            <a:pPr algn="ctr"/>
            <a:r>
              <a:rPr lang="en-US" sz="2000" b="1" dirty="0">
                <a:solidFill>
                  <a:schemeClr val="bg1"/>
                </a:solidFill>
                <a:latin typeface="Arial" panose="020B0604020202020204" pitchFamily="34" charset="0"/>
                <a:ea typeface="League Spartan" charset="0"/>
                <a:cs typeface="Arial" panose="020B0604020202020204" pitchFamily="34" charset="0"/>
              </a:rPr>
              <a:t>01</a:t>
            </a:r>
          </a:p>
        </p:txBody>
      </p:sp>
      <p:sp>
        <p:nvSpPr>
          <p:cNvPr id="5" name="Subtitle 2">
            <a:extLst>
              <a:ext uri="{FF2B5EF4-FFF2-40B4-BE49-F238E27FC236}">
                <a16:creationId xmlns:a16="http://schemas.microsoft.com/office/drawing/2014/main" id="{600D07D3-E8F4-4E13-A4B1-81BC4DD29B83}"/>
              </a:ext>
            </a:extLst>
          </p:cNvPr>
          <p:cNvSpPr txBox="1">
            <a:spLocks/>
          </p:cNvSpPr>
          <p:nvPr/>
        </p:nvSpPr>
        <p:spPr>
          <a:xfrm>
            <a:off x="1635886" y="973881"/>
            <a:ext cx="10307480" cy="187435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mn-MN" sz="1800" dirty="0">
                <a:solidFill>
                  <a:schemeClr val="tx1"/>
                </a:solidFill>
                <a:latin typeface="Arial" panose="020B0604020202020204" pitchFamily="34" charset="0"/>
                <a:ea typeface="Lato Light" panose="020F0502020204030203" pitchFamily="34" charset="0"/>
                <a:cs typeface="Arial" panose="020B0604020202020204" pitchFamily="34" charset="0"/>
              </a:rPr>
              <a:t>Хүүхдээс бусад ЭМД-ын шимтгэлийг нь төр хариуцах иргэдээр амьдралын чанар дээшлүүлэх дараах тусламж, үйлчилгээнд иргэний хариуцан төлөх хамтын төлбөрийг төлүүлэхээр зохицуулалт оруулсан. Үүнд</a:t>
            </a:r>
          </a:p>
          <a:p>
            <a:pPr marL="285750" indent="-285750" algn="just">
              <a:lnSpc>
                <a:spcPct val="100000"/>
              </a:lnSpc>
              <a:buFont typeface="Arial" panose="020B0604020202020204" pitchFamily="34" charset="0"/>
              <a:buChar char="•"/>
            </a:pPr>
            <a:r>
              <a:rPr lang="mn-MN" sz="1800" dirty="0">
                <a:solidFill>
                  <a:schemeClr val="tx1"/>
                </a:solidFill>
                <a:latin typeface="Arial" panose="020B0604020202020204" pitchFamily="34" charset="0"/>
                <a:ea typeface="Lato Light" panose="020F0502020204030203" pitchFamily="34" charset="0"/>
                <a:cs typeface="Arial" panose="020B0604020202020204" pitchFamily="34" charset="0"/>
              </a:rPr>
              <a:t>67-69 дүгээр ОХБ /Нүдний мэс заслууд/</a:t>
            </a:r>
          </a:p>
          <a:p>
            <a:pPr marL="285750" indent="-285750" algn="just">
              <a:lnSpc>
                <a:spcPct val="100000"/>
              </a:lnSpc>
              <a:buFont typeface="Arial" panose="020B0604020202020204" pitchFamily="34" charset="0"/>
              <a:buChar char="•"/>
            </a:pPr>
            <a:r>
              <a:rPr lang="mn-MN" sz="1800" dirty="0">
                <a:solidFill>
                  <a:schemeClr val="tx1"/>
                </a:solidFill>
                <a:latin typeface="Arial" panose="020B0604020202020204" pitchFamily="34" charset="0"/>
                <a:ea typeface="Lato Light" panose="020F0502020204030203" pitchFamily="34" charset="0"/>
                <a:cs typeface="Arial" panose="020B0604020202020204" pitchFamily="34" charset="0"/>
              </a:rPr>
              <a:t>223, 224, </a:t>
            </a:r>
            <a:r>
              <a:rPr lang="en-US" sz="1800" dirty="0">
                <a:solidFill>
                  <a:schemeClr val="tx1"/>
                </a:solidFill>
                <a:latin typeface="Arial" panose="020B0604020202020204" pitchFamily="34" charset="0"/>
                <a:ea typeface="Lato Light" panose="020F0502020204030203" pitchFamily="34" charset="0"/>
                <a:cs typeface="Arial" panose="020B0604020202020204" pitchFamily="34" charset="0"/>
              </a:rPr>
              <a:t>238, </a:t>
            </a:r>
            <a:r>
              <a:rPr lang="mn-MN" sz="1800" dirty="0">
                <a:solidFill>
                  <a:schemeClr val="tx1"/>
                </a:solidFill>
                <a:latin typeface="Arial" panose="020B0604020202020204" pitchFamily="34" charset="0"/>
                <a:ea typeface="Lato Light" panose="020F0502020204030203" pitchFamily="34" charset="0"/>
                <a:cs typeface="Arial" panose="020B0604020202020204" pitchFamily="34" charset="0"/>
              </a:rPr>
              <a:t>239, 593 дугаар ОХБ /Өвдөг, түнхний үе солих мэс засал, </a:t>
            </a:r>
            <a:r>
              <a:rPr lang="en-US" sz="1800" dirty="0">
                <a:solidFill>
                  <a:schemeClr val="tx1"/>
                </a:solidFill>
                <a:latin typeface="Arial" panose="020B0604020202020204" pitchFamily="34" charset="0"/>
                <a:ea typeface="Lato Light" panose="020F0502020204030203" pitchFamily="34" charset="0"/>
                <a:cs typeface="Arial" panose="020B0604020202020204" pitchFamily="34" charset="0"/>
              </a:rPr>
              <a:t>PET-CT</a:t>
            </a:r>
            <a:r>
              <a:rPr lang="mn-MN" sz="1800" dirty="0">
                <a:solidFill>
                  <a:schemeClr val="tx1"/>
                </a:solidFill>
                <a:latin typeface="Arial" panose="020B0604020202020204" pitchFamily="34" charset="0"/>
                <a:ea typeface="Lato Light" panose="020F0502020204030203" pitchFamily="34" charset="0"/>
                <a:cs typeface="Arial" panose="020B0604020202020204" pitchFamily="34" charset="0"/>
              </a:rPr>
              <a:t>/ </a:t>
            </a:r>
          </a:p>
          <a:p>
            <a:pPr marL="285750" indent="-285750" algn="just">
              <a:lnSpc>
                <a:spcPct val="100000"/>
              </a:lnSpc>
              <a:buFont typeface="Arial" panose="020B0604020202020204" pitchFamily="34" charset="0"/>
              <a:buChar char="•"/>
            </a:pPr>
            <a:r>
              <a:rPr lang="mn-MN" sz="1800" dirty="0">
                <a:solidFill>
                  <a:schemeClr val="tx1"/>
                </a:solidFill>
                <a:latin typeface="Arial" panose="020B0604020202020204" pitchFamily="34" charset="0"/>
                <a:ea typeface="Lato Light" panose="020F0502020204030203" pitchFamily="34" charset="0"/>
                <a:cs typeface="Arial" panose="020B0604020202020204" pitchFamily="34" charset="0"/>
              </a:rPr>
              <a:t>99 дүгээр ОХБ-ийн </a:t>
            </a:r>
            <a:r>
              <a:rPr lang="en-US" sz="1800" dirty="0">
                <a:solidFill>
                  <a:schemeClr val="tx1"/>
                </a:solidFill>
                <a:latin typeface="Arial" panose="020B0604020202020204" pitchFamily="34" charset="0"/>
                <a:ea typeface="Lato Light" panose="020F0502020204030203" pitchFamily="34" charset="0"/>
                <a:cs typeface="Arial" panose="020B0604020202020204" pitchFamily="34" charset="0"/>
              </a:rPr>
              <a:t>U07-</a:t>
            </a:r>
            <a:r>
              <a:rPr lang="mn-MN" sz="1800" dirty="0">
                <a:solidFill>
                  <a:schemeClr val="tx1"/>
                </a:solidFill>
                <a:latin typeface="Arial" panose="020B0604020202020204" pitchFamily="34" charset="0"/>
                <a:ea typeface="Lato Light" panose="020F0502020204030203" pitchFamily="34" charset="0"/>
                <a:cs typeface="Arial" panose="020B0604020202020204" pitchFamily="34" charset="0"/>
              </a:rPr>
              <a:t>оос бусад оношууд</a:t>
            </a:r>
            <a:r>
              <a:rPr lang="en-US" sz="1800" dirty="0">
                <a:solidFill>
                  <a:schemeClr val="tx1"/>
                </a:solidFill>
                <a:latin typeface="Arial" panose="020B0604020202020204" pitchFamily="34" charset="0"/>
                <a:ea typeface="Lato Light" panose="020F0502020204030203" pitchFamily="34" charset="0"/>
                <a:cs typeface="Arial" panose="020B0604020202020204" pitchFamily="34" charset="0"/>
              </a:rPr>
              <a:t> /J12, J18/</a:t>
            </a:r>
          </a:p>
        </p:txBody>
      </p:sp>
      <p:sp>
        <p:nvSpPr>
          <p:cNvPr id="6" name="Oval 5">
            <a:extLst>
              <a:ext uri="{FF2B5EF4-FFF2-40B4-BE49-F238E27FC236}">
                <a16:creationId xmlns:a16="http://schemas.microsoft.com/office/drawing/2014/main" id="{2BE0E7E9-7007-484E-9B9C-03CF9890DEC7}"/>
              </a:ext>
            </a:extLst>
          </p:cNvPr>
          <p:cNvSpPr/>
          <p:nvPr/>
        </p:nvSpPr>
        <p:spPr>
          <a:xfrm>
            <a:off x="457092" y="3010224"/>
            <a:ext cx="864973" cy="8649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22E4848-0300-4A6A-B5EC-474527A3A6EB}"/>
              </a:ext>
            </a:extLst>
          </p:cNvPr>
          <p:cNvSpPr txBox="1"/>
          <p:nvPr/>
        </p:nvSpPr>
        <p:spPr>
          <a:xfrm>
            <a:off x="654577" y="3242655"/>
            <a:ext cx="470000" cy="400110"/>
          </a:xfrm>
          <a:prstGeom prst="rect">
            <a:avLst/>
          </a:prstGeom>
          <a:noFill/>
        </p:spPr>
        <p:txBody>
          <a:bodyPr wrap="none" rtlCol="0" anchor="ctr" anchorCtr="0">
            <a:spAutoFit/>
          </a:bodyPr>
          <a:lstStyle/>
          <a:p>
            <a:pPr algn="ctr"/>
            <a:r>
              <a:rPr lang="en-US" sz="2000" b="1" dirty="0">
                <a:solidFill>
                  <a:schemeClr val="bg1"/>
                </a:solidFill>
                <a:latin typeface="Arial" panose="020B0604020202020204" pitchFamily="34" charset="0"/>
                <a:ea typeface="League Spartan" charset="0"/>
                <a:cs typeface="Arial" panose="020B0604020202020204" pitchFamily="34" charset="0"/>
              </a:rPr>
              <a:t>02</a:t>
            </a:r>
          </a:p>
        </p:txBody>
      </p:sp>
      <p:sp>
        <p:nvSpPr>
          <p:cNvPr id="8" name="Subtitle 2">
            <a:extLst>
              <a:ext uri="{FF2B5EF4-FFF2-40B4-BE49-F238E27FC236}">
                <a16:creationId xmlns:a16="http://schemas.microsoft.com/office/drawing/2014/main" id="{6762FCD2-3287-4693-B4CE-B9A5965B1CBC}"/>
              </a:ext>
            </a:extLst>
          </p:cNvPr>
          <p:cNvSpPr txBox="1">
            <a:spLocks/>
          </p:cNvSpPr>
          <p:nvPr/>
        </p:nvSpPr>
        <p:spPr>
          <a:xfrm>
            <a:off x="1635886" y="3128399"/>
            <a:ext cx="10307479" cy="60016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mn-MN" sz="1800" dirty="0">
                <a:solidFill>
                  <a:schemeClr val="tx1"/>
                </a:solidFill>
                <a:latin typeface="Arial" panose="020B0604020202020204" pitchFamily="34" charset="0"/>
                <a:ea typeface="Lato Light" panose="020F0502020204030203" pitchFamily="34" charset="0"/>
                <a:cs typeface="Arial" panose="020B0604020202020204" pitchFamily="34" charset="0"/>
              </a:rPr>
              <a:t>Монгол улсын иргэн, 0-18 насны хүүхэд </a:t>
            </a:r>
            <a:r>
              <a:rPr lang="en-US" sz="1800" dirty="0">
                <a:solidFill>
                  <a:schemeClr val="tx1"/>
                </a:solidFill>
                <a:latin typeface="Arial" panose="020B0604020202020204" pitchFamily="34" charset="0"/>
                <a:ea typeface="Lato Light" panose="020F0502020204030203" pitchFamily="34" charset="0"/>
                <a:cs typeface="Arial" panose="020B0604020202020204" pitchFamily="34" charset="0"/>
              </a:rPr>
              <a:t>PET </a:t>
            </a:r>
            <a:r>
              <a:rPr lang="en-US" sz="1800">
                <a:solidFill>
                  <a:schemeClr val="tx1"/>
                </a:solidFill>
                <a:latin typeface="Arial" panose="020B0604020202020204" pitchFamily="34" charset="0"/>
                <a:ea typeface="Lato Light" panose="020F0502020204030203" pitchFamily="34" charset="0"/>
                <a:cs typeface="Arial" panose="020B0604020202020204" pitchFamily="34" charset="0"/>
              </a:rPr>
              <a:t>– CT </a:t>
            </a:r>
            <a:r>
              <a:rPr lang="mn-MN" sz="1800" dirty="0">
                <a:solidFill>
                  <a:schemeClr val="tx1"/>
                </a:solidFill>
                <a:latin typeface="Arial" panose="020B0604020202020204" pitchFamily="34" charset="0"/>
                <a:ea typeface="Lato Light" panose="020F0502020204030203" pitchFamily="34" charset="0"/>
                <a:cs typeface="Arial" panose="020B0604020202020204" pitchFamily="34" charset="0"/>
              </a:rPr>
              <a:t>хийлгэсэн тохиолдолд ЭМДСангаас 100 хувь төлүүлэх, бусад иргэд иргэний хариуцан төлөх хамтын төлбөрийг төлөх</a:t>
            </a:r>
            <a:endParaRPr lang="en-US" sz="1800" dirty="0">
              <a:solidFill>
                <a:schemeClr val="tx1"/>
              </a:solidFill>
              <a:latin typeface="Arial" panose="020B0604020202020204" pitchFamily="34" charset="0"/>
              <a:ea typeface="Lato Light" panose="020F0502020204030203" pitchFamily="34" charset="0"/>
              <a:cs typeface="Arial" panose="020B0604020202020204" pitchFamily="34" charset="0"/>
            </a:endParaRPr>
          </a:p>
        </p:txBody>
      </p:sp>
      <p:sp>
        <p:nvSpPr>
          <p:cNvPr id="9" name="Oval 8">
            <a:extLst>
              <a:ext uri="{FF2B5EF4-FFF2-40B4-BE49-F238E27FC236}">
                <a16:creationId xmlns:a16="http://schemas.microsoft.com/office/drawing/2014/main" id="{A768E42B-D484-46C5-8A87-AD8A08ED3A0C}"/>
              </a:ext>
            </a:extLst>
          </p:cNvPr>
          <p:cNvSpPr/>
          <p:nvPr/>
        </p:nvSpPr>
        <p:spPr>
          <a:xfrm>
            <a:off x="457092" y="4369139"/>
            <a:ext cx="864973" cy="8649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8468922-0979-412A-910A-A74AD6D42DD9}"/>
              </a:ext>
            </a:extLst>
          </p:cNvPr>
          <p:cNvSpPr txBox="1"/>
          <p:nvPr/>
        </p:nvSpPr>
        <p:spPr>
          <a:xfrm>
            <a:off x="654577" y="4601571"/>
            <a:ext cx="470000" cy="400110"/>
          </a:xfrm>
          <a:prstGeom prst="rect">
            <a:avLst/>
          </a:prstGeom>
          <a:noFill/>
        </p:spPr>
        <p:txBody>
          <a:bodyPr wrap="none" rtlCol="0" anchor="ctr" anchorCtr="0">
            <a:spAutoFit/>
          </a:bodyPr>
          <a:lstStyle/>
          <a:p>
            <a:pPr algn="ctr"/>
            <a:r>
              <a:rPr lang="en-US" sz="2000" b="1" dirty="0">
                <a:solidFill>
                  <a:schemeClr val="bg1"/>
                </a:solidFill>
                <a:latin typeface="Arial" panose="020B0604020202020204" pitchFamily="34" charset="0"/>
                <a:ea typeface="League Spartan" charset="0"/>
                <a:cs typeface="Arial" panose="020B0604020202020204" pitchFamily="34" charset="0"/>
              </a:rPr>
              <a:t>03</a:t>
            </a:r>
          </a:p>
        </p:txBody>
      </p:sp>
      <p:sp>
        <p:nvSpPr>
          <p:cNvPr id="11" name="Oval 10">
            <a:extLst>
              <a:ext uri="{FF2B5EF4-FFF2-40B4-BE49-F238E27FC236}">
                <a16:creationId xmlns:a16="http://schemas.microsoft.com/office/drawing/2014/main" id="{573B58AC-2503-481B-8355-DBDBFC906063}"/>
              </a:ext>
            </a:extLst>
          </p:cNvPr>
          <p:cNvSpPr/>
          <p:nvPr/>
        </p:nvSpPr>
        <p:spPr>
          <a:xfrm>
            <a:off x="457092" y="5728055"/>
            <a:ext cx="864973" cy="8649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EC61F5B-5277-4A14-B65A-84236E47C21C}"/>
              </a:ext>
            </a:extLst>
          </p:cNvPr>
          <p:cNvSpPr txBox="1"/>
          <p:nvPr/>
        </p:nvSpPr>
        <p:spPr>
          <a:xfrm>
            <a:off x="654577" y="5960487"/>
            <a:ext cx="470000" cy="400110"/>
          </a:xfrm>
          <a:prstGeom prst="rect">
            <a:avLst/>
          </a:prstGeom>
          <a:noFill/>
        </p:spPr>
        <p:txBody>
          <a:bodyPr wrap="none" rtlCol="0" anchor="ctr" anchorCtr="0">
            <a:spAutoFit/>
          </a:bodyPr>
          <a:lstStyle/>
          <a:p>
            <a:pPr algn="ctr"/>
            <a:r>
              <a:rPr lang="en-US" sz="2000" b="1" dirty="0">
                <a:solidFill>
                  <a:schemeClr val="bg1"/>
                </a:solidFill>
                <a:latin typeface="Arial" panose="020B0604020202020204" pitchFamily="34" charset="0"/>
                <a:ea typeface="League Spartan" charset="0"/>
                <a:cs typeface="Arial" panose="020B0604020202020204" pitchFamily="34" charset="0"/>
              </a:rPr>
              <a:t>04</a:t>
            </a:r>
          </a:p>
        </p:txBody>
      </p:sp>
      <p:sp>
        <p:nvSpPr>
          <p:cNvPr id="13" name="TextBox 12">
            <a:extLst>
              <a:ext uri="{FF2B5EF4-FFF2-40B4-BE49-F238E27FC236}">
                <a16:creationId xmlns:a16="http://schemas.microsoft.com/office/drawing/2014/main" id="{FA9BFFE7-B987-456E-A842-A54537713339}"/>
              </a:ext>
            </a:extLst>
          </p:cNvPr>
          <p:cNvSpPr txBox="1"/>
          <p:nvPr/>
        </p:nvSpPr>
        <p:spPr>
          <a:xfrm>
            <a:off x="1588261" y="4339055"/>
            <a:ext cx="10356088" cy="923330"/>
          </a:xfrm>
          <a:prstGeom prst="rect">
            <a:avLst/>
          </a:prstGeom>
          <a:noFill/>
        </p:spPr>
        <p:txBody>
          <a:bodyPr wrap="square">
            <a:spAutoFit/>
          </a:bodyPr>
          <a:lstStyle/>
          <a:p>
            <a:pPr algn="just"/>
            <a:r>
              <a:rPr lang="mn-MN" dirty="0">
                <a:effectLst/>
                <a:latin typeface="Arial" panose="020B0604020202020204" pitchFamily="34" charset="0"/>
                <a:ea typeface="Times New Roman" panose="02020603050405020304" pitchFamily="18" charset="0"/>
                <a:cs typeface="Arial" panose="020B0604020202020204" pitchFamily="34" charset="0"/>
              </a:rPr>
              <a:t>Монгол улсын иргэн, 0-18 насны хүүхдээс бусад иргэн хэвтүүлэн эмчлэх 0340141, 0340142 код бүхий “Чихний бусад өвчин” 82, 83 дугаар ОХБ-т хамаарах мэс заслын төлбөрийг 100 хувь төлөх /дунгийн суулгац/</a:t>
            </a:r>
            <a:endParaRPr lang="en-US"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F72C69D-7659-48F9-9034-32C2BCB1EC3D}"/>
              </a:ext>
            </a:extLst>
          </p:cNvPr>
          <p:cNvSpPr txBox="1"/>
          <p:nvPr/>
        </p:nvSpPr>
        <p:spPr>
          <a:xfrm>
            <a:off x="1588261" y="5701814"/>
            <a:ext cx="10356088" cy="923330"/>
          </a:xfrm>
          <a:prstGeom prst="rect">
            <a:avLst/>
          </a:prstGeom>
          <a:noFill/>
        </p:spPr>
        <p:txBody>
          <a:bodyPr wrap="square">
            <a:spAutoFit/>
          </a:bodyPr>
          <a:lstStyle/>
          <a:p>
            <a:pPr algn="just"/>
            <a:r>
              <a:rPr lang="mn-MN" dirty="0">
                <a:effectLst/>
                <a:latin typeface="Arial" panose="020B0604020202020204" pitchFamily="34" charset="0"/>
                <a:ea typeface="Times New Roman" panose="02020603050405020304" pitchFamily="18" charset="0"/>
                <a:cs typeface="Arial" panose="020B0604020202020204" pitchFamily="34" charset="0"/>
              </a:rPr>
              <a:t>СЯ-ы өгсөн саналын дагуу ямар шаардлага хангасан тусламж, үйлчилгээнд ЭМДЕГ </a:t>
            </a:r>
            <a:r>
              <a:rPr lang="mn-MN">
                <a:effectLst/>
                <a:latin typeface="Arial" panose="020B0604020202020204" pitchFamily="34" charset="0"/>
                <a:ea typeface="Times New Roman" panose="02020603050405020304" pitchFamily="18" charset="0"/>
                <a:cs typeface="Arial" panose="020B0604020202020204" pitchFamily="34" charset="0"/>
              </a:rPr>
              <a:t>болон </a:t>
            </a:r>
            <a:r>
              <a:rPr lang="mn-MN">
                <a:latin typeface="Arial" panose="020B0604020202020204" pitchFamily="34" charset="0"/>
                <a:ea typeface="Times New Roman" panose="02020603050405020304" pitchFamily="18" charset="0"/>
                <a:cs typeface="Arial" panose="020B0604020202020204" pitchFamily="34" charset="0"/>
              </a:rPr>
              <a:t>эрүүл мэндийн байгууллага</a:t>
            </a:r>
            <a:r>
              <a:rPr lang="mn-MN">
                <a:effectLst/>
                <a:latin typeface="Arial" panose="020B0604020202020204" pitchFamily="34" charset="0"/>
                <a:ea typeface="Times New Roman" panose="02020603050405020304" pitchFamily="18" charset="0"/>
                <a:cs typeface="Arial" panose="020B0604020202020204" pitchFamily="34" charset="0"/>
              </a:rPr>
              <a:t> </a:t>
            </a:r>
            <a:r>
              <a:rPr lang="mn-MN" dirty="0">
                <a:effectLst/>
                <a:latin typeface="Arial" panose="020B0604020202020204" pitchFamily="34" charset="0"/>
                <a:ea typeface="Times New Roman" panose="02020603050405020304" pitchFamily="18" charset="0"/>
                <a:cs typeface="Arial" panose="020B0604020202020204" pitchFamily="34" charset="0"/>
              </a:rPr>
              <a:t>хооронд байгуулах гэрээгээр үнийн хэлэлцээр хийх тухай нөхцөл шаардлагыг тодорхой заасан. </a:t>
            </a:r>
            <a:endParaRPr lang="en-US" dirty="0">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83443D9F-68C1-4109-844A-866F62B72EB7}"/>
              </a:ext>
            </a:extLst>
          </p:cNvPr>
          <p:cNvSpPr>
            <a:spLocks noGrp="1"/>
          </p:cNvSpPr>
          <p:nvPr>
            <p:ph type="title"/>
          </p:nvPr>
        </p:nvSpPr>
        <p:spPr>
          <a:xfrm>
            <a:off x="2466974" y="89744"/>
            <a:ext cx="9477375" cy="586531"/>
          </a:xfrm>
        </p:spPr>
        <p:txBody>
          <a:bodyPr/>
          <a:lstStyle/>
          <a:p>
            <a:r>
              <a:rPr lang="mn-MN"/>
              <a:t>Журамд орсон өөрчлөлтүүд</a:t>
            </a:r>
            <a:endParaRPr lang="en-US"/>
          </a:p>
        </p:txBody>
      </p:sp>
    </p:spTree>
    <p:extLst>
      <p:ext uri="{BB962C8B-B14F-4D97-AF65-F5344CB8AC3E}">
        <p14:creationId xmlns:p14="http://schemas.microsoft.com/office/powerpoint/2010/main" val="3669814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CDE75C-D299-40B3-8057-87F4BBB4F5CA}"/>
              </a:ext>
            </a:extLst>
          </p:cNvPr>
          <p:cNvSpPr txBox="1"/>
          <p:nvPr/>
        </p:nvSpPr>
        <p:spPr>
          <a:xfrm>
            <a:off x="6202393" y="2136338"/>
            <a:ext cx="4773168" cy="2585323"/>
          </a:xfrm>
          <a:prstGeom prst="rect">
            <a:avLst/>
          </a:prstGeom>
          <a:noFill/>
        </p:spPr>
        <p:txBody>
          <a:bodyPr wrap="square" rtlCol="0">
            <a:spAutoFit/>
          </a:bodyPr>
          <a:lstStyle/>
          <a:p>
            <a:r>
              <a:rPr lang="mn-MN" sz="5400" b="1">
                <a:solidFill>
                  <a:schemeClr val="bg1"/>
                </a:solidFill>
              </a:rPr>
              <a:t>АНХААРАЛ ХАНДУУЛСАНД БАЯРЛАЛАА</a:t>
            </a:r>
            <a:endParaRPr lang="en-US" sz="5400" b="1">
              <a:solidFill>
                <a:schemeClr val="bg1"/>
              </a:solidFill>
            </a:endParaRPr>
          </a:p>
        </p:txBody>
      </p:sp>
      <p:sp>
        <p:nvSpPr>
          <p:cNvPr id="5" name="Rectangle 4">
            <a:extLst>
              <a:ext uri="{FF2B5EF4-FFF2-40B4-BE49-F238E27FC236}">
                <a16:creationId xmlns:a16="http://schemas.microsoft.com/office/drawing/2014/main" id="{8D5E09D8-9E74-41A7-92B0-F1DC9B8BA71D}"/>
              </a:ext>
            </a:extLst>
          </p:cNvPr>
          <p:cNvSpPr/>
          <p:nvPr/>
        </p:nvSpPr>
        <p:spPr>
          <a:xfrm>
            <a:off x="8628" y="0"/>
            <a:ext cx="12174746" cy="111424"/>
          </a:xfrm>
          <a:prstGeom prst="rect">
            <a:avLst/>
          </a:prstGeom>
          <a:solidFill>
            <a:srgbClr val="267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554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EDDBA7-0282-4FC1-93DA-790534E17FD6}"/>
              </a:ext>
            </a:extLst>
          </p:cNvPr>
          <p:cNvSpPr>
            <a:spLocks noGrp="1"/>
          </p:cNvSpPr>
          <p:nvPr>
            <p:ph type="title"/>
          </p:nvPr>
        </p:nvSpPr>
        <p:spPr/>
        <p:txBody>
          <a:bodyPr>
            <a:normAutofit fontScale="90000"/>
          </a:bodyPr>
          <a:lstStyle/>
          <a:p>
            <a:r>
              <a:rPr lang="mn-MN" sz="2400" b="1">
                <a:solidFill>
                  <a:schemeClr val="bg1"/>
                </a:solidFill>
                <a:latin typeface="Arial" panose="020B0604020202020204" pitchFamily="34" charset="0"/>
                <a:ea typeface="Cambria" panose="02040503050406030204" pitchFamily="18" charset="0"/>
                <a:cs typeface="Arial" panose="020B0604020202020204" pitchFamily="34" charset="0"/>
              </a:rPr>
              <a:t>ЭРҮҮЛ МЭНДИЙН САНХҮҮЖИЛТИЙН ШИНЭЧЛЭЛИЙН ЗОРИЛГО</a:t>
            </a:r>
            <a:endParaRPr lang="en-US"/>
          </a:p>
        </p:txBody>
      </p:sp>
      <p:sp>
        <p:nvSpPr>
          <p:cNvPr id="4" name="TextBox 3">
            <a:extLst>
              <a:ext uri="{FF2B5EF4-FFF2-40B4-BE49-F238E27FC236}">
                <a16:creationId xmlns:a16="http://schemas.microsoft.com/office/drawing/2014/main" id="{7B12FBCA-035A-49A8-9A85-0815FF8C623E}"/>
              </a:ext>
            </a:extLst>
          </p:cNvPr>
          <p:cNvSpPr txBox="1"/>
          <p:nvPr/>
        </p:nvSpPr>
        <p:spPr>
          <a:xfrm>
            <a:off x="612091" y="822960"/>
            <a:ext cx="11074400" cy="830997"/>
          </a:xfrm>
          <a:prstGeom prst="rect">
            <a:avLst/>
          </a:prstGeom>
          <a:noFill/>
          <a:ln w="19050">
            <a:solidFill>
              <a:schemeClr val="tx1"/>
            </a:solidFill>
            <a:prstDash val="dashDot"/>
          </a:ln>
        </p:spPr>
        <p:txBody>
          <a:bodyPr wrap="square" rtlCol="0">
            <a:spAutoFit/>
          </a:bodyPr>
          <a:lstStyle/>
          <a:p>
            <a:pPr algn="just"/>
            <a:r>
              <a:rPr lang="mn-MN" sz="1600" b="1" dirty="0">
                <a:latin typeface="Arial" panose="020B0604020202020204" pitchFamily="34" charset="0"/>
                <a:cs typeface="Arial" panose="020B0604020202020204" pitchFamily="34" charset="0"/>
              </a:rPr>
              <a:t>ЭМДҮЗ 2021 оны 1 дүгээр сарын 22-ны 3-р тогтоолоор лавлагаа шатлалын эрүүл мэндийн тусламж, үйлчилгээний багцыг оновчтой болгох, санхүүгийн эрсдэлийг бууруулахаар дараах өөрчлөлтүүдийг хийсэн. </a:t>
            </a:r>
            <a:endParaRPr lang="en-US" sz="1600" b="1"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A78BD095-3ED5-4A2E-B045-8A9D006ED175}"/>
              </a:ext>
            </a:extLst>
          </p:cNvPr>
          <p:cNvGrpSpPr/>
          <p:nvPr/>
        </p:nvGrpSpPr>
        <p:grpSpPr>
          <a:xfrm>
            <a:off x="548640" y="1653957"/>
            <a:ext cx="10586720" cy="4831079"/>
            <a:chOff x="1774839" y="2197258"/>
            <a:chExt cx="20659707" cy="10877936"/>
          </a:xfrm>
        </p:grpSpPr>
        <p:sp>
          <p:nvSpPr>
            <p:cNvPr id="6" name="Pentagon 6">
              <a:extLst>
                <a:ext uri="{FF2B5EF4-FFF2-40B4-BE49-F238E27FC236}">
                  <a16:creationId xmlns:a16="http://schemas.microsoft.com/office/drawing/2014/main" id="{421BCCA7-E25B-4A48-9DB9-DEB1B0ACE38C}"/>
                </a:ext>
              </a:extLst>
            </p:cNvPr>
            <p:cNvSpPr/>
            <p:nvPr/>
          </p:nvSpPr>
          <p:spPr>
            <a:xfrm>
              <a:off x="13149465" y="5435117"/>
              <a:ext cx="9285081" cy="2237397"/>
            </a:xfrm>
            <a:prstGeom prst="homePlate">
              <a:avLst/>
            </a:prstGeom>
            <a:solidFill>
              <a:srgbClr val="4A63A2"/>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6398"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 name="Pentagon 7">
              <a:extLst>
                <a:ext uri="{FF2B5EF4-FFF2-40B4-BE49-F238E27FC236}">
                  <a16:creationId xmlns:a16="http://schemas.microsoft.com/office/drawing/2014/main" id="{2DAA3E4D-1988-4B43-96EA-6C6936779DB6}"/>
                </a:ext>
              </a:extLst>
            </p:cNvPr>
            <p:cNvSpPr/>
            <p:nvPr/>
          </p:nvSpPr>
          <p:spPr>
            <a:xfrm>
              <a:off x="13175416" y="7671450"/>
              <a:ext cx="9257862" cy="2198025"/>
            </a:xfrm>
            <a:prstGeom prst="homePlate">
              <a:avLst/>
            </a:prstGeom>
            <a:solidFill>
              <a:srgbClr val="437DB2"/>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6398"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 name="Pentagon 8">
              <a:extLst>
                <a:ext uri="{FF2B5EF4-FFF2-40B4-BE49-F238E27FC236}">
                  <a16:creationId xmlns:a16="http://schemas.microsoft.com/office/drawing/2014/main" id="{54B16E08-7E84-432E-BE32-D35119203886}"/>
                </a:ext>
              </a:extLst>
            </p:cNvPr>
            <p:cNvSpPr/>
            <p:nvPr/>
          </p:nvSpPr>
          <p:spPr>
            <a:xfrm>
              <a:off x="13175415" y="9867137"/>
              <a:ext cx="9257865" cy="2148302"/>
            </a:xfrm>
            <a:prstGeom prst="homePlate">
              <a:avLst/>
            </a:prstGeom>
            <a:solidFill>
              <a:srgbClr val="54B8A8"/>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6398"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9" name="Pentagon 9">
              <a:extLst>
                <a:ext uri="{FF2B5EF4-FFF2-40B4-BE49-F238E27FC236}">
                  <a16:creationId xmlns:a16="http://schemas.microsoft.com/office/drawing/2014/main" id="{795F64CC-9C06-4E20-9741-840EADFC704F}"/>
                </a:ext>
              </a:extLst>
            </p:cNvPr>
            <p:cNvSpPr/>
            <p:nvPr/>
          </p:nvSpPr>
          <p:spPr>
            <a:xfrm>
              <a:off x="13175418" y="3248782"/>
              <a:ext cx="9257861" cy="2198025"/>
            </a:xfrm>
            <a:prstGeom prst="homePlate">
              <a:avLst/>
            </a:prstGeom>
            <a:solidFill>
              <a:srgbClr val="3E8E99"/>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6398"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0" name="Rectangle 9">
              <a:extLst>
                <a:ext uri="{FF2B5EF4-FFF2-40B4-BE49-F238E27FC236}">
                  <a16:creationId xmlns:a16="http://schemas.microsoft.com/office/drawing/2014/main" id="{02F60830-049F-430A-A3F9-67EDF8ECF568}"/>
                </a:ext>
              </a:extLst>
            </p:cNvPr>
            <p:cNvSpPr/>
            <p:nvPr/>
          </p:nvSpPr>
          <p:spPr>
            <a:xfrm>
              <a:off x="7129966" y="6291087"/>
              <a:ext cx="4794970" cy="1385570"/>
            </a:xfrm>
            <a:prstGeom prst="rect">
              <a:avLst/>
            </a:prstGeom>
            <a:solidFill>
              <a:srgbClr val="4A63A2"/>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6398"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1" name="Rectangle 10">
              <a:extLst>
                <a:ext uri="{FF2B5EF4-FFF2-40B4-BE49-F238E27FC236}">
                  <a16:creationId xmlns:a16="http://schemas.microsoft.com/office/drawing/2014/main" id="{F588973C-5959-4BA3-97B6-366C5D5711C8}"/>
                </a:ext>
              </a:extLst>
            </p:cNvPr>
            <p:cNvSpPr/>
            <p:nvPr/>
          </p:nvSpPr>
          <p:spPr>
            <a:xfrm>
              <a:off x="7139140" y="7676658"/>
              <a:ext cx="4785796" cy="1349613"/>
            </a:xfrm>
            <a:prstGeom prst="rect">
              <a:avLst/>
            </a:prstGeom>
            <a:solidFill>
              <a:srgbClr val="437DB2"/>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6398"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2" name="Rectangle 11">
              <a:extLst>
                <a:ext uri="{FF2B5EF4-FFF2-40B4-BE49-F238E27FC236}">
                  <a16:creationId xmlns:a16="http://schemas.microsoft.com/office/drawing/2014/main" id="{A3C18495-F502-4D0A-BB4B-A24D7B02CCD9}"/>
                </a:ext>
              </a:extLst>
            </p:cNvPr>
            <p:cNvSpPr/>
            <p:nvPr/>
          </p:nvSpPr>
          <p:spPr>
            <a:xfrm>
              <a:off x="7132681" y="9026272"/>
              <a:ext cx="4850576" cy="1426984"/>
            </a:xfrm>
            <a:prstGeom prst="rect">
              <a:avLst/>
            </a:prstGeom>
            <a:solidFill>
              <a:srgbClr val="54B8A8"/>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6398"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3" name="Rectangle 12">
              <a:extLst>
                <a:ext uri="{FF2B5EF4-FFF2-40B4-BE49-F238E27FC236}">
                  <a16:creationId xmlns:a16="http://schemas.microsoft.com/office/drawing/2014/main" id="{C2C9E64D-4FD2-40AC-AEF3-C576020C8210}"/>
                </a:ext>
              </a:extLst>
            </p:cNvPr>
            <p:cNvSpPr/>
            <p:nvPr/>
          </p:nvSpPr>
          <p:spPr>
            <a:xfrm>
              <a:off x="7078480" y="4842416"/>
              <a:ext cx="4964821" cy="1452813"/>
            </a:xfrm>
            <a:prstGeom prst="rect">
              <a:avLst/>
            </a:prstGeom>
            <a:solidFill>
              <a:srgbClr val="3E8E99"/>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6398"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nvGrpSpPr>
            <p:cNvPr id="14" name="Group 13">
              <a:extLst>
                <a:ext uri="{FF2B5EF4-FFF2-40B4-BE49-F238E27FC236}">
                  <a16:creationId xmlns:a16="http://schemas.microsoft.com/office/drawing/2014/main" id="{85841E8F-DF9E-43A4-B211-8D78323DA24E}"/>
                </a:ext>
              </a:extLst>
            </p:cNvPr>
            <p:cNvGrpSpPr/>
            <p:nvPr/>
          </p:nvGrpSpPr>
          <p:grpSpPr>
            <a:xfrm>
              <a:off x="11924935" y="3246442"/>
              <a:ext cx="1250480" cy="4430215"/>
              <a:chOff x="413581" y="698501"/>
              <a:chExt cx="556244" cy="1970670"/>
            </a:xfrm>
          </p:grpSpPr>
          <p:sp>
            <p:nvSpPr>
              <p:cNvPr id="32" name="Freeform 15">
                <a:extLst>
                  <a:ext uri="{FF2B5EF4-FFF2-40B4-BE49-F238E27FC236}">
                    <a16:creationId xmlns:a16="http://schemas.microsoft.com/office/drawing/2014/main" id="{5C27DDA0-3797-4776-AEF4-FD8A8127C4F2}"/>
                  </a:ext>
                </a:extLst>
              </p:cNvPr>
              <p:cNvSpPr/>
              <p:nvPr/>
            </p:nvSpPr>
            <p:spPr>
              <a:xfrm>
                <a:off x="413845" y="698501"/>
                <a:ext cx="555980" cy="1354334"/>
              </a:xfrm>
              <a:custGeom>
                <a:avLst/>
                <a:gdLst>
                  <a:gd name="connsiteX0" fmla="*/ 555980 w 555980"/>
                  <a:gd name="connsiteY0" fmla="*/ 0 h 1354334"/>
                  <a:gd name="connsiteX1" fmla="*/ 555980 w 555980"/>
                  <a:gd name="connsiteY1" fmla="*/ 968242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709226 h 1354334"/>
                  <a:gd name="connsiteX4" fmla="*/ 555980 w 555980"/>
                  <a:gd name="connsiteY4" fmla="*/ 0 h 1354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980" h="1354334">
                    <a:moveTo>
                      <a:pt x="555980" y="0"/>
                    </a:moveTo>
                    <a:lnTo>
                      <a:pt x="555980" y="976179"/>
                    </a:lnTo>
                    <a:lnTo>
                      <a:pt x="0" y="1354334"/>
                    </a:lnTo>
                    <a:cubicBezTo>
                      <a:pt x="246" y="1139298"/>
                      <a:pt x="491" y="924262"/>
                      <a:pt x="737" y="709226"/>
                    </a:cubicBezTo>
                    <a:lnTo>
                      <a:pt x="555980" y="0"/>
                    </a:lnTo>
                    <a:close/>
                  </a:path>
                </a:pathLst>
              </a:custGeom>
              <a:solidFill>
                <a:srgbClr val="3E8E99">
                  <a:lumMod val="75000"/>
                </a:srgbClr>
              </a:solidFill>
              <a:ln w="6350" cap="flat" cmpd="sng" algn="ctr">
                <a:noFill/>
                <a:prstDash val="solid"/>
                <a:miter lim="800000"/>
              </a:ln>
              <a:effectLst/>
            </p:spPr>
            <p:txBody>
              <a:bodyPr wrap="square" rtlCol="0" anchor="ctr">
                <a:noAutofit/>
              </a:bodyP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6398"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3" name="Freeform 16">
                <a:extLst>
                  <a:ext uri="{FF2B5EF4-FFF2-40B4-BE49-F238E27FC236}">
                    <a16:creationId xmlns:a16="http://schemas.microsoft.com/office/drawing/2014/main" id="{A9CC0FCA-8BA3-43B8-8FA5-2771D863E372}"/>
                  </a:ext>
                </a:extLst>
              </p:cNvPr>
              <p:cNvSpPr/>
              <p:nvPr/>
            </p:nvSpPr>
            <p:spPr>
              <a:xfrm>
                <a:off x="413581" y="1673921"/>
                <a:ext cx="556244" cy="995250"/>
              </a:xfrm>
              <a:custGeom>
                <a:avLst/>
                <a:gdLst>
                  <a:gd name="connsiteX0" fmla="*/ 556244 w 556244"/>
                  <a:gd name="connsiteY0" fmla="*/ 0 h 995250"/>
                  <a:gd name="connsiteX1" fmla="*/ 556244 w 556244"/>
                  <a:gd name="connsiteY1" fmla="*/ 148222 h 995250"/>
                  <a:gd name="connsiteX2" fmla="*/ 556244 w 556244"/>
                  <a:gd name="connsiteY2" fmla="*/ 847028 h 995250"/>
                  <a:gd name="connsiteX3" fmla="*/ 556244 w 556244"/>
                  <a:gd name="connsiteY3" fmla="*/ 995250 h 995250"/>
                  <a:gd name="connsiteX4" fmla="*/ 0 w 556244"/>
                  <a:gd name="connsiteY4" fmla="*/ 995250 h 995250"/>
                  <a:gd name="connsiteX5" fmla="*/ 317 w 556244"/>
                  <a:gd name="connsiteY5" fmla="*/ 847028 h 995250"/>
                  <a:gd name="connsiteX6" fmla="*/ 0 w 556244"/>
                  <a:gd name="connsiteY6" fmla="*/ 847028 h 995250"/>
                  <a:gd name="connsiteX7" fmla="*/ 1001 w 556244"/>
                  <a:gd name="connsiteY7" fmla="*/ 378960 h 9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244" h="995250">
                    <a:moveTo>
                      <a:pt x="556244" y="0"/>
                    </a:moveTo>
                    <a:lnTo>
                      <a:pt x="556244" y="148222"/>
                    </a:lnTo>
                    <a:lnTo>
                      <a:pt x="556244" y="847028"/>
                    </a:lnTo>
                    <a:lnTo>
                      <a:pt x="556244" y="995250"/>
                    </a:lnTo>
                    <a:lnTo>
                      <a:pt x="0" y="995250"/>
                    </a:lnTo>
                    <a:lnTo>
                      <a:pt x="317" y="847028"/>
                    </a:lnTo>
                    <a:lnTo>
                      <a:pt x="0" y="847028"/>
                    </a:lnTo>
                    <a:lnTo>
                      <a:pt x="1001" y="378960"/>
                    </a:lnTo>
                    <a:close/>
                  </a:path>
                </a:pathLst>
              </a:custGeom>
              <a:solidFill>
                <a:srgbClr val="4A63A2">
                  <a:lumMod val="75000"/>
                </a:srgbClr>
              </a:solidFill>
              <a:ln w="6350" cap="flat" cmpd="sng" algn="ctr">
                <a:noFill/>
                <a:prstDash val="solid"/>
                <a:miter lim="800000"/>
              </a:ln>
              <a:effectLst/>
            </p:spPr>
            <p:txBody>
              <a:bodyPr wrap="square" rtlCol="0" anchor="ctr">
                <a:noAutofit/>
              </a:bodyP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6398"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sp>
          <p:nvSpPr>
            <p:cNvPr id="15" name="Freeform 18">
              <a:extLst>
                <a:ext uri="{FF2B5EF4-FFF2-40B4-BE49-F238E27FC236}">
                  <a16:creationId xmlns:a16="http://schemas.microsoft.com/office/drawing/2014/main" id="{8F971BC0-7CF5-4BC5-89E4-B7F02D52475E}"/>
                </a:ext>
              </a:extLst>
            </p:cNvPr>
            <p:cNvSpPr/>
            <p:nvPr/>
          </p:nvSpPr>
          <p:spPr>
            <a:xfrm flipV="1">
              <a:off x="11925524" y="9026271"/>
              <a:ext cx="1249887" cy="2989162"/>
            </a:xfrm>
            <a:custGeom>
              <a:avLst/>
              <a:gdLst>
                <a:gd name="connsiteX0" fmla="*/ 555980 w 555980"/>
                <a:gd name="connsiteY0" fmla="*/ 0 h 1354334"/>
                <a:gd name="connsiteX1" fmla="*/ 555980 w 555980"/>
                <a:gd name="connsiteY1" fmla="*/ 968242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709226 h 1354334"/>
                <a:gd name="connsiteX4" fmla="*/ 555980 w 555980"/>
                <a:gd name="connsiteY4" fmla="*/ 0 h 1354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980" h="1354334">
                  <a:moveTo>
                    <a:pt x="555980" y="0"/>
                  </a:moveTo>
                  <a:lnTo>
                    <a:pt x="555980" y="976179"/>
                  </a:lnTo>
                  <a:lnTo>
                    <a:pt x="0" y="1354334"/>
                  </a:lnTo>
                  <a:cubicBezTo>
                    <a:pt x="246" y="1139298"/>
                    <a:pt x="491" y="924262"/>
                    <a:pt x="737" y="709226"/>
                  </a:cubicBezTo>
                  <a:lnTo>
                    <a:pt x="555980" y="0"/>
                  </a:lnTo>
                  <a:close/>
                </a:path>
              </a:pathLst>
            </a:custGeom>
            <a:solidFill>
              <a:srgbClr val="54B8A8">
                <a:lumMod val="75000"/>
              </a:srgbClr>
            </a:solidFill>
            <a:ln w="6350" cap="flat" cmpd="sng" algn="ctr">
              <a:noFill/>
              <a:prstDash val="solid"/>
              <a:miter lim="800000"/>
            </a:ln>
            <a:effectLst/>
          </p:spPr>
          <p:txBody>
            <a:bodyPr wrap="square" rtlCol="0" anchor="ctr">
              <a:noAutofit/>
            </a:bodyP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6398"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6" name="Freeform 19">
              <a:extLst>
                <a:ext uri="{FF2B5EF4-FFF2-40B4-BE49-F238E27FC236}">
                  <a16:creationId xmlns:a16="http://schemas.microsoft.com/office/drawing/2014/main" id="{D655BAFE-642F-44CC-8D10-DA2DA2E9D097}"/>
                </a:ext>
              </a:extLst>
            </p:cNvPr>
            <p:cNvSpPr/>
            <p:nvPr/>
          </p:nvSpPr>
          <p:spPr>
            <a:xfrm flipV="1">
              <a:off x="11924931" y="7676662"/>
              <a:ext cx="1250480" cy="2196623"/>
            </a:xfrm>
            <a:custGeom>
              <a:avLst/>
              <a:gdLst>
                <a:gd name="connsiteX0" fmla="*/ 556244 w 556244"/>
                <a:gd name="connsiteY0" fmla="*/ 0 h 995250"/>
                <a:gd name="connsiteX1" fmla="*/ 556244 w 556244"/>
                <a:gd name="connsiteY1" fmla="*/ 148222 h 995250"/>
                <a:gd name="connsiteX2" fmla="*/ 556244 w 556244"/>
                <a:gd name="connsiteY2" fmla="*/ 847028 h 995250"/>
                <a:gd name="connsiteX3" fmla="*/ 556244 w 556244"/>
                <a:gd name="connsiteY3" fmla="*/ 995250 h 995250"/>
                <a:gd name="connsiteX4" fmla="*/ 0 w 556244"/>
                <a:gd name="connsiteY4" fmla="*/ 995250 h 995250"/>
                <a:gd name="connsiteX5" fmla="*/ 317 w 556244"/>
                <a:gd name="connsiteY5" fmla="*/ 847028 h 995250"/>
                <a:gd name="connsiteX6" fmla="*/ 0 w 556244"/>
                <a:gd name="connsiteY6" fmla="*/ 847028 h 995250"/>
                <a:gd name="connsiteX7" fmla="*/ 1001 w 556244"/>
                <a:gd name="connsiteY7" fmla="*/ 378960 h 9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244" h="995250">
                  <a:moveTo>
                    <a:pt x="556244" y="0"/>
                  </a:moveTo>
                  <a:lnTo>
                    <a:pt x="556244" y="148222"/>
                  </a:lnTo>
                  <a:lnTo>
                    <a:pt x="556244" y="847028"/>
                  </a:lnTo>
                  <a:lnTo>
                    <a:pt x="556244" y="995250"/>
                  </a:lnTo>
                  <a:lnTo>
                    <a:pt x="0" y="995250"/>
                  </a:lnTo>
                  <a:lnTo>
                    <a:pt x="317" y="847028"/>
                  </a:lnTo>
                  <a:lnTo>
                    <a:pt x="0" y="847028"/>
                  </a:lnTo>
                  <a:lnTo>
                    <a:pt x="1001" y="378960"/>
                  </a:lnTo>
                  <a:close/>
                </a:path>
              </a:pathLst>
            </a:custGeom>
            <a:solidFill>
              <a:srgbClr val="437DB2">
                <a:lumMod val="75000"/>
              </a:srgbClr>
            </a:solidFill>
            <a:ln w="6350" cap="flat" cmpd="sng" algn="ctr">
              <a:noFill/>
              <a:prstDash val="solid"/>
              <a:miter lim="800000"/>
            </a:ln>
            <a:effectLst/>
          </p:spPr>
          <p:txBody>
            <a:bodyPr wrap="square" rtlCol="0" anchor="ctr">
              <a:noAutofit/>
            </a:bodyP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6398"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7" name="Freeform 3">
              <a:extLst>
                <a:ext uri="{FF2B5EF4-FFF2-40B4-BE49-F238E27FC236}">
                  <a16:creationId xmlns:a16="http://schemas.microsoft.com/office/drawing/2014/main" id="{D4086914-61AF-42F3-9711-41C265889228}"/>
                </a:ext>
              </a:extLst>
            </p:cNvPr>
            <p:cNvSpPr>
              <a:spLocks noChangeArrowheads="1"/>
            </p:cNvSpPr>
            <p:nvPr/>
          </p:nvSpPr>
          <p:spPr bwMode="auto">
            <a:xfrm>
              <a:off x="4197492" y="4698026"/>
              <a:ext cx="5877369" cy="5877367"/>
            </a:xfrm>
            <a:custGeom>
              <a:avLst/>
              <a:gdLst>
                <a:gd name="T0" fmla="*/ 5571 w 11134"/>
                <a:gd name="T1" fmla="*/ 11132 h 11134"/>
                <a:gd name="T2" fmla="*/ 5571 w 11134"/>
                <a:gd name="T3" fmla="*/ 11132 h 11134"/>
                <a:gd name="T4" fmla="*/ 11131 w 11134"/>
                <a:gd name="T5" fmla="*/ 5563 h 11134"/>
                <a:gd name="T6" fmla="*/ 11131 w 11134"/>
                <a:gd name="T7" fmla="*/ 5563 h 11134"/>
                <a:gd name="T8" fmla="*/ 5563 w 11134"/>
                <a:gd name="T9" fmla="*/ 3 h 11134"/>
                <a:gd name="T10" fmla="*/ 5563 w 11134"/>
                <a:gd name="T11" fmla="*/ 3 h 11134"/>
                <a:gd name="T12" fmla="*/ 2 w 11134"/>
                <a:gd name="T13" fmla="*/ 5571 h 11134"/>
                <a:gd name="T14" fmla="*/ 2 w 11134"/>
                <a:gd name="T15" fmla="*/ 5571 h 11134"/>
                <a:gd name="T16" fmla="*/ 5571 w 11134"/>
                <a:gd name="T17" fmla="*/ 11132 h 1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34" h="11134">
                  <a:moveTo>
                    <a:pt x="5571" y="11132"/>
                  </a:moveTo>
                  <a:lnTo>
                    <a:pt x="5571" y="11132"/>
                  </a:lnTo>
                  <a:cubicBezTo>
                    <a:pt x="8644" y="11128"/>
                    <a:pt x="11133" y="8636"/>
                    <a:pt x="11131" y="5563"/>
                  </a:cubicBezTo>
                  <a:lnTo>
                    <a:pt x="11131" y="5563"/>
                  </a:lnTo>
                  <a:cubicBezTo>
                    <a:pt x="11129" y="2489"/>
                    <a:pt x="8635" y="0"/>
                    <a:pt x="5563" y="3"/>
                  </a:cubicBezTo>
                  <a:lnTo>
                    <a:pt x="5563" y="3"/>
                  </a:lnTo>
                  <a:cubicBezTo>
                    <a:pt x="2491" y="5"/>
                    <a:pt x="0" y="2498"/>
                    <a:pt x="2" y="5571"/>
                  </a:cubicBezTo>
                  <a:lnTo>
                    <a:pt x="2" y="5571"/>
                  </a:lnTo>
                  <a:cubicBezTo>
                    <a:pt x="4" y="8644"/>
                    <a:pt x="2498" y="11133"/>
                    <a:pt x="5571" y="11132"/>
                  </a:cubicBezTo>
                </a:path>
              </a:pathLst>
            </a:custGeom>
            <a:solidFill>
              <a:srgbClr val="FFFFFF"/>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18" name="Freeform 4">
              <a:extLst>
                <a:ext uri="{FF2B5EF4-FFF2-40B4-BE49-F238E27FC236}">
                  <a16:creationId xmlns:a16="http://schemas.microsoft.com/office/drawing/2014/main" id="{8E8B66D5-27C3-48F5-81D3-293C40F8A9B8}"/>
                </a:ext>
              </a:extLst>
            </p:cNvPr>
            <p:cNvSpPr>
              <a:spLocks noChangeArrowheads="1"/>
            </p:cNvSpPr>
            <p:nvPr/>
          </p:nvSpPr>
          <p:spPr bwMode="auto">
            <a:xfrm>
              <a:off x="7132683" y="4278519"/>
              <a:ext cx="3359047" cy="6715546"/>
            </a:xfrm>
            <a:custGeom>
              <a:avLst/>
              <a:gdLst>
                <a:gd name="connsiteX0" fmla="*/ 2882 w 4156546"/>
                <a:gd name="connsiteY0" fmla="*/ 3371527 h 8309941"/>
                <a:gd name="connsiteX1" fmla="*/ 785018 w 4156546"/>
                <a:gd name="connsiteY1" fmla="*/ 4150918 h 8309941"/>
                <a:gd name="connsiteX2" fmla="*/ 3535 w 4156546"/>
                <a:gd name="connsiteY2" fmla="*/ 4934226 h 8309941"/>
                <a:gd name="connsiteX3" fmla="*/ 2 w 4156546"/>
                <a:gd name="connsiteY3" fmla="*/ 1695844 h 8309941"/>
                <a:gd name="connsiteX4" fmla="*/ 2461354 w 4156546"/>
                <a:gd name="connsiteY4" fmla="*/ 4153009 h 8309941"/>
                <a:gd name="connsiteX5" fmla="*/ 3268 w 4156546"/>
                <a:gd name="connsiteY5" fmla="*/ 6613440 h 8309941"/>
                <a:gd name="connsiteX6" fmla="*/ 2615 w 4156546"/>
                <a:gd name="connsiteY6" fmla="*/ 5668729 h 8309941"/>
                <a:gd name="connsiteX7" fmla="*/ 1516791 w 4156546"/>
                <a:gd name="connsiteY7" fmla="*/ 4153663 h 8309941"/>
                <a:gd name="connsiteX8" fmla="*/ 655 w 4156546"/>
                <a:gd name="connsiteY8" fmla="*/ 2639249 h 8309941"/>
                <a:gd name="connsiteX9" fmla="*/ 0 w 4156546"/>
                <a:gd name="connsiteY9" fmla="*/ 1 h 8309941"/>
                <a:gd name="connsiteX10" fmla="*/ 4156545 w 4156546"/>
                <a:gd name="connsiteY10" fmla="*/ 4152031 h 8309941"/>
                <a:gd name="connsiteX11" fmla="*/ 5877 w 4156546"/>
                <a:gd name="connsiteY11" fmla="*/ 8309941 h 8309941"/>
                <a:gd name="connsiteX12" fmla="*/ 4571 w 4156546"/>
                <a:gd name="connsiteY12" fmla="*/ 7365348 h 8309941"/>
                <a:gd name="connsiteX13" fmla="*/ 3212914 w 4156546"/>
                <a:gd name="connsiteY13" fmla="*/ 4153338 h 8309941"/>
                <a:gd name="connsiteX14" fmla="*/ 0 w 4156546"/>
                <a:gd name="connsiteY14" fmla="*/ 943288 h 830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56546" h="8309941">
                  <a:moveTo>
                    <a:pt x="2882" y="3371527"/>
                  </a:moveTo>
                  <a:cubicBezTo>
                    <a:pt x="435081" y="3370874"/>
                    <a:pt x="784365" y="3719446"/>
                    <a:pt x="785018" y="4150918"/>
                  </a:cubicBezTo>
                  <a:cubicBezTo>
                    <a:pt x="785671" y="4583043"/>
                    <a:pt x="436387" y="4934226"/>
                    <a:pt x="3535" y="4934226"/>
                  </a:cubicBezTo>
                  <a:close/>
                  <a:moveTo>
                    <a:pt x="2" y="1695844"/>
                  </a:moveTo>
                  <a:cubicBezTo>
                    <a:pt x="1355444" y="1694538"/>
                    <a:pt x="2460701" y="2796701"/>
                    <a:pt x="2461354" y="4153009"/>
                  </a:cubicBezTo>
                  <a:cubicBezTo>
                    <a:pt x="2462008" y="5507357"/>
                    <a:pt x="1359364" y="6612788"/>
                    <a:pt x="3268" y="6613440"/>
                  </a:cubicBezTo>
                  <a:lnTo>
                    <a:pt x="2615" y="5668729"/>
                  </a:lnTo>
                  <a:cubicBezTo>
                    <a:pt x="839396" y="5668076"/>
                    <a:pt x="1517444" y="4989269"/>
                    <a:pt x="1516791" y="4153663"/>
                  </a:cubicBezTo>
                  <a:cubicBezTo>
                    <a:pt x="1515484" y="3316750"/>
                    <a:pt x="837437" y="2638596"/>
                    <a:pt x="655" y="2639249"/>
                  </a:cubicBezTo>
                  <a:close/>
                  <a:moveTo>
                    <a:pt x="0" y="1"/>
                  </a:moveTo>
                  <a:cubicBezTo>
                    <a:pt x="2290834" y="-1959"/>
                    <a:pt x="4154586" y="1860445"/>
                    <a:pt x="4156545" y="4152031"/>
                  </a:cubicBezTo>
                  <a:cubicBezTo>
                    <a:pt x="4158504" y="6442964"/>
                    <a:pt x="2296712" y="8308634"/>
                    <a:pt x="5877" y="8309941"/>
                  </a:cubicBezTo>
                  <a:lnTo>
                    <a:pt x="4571" y="7365348"/>
                  </a:lnTo>
                  <a:cubicBezTo>
                    <a:pt x="1774939" y="7364041"/>
                    <a:pt x="3214220" y="5922980"/>
                    <a:pt x="3212914" y="4153338"/>
                  </a:cubicBezTo>
                  <a:cubicBezTo>
                    <a:pt x="3210956" y="2381735"/>
                    <a:pt x="1770368" y="941981"/>
                    <a:pt x="0" y="943288"/>
                  </a:cubicBezTo>
                  <a:close/>
                </a:path>
              </a:pathLst>
            </a:custGeom>
            <a:solidFill>
              <a:srgbClr val="62CD7F">
                <a:lumMod val="50000"/>
              </a:srgbClr>
            </a:solidFill>
            <a:ln>
              <a:noFill/>
            </a:ln>
            <a:effectLst/>
          </p:spPr>
          <p:txBody>
            <a:bodyPr wrap="square" anchor="ctr">
              <a:noAutofit/>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19" name="Freeform 5">
              <a:extLst>
                <a:ext uri="{FF2B5EF4-FFF2-40B4-BE49-F238E27FC236}">
                  <a16:creationId xmlns:a16="http://schemas.microsoft.com/office/drawing/2014/main" id="{2511CCCA-02B7-4D4B-89B9-ADA663DA8D09}"/>
                </a:ext>
              </a:extLst>
            </p:cNvPr>
            <p:cNvSpPr>
              <a:spLocks noChangeArrowheads="1"/>
            </p:cNvSpPr>
            <p:nvPr/>
          </p:nvSpPr>
          <p:spPr bwMode="auto">
            <a:xfrm>
              <a:off x="3777764" y="4279046"/>
              <a:ext cx="3361374" cy="6715019"/>
            </a:xfrm>
            <a:custGeom>
              <a:avLst/>
              <a:gdLst>
                <a:gd name="connsiteX0" fmla="*/ 4153013 w 4159426"/>
                <a:gd name="connsiteY0" fmla="*/ 3372833 h 8309289"/>
                <a:gd name="connsiteX1" fmla="*/ 4153667 w 4159426"/>
                <a:gd name="connsiteY1" fmla="*/ 4936185 h 8309289"/>
                <a:gd name="connsiteX2" fmla="*/ 3370878 w 4159426"/>
                <a:gd name="connsiteY2" fmla="*/ 4153856 h 8309289"/>
                <a:gd name="connsiteX3" fmla="*/ 4153013 w 4159426"/>
                <a:gd name="connsiteY3" fmla="*/ 3372833 h 8309289"/>
                <a:gd name="connsiteX4" fmla="*/ 4150404 w 4159426"/>
                <a:gd name="connsiteY4" fmla="*/ 1696497 h 8309289"/>
                <a:gd name="connsiteX5" fmla="*/ 4151057 w 4159426"/>
                <a:gd name="connsiteY5" fmla="*/ 2639475 h 8309289"/>
                <a:gd name="connsiteX6" fmla="*/ 2639808 w 4159426"/>
                <a:gd name="connsiteY6" fmla="*/ 4155162 h 8309289"/>
                <a:gd name="connsiteX7" fmla="*/ 4153016 w 4159426"/>
                <a:gd name="connsiteY7" fmla="*/ 5667584 h 8309289"/>
                <a:gd name="connsiteX8" fmla="*/ 4153668 w 4159426"/>
                <a:gd name="connsiteY8" fmla="*/ 6611868 h 8309289"/>
                <a:gd name="connsiteX9" fmla="*/ 1695196 w 4159426"/>
                <a:gd name="connsiteY9" fmla="*/ 4156468 h 8309289"/>
                <a:gd name="connsiteX10" fmla="*/ 4150404 w 4159426"/>
                <a:gd name="connsiteY10" fmla="*/ 1696497 h 8309289"/>
                <a:gd name="connsiteX11" fmla="*/ 4152893 w 4159426"/>
                <a:gd name="connsiteY11" fmla="*/ 0 h 8309289"/>
                <a:gd name="connsiteX12" fmla="*/ 4153546 w 4159426"/>
                <a:gd name="connsiteY12" fmla="*/ 943213 h 8309289"/>
                <a:gd name="connsiteX13" fmla="*/ 944791 w 4159426"/>
                <a:gd name="connsiteY13" fmla="*/ 4157583 h 8309289"/>
                <a:gd name="connsiteX14" fmla="*/ 4158120 w 4159426"/>
                <a:gd name="connsiteY14" fmla="*/ 7364768 h 8309289"/>
                <a:gd name="connsiteX15" fmla="*/ 4159426 w 4159426"/>
                <a:gd name="connsiteY15" fmla="*/ 8309287 h 8309289"/>
                <a:gd name="connsiteX16" fmla="*/ 2 w 4159426"/>
                <a:gd name="connsiteY16" fmla="*/ 4157583 h 8309289"/>
                <a:gd name="connsiteX17" fmla="*/ 4152893 w 4159426"/>
                <a:gd name="connsiteY17" fmla="*/ 0 h 830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59426" h="8309289">
                  <a:moveTo>
                    <a:pt x="4153013" y="3372833"/>
                  </a:moveTo>
                  <a:lnTo>
                    <a:pt x="4153667" y="4936185"/>
                  </a:lnTo>
                  <a:cubicBezTo>
                    <a:pt x="3722414" y="4936185"/>
                    <a:pt x="3370878" y="4586161"/>
                    <a:pt x="3370878" y="4153856"/>
                  </a:cubicBezTo>
                  <a:cubicBezTo>
                    <a:pt x="3370878" y="3722857"/>
                    <a:pt x="3721761" y="3372833"/>
                    <a:pt x="4153013" y="3372833"/>
                  </a:cubicBezTo>
                  <a:close/>
                  <a:moveTo>
                    <a:pt x="4150404" y="1696497"/>
                  </a:moveTo>
                  <a:lnTo>
                    <a:pt x="4151057" y="2639475"/>
                  </a:lnTo>
                  <a:cubicBezTo>
                    <a:pt x="3316116" y="2641434"/>
                    <a:pt x="2639155" y="3319281"/>
                    <a:pt x="2639808" y="4155162"/>
                  </a:cubicBezTo>
                  <a:cubicBezTo>
                    <a:pt x="2639808" y="4990390"/>
                    <a:pt x="3318075" y="5668237"/>
                    <a:pt x="4153016" y="5667584"/>
                  </a:cubicBezTo>
                  <a:lnTo>
                    <a:pt x="4153668" y="6611868"/>
                  </a:lnTo>
                  <a:cubicBezTo>
                    <a:pt x="2799746" y="6612521"/>
                    <a:pt x="1695849" y="5510856"/>
                    <a:pt x="1695196" y="4156468"/>
                  </a:cubicBezTo>
                  <a:cubicBezTo>
                    <a:pt x="1694543" y="2800774"/>
                    <a:pt x="2796482" y="1697803"/>
                    <a:pt x="4150404" y="1696497"/>
                  </a:cubicBezTo>
                  <a:close/>
                  <a:moveTo>
                    <a:pt x="4152893" y="0"/>
                  </a:moveTo>
                  <a:lnTo>
                    <a:pt x="4153546" y="943213"/>
                  </a:lnTo>
                  <a:cubicBezTo>
                    <a:pt x="2383536" y="945173"/>
                    <a:pt x="943485" y="2386120"/>
                    <a:pt x="944791" y="4157583"/>
                  </a:cubicBezTo>
                  <a:cubicBezTo>
                    <a:pt x="946098" y="5926433"/>
                    <a:pt x="2387457" y="7366074"/>
                    <a:pt x="4158120" y="7364768"/>
                  </a:cubicBezTo>
                  <a:lnTo>
                    <a:pt x="4159426" y="8309287"/>
                  </a:lnTo>
                  <a:cubicBezTo>
                    <a:pt x="1868019" y="8311900"/>
                    <a:pt x="1962" y="6448336"/>
                    <a:pt x="2" y="4157583"/>
                  </a:cubicBezTo>
                  <a:cubicBezTo>
                    <a:pt x="-1958" y="1865524"/>
                    <a:pt x="1861485" y="1960"/>
                    <a:pt x="4152893" y="0"/>
                  </a:cubicBezTo>
                  <a:close/>
                </a:path>
              </a:pathLst>
            </a:custGeom>
            <a:solidFill>
              <a:srgbClr val="62CD7F"/>
            </a:solidFill>
            <a:ln>
              <a:noFill/>
            </a:ln>
            <a:effectLst/>
          </p:spPr>
          <p:txBody>
            <a:bodyPr wrap="square" anchor="ctr">
              <a:noAutofit/>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20" name="Freeform 10">
              <a:extLst>
                <a:ext uri="{FF2B5EF4-FFF2-40B4-BE49-F238E27FC236}">
                  <a16:creationId xmlns:a16="http://schemas.microsoft.com/office/drawing/2014/main" id="{F8D99558-935B-470F-8EA8-7AA02324B84B}"/>
                </a:ext>
              </a:extLst>
            </p:cNvPr>
            <p:cNvSpPr>
              <a:spLocks noChangeArrowheads="1"/>
            </p:cNvSpPr>
            <p:nvPr/>
          </p:nvSpPr>
          <p:spPr bwMode="auto">
            <a:xfrm rot="15300000">
              <a:off x="4920142" y="2361496"/>
              <a:ext cx="1931041" cy="1602566"/>
            </a:xfrm>
            <a:custGeom>
              <a:avLst/>
              <a:gdLst>
                <a:gd name="T0" fmla="*/ 2567 w 2568"/>
                <a:gd name="T1" fmla="*/ 0 h 2132"/>
                <a:gd name="T2" fmla="*/ 1579 w 2568"/>
                <a:gd name="T3" fmla="*/ 1065 h 2132"/>
                <a:gd name="T4" fmla="*/ 2567 w 2568"/>
                <a:gd name="T5" fmla="*/ 2131 h 2132"/>
                <a:gd name="T6" fmla="*/ 0 w 2568"/>
                <a:gd name="T7" fmla="*/ 1065 h 2132"/>
                <a:gd name="T8" fmla="*/ 2567 w 2568"/>
                <a:gd name="T9" fmla="*/ 0 h 2132"/>
              </a:gdLst>
              <a:ahLst/>
              <a:cxnLst>
                <a:cxn ang="0">
                  <a:pos x="T0" y="T1"/>
                </a:cxn>
                <a:cxn ang="0">
                  <a:pos x="T2" y="T3"/>
                </a:cxn>
                <a:cxn ang="0">
                  <a:pos x="T4" y="T5"/>
                </a:cxn>
                <a:cxn ang="0">
                  <a:pos x="T6" y="T7"/>
                </a:cxn>
                <a:cxn ang="0">
                  <a:pos x="T8" y="T9"/>
                </a:cxn>
              </a:cxnLst>
              <a:rect l="0" t="0" r="r" b="b"/>
              <a:pathLst>
                <a:path w="2568" h="2132">
                  <a:moveTo>
                    <a:pt x="2567" y="0"/>
                  </a:moveTo>
                  <a:lnTo>
                    <a:pt x="1579" y="1065"/>
                  </a:lnTo>
                  <a:lnTo>
                    <a:pt x="2567" y="2131"/>
                  </a:lnTo>
                  <a:lnTo>
                    <a:pt x="0" y="1065"/>
                  </a:lnTo>
                  <a:lnTo>
                    <a:pt x="2567" y="0"/>
                  </a:lnTo>
                </a:path>
              </a:pathLst>
            </a:custGeom>
            <a:solidFill>
              <a:srgbClr val="54B8A8"/>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21" name="Freeform 11">
              <a:extLst>
                <a:ext uri="{FF2B5EF4-FFF2-40B4-BE49-F238E27FC236}">
                  <a16:creationId xmlns:a16="http://schemas.microsoft.com/office/drawing/2014/main" id="{332F675D-B039-4648-8B28-15FDFED94820}"/>
                </a:ext>
              </a:extLst>
            </p:cNvPr>
            <p:cNvSpPr>
              <a:spLocks noChangeArrowheads="1"/>
            </p:cNvSpPr>
            <p:nvPr/>
          </p:nvSpPr>
          <p:spPr bwMode="auto">
            <a:xfrm rot="15300000">
              <a:off x="4173596" y="5082537"/>
              <a:ext cx="4501819" cy="135179"/>
            </a:xfrm>
            <a:prstGeom prst="roundRect">
              <a:avLst>
                <a:gd name="adj" fmla="val 50000"/>
              </a:avLst>
            </a:prstGeom>
            <a:solidFill>
              <a:srgbClr val="FFFFFF">
                <a:lumMod val="8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22" name="Freeform 14">
              <a:extLst>
                <a:ext uri="{FF2B5EF4-FFF2-40B4-BE49-F238E27FC236}">
                  <a16:creationId xmlns:a16="http://schemas.microsoft.com/office/drawing/2014/main" id="{0C1ABEE2-742A-49DC-8CFE-389EB1DE86F6}"/>
                </a:ext>
              </a:extLst>
            </p:cNvPr>
            <p:cNvSpPr>
              <a:spLocks noChangeArrowheads="1"/>
            </p:cNvSpPr>
            <p:nvPr/>
          </p:nvSpPr>
          <p:spPr bwMode="auto">
            <a:xfrm rot="17100000">
              <a:off x="4938528" y="11308391"/>
              <a:ext cx="1931041" cy="1602566"/>
            </a:xfrm>
            <a:custGeom>
              <a:avLst/>
              <a:gdLst>
                <a:gd name="T0" fmla="*/ 0 w 2568"/>
                <a:gd name="T1" fmla="*/ 0 h 2132"/>
                <a:gd name="T2" fmla="*/ 988 w 2568"/>
                <a:gd name="T3" fmla="*/ 1065 h 2132"/>
                <a:gd name="T4" fmla="*/ 0 w 2568"/>
                <a:gd name="T5" fmla="*/ 2131 h 2132"/>
                <a:gd name="T6" fmla="*/ 2567 w 2568"/>
                <a:gd name="T7" fmla="*/ 1065 h 2132"/>
                <a:gd name="T8" fmla="*/ 0 w 2568"/>
                <a:gd name="T9" fmla="*/ 0 h 2132"/>
              </a:gdLst>
              <a:ahLst/>
              <a:cxnLst>
                <a:cxn ang="0">
                  <a:pos x="T0" y="T1"/>
                </a:cxn>
                <a:cxn ang="0">
                  <a:pos x="T2" y="T3"/>
                </a:cxn>
                <a:cxn ang="0">
                  <a:pos x="T4" y="T5"/>
                </a:cxn>
                <a:cxn ang="0">
                  <a:pos x="T6" y="T7"/>
                </a:cxn>
                <a:cxn ang="0">
                  <a:pos x="T8" y="T9"/>
                </a:cxn>
              </a:cxnLst>
              <a:rect l="0" t="0" r="r" b="b"/>
              <a:pathLst>
                <a:path w="2568" h="2132">
                  <a:moveTo>
                    <a:pt x="0" y="0"/>
                  </a:moveTo>
                  <a:lnTo>
                    <a:pt x="988" y="1065"/>
                  </a:lnTo>
                  <a:lnTo>
                    <a:pt x="0" y="2131"/>
                  </a:lnTo>
                  <a:lnTo>
                    <a:pt x="2567" y="1065"/>
                  </a:lnTo>
                  <a:lnTo>
                    <a:pt x="0" y="0"/>
                  </a:lnTo>
                </a:path>
              </a:pathLst>
            </a:custGeom>
            <a:solidFill>
              <a:srgbClr val="3E8E99"/>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23" name="Freeform 11">
              <a:extLst>
                <a:ext uri="{FF2B5EF4-FFF2-40B4-BE49-F238E27FC236}">
                  <a16:creationId xmlns:a16="http://schemas.microsoft.com/office/drawing/2014/main" id="{C7D44A07-1F54-45EB-B47B-2CF5C57A6D0E}"/>
                </a:ext>
              </a:extLst>
            </p:cNvPr>
            <p:cNvSpPr>
              <a:spLocks noChangeArrowheads="1"/>
            </p:cNvSpPr>
            <p:nvPr/>
          </p:nvSpPr>
          <p:spPr bwMode="auto">
            <a:xfrm rot="17100000">
              <a:off x="4178362" y="10047515"/>
              <a:ext cx="4508601" cy="135179"/>
            </a:xfrm>
            <a:prstGeom prst="roundRect">
              <a:avLst>
                <a:gd name="adj" fmla="val 50000"/>
              </a:avLst>
            </a:prstGeom>
            <a:solidFill>
              <a:srgbClr val="FFFFFF">
                <a:lumMod val="8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24" name="Freeform 8">
              <a:extLst>
                <a:ext uri="{FF2B5EF4-FFF2-40B4-BE49-F238E27FC236}">
                  <a16:creationId xmlns:a16="http://schemas.microsoft.com/office/drawing/2014/main" id="{24AED6EF-FA45-4E40-BB92-F947BFB73FCC}"/>
                </a:ext>
              </a:extLst>
            </p:cNvPr>
            <p:cNvSpPr>
              <a:spLocks noChangeArrowheads="1"/>
            </p:cNvSpPr>
            <p:nvPr/>
          </p:nvSpPr>
          <p:spPr bwMode="auto">
            <a:xfrm rot="15300000">
              <a:off x="1774838" y="4170143"/>
              <a:ext cx="1934360" cy="1934357"/>
            </a:xfrm>
            <a:custGeom>
              <a:avLst/>
              <a:gdLst>
                <a:gd name="T0" fmla="*/ 1062 w 2570"/>
                <a:gd name="T1" fmla="*/ 0 h 2570"/>
                <a:gd name="T2" fmla="*/ 1117 w 2570"/>
                <a:gd name="T3" fmla="*/ 1451 h 2570"/>
                <a:gd name="T4" fmla="*/ 2569 w 2570"/>
                <a:gd name="T5" fmla="*/ 1507 h 2570"/>
                <a:gd name="T6" fmla="*/ 0 w 2570"/>
                <a:gd name="T7" fmla="*/ 2569 h 2570"/>
                <a:gd name="T8" fmla="*/ 1062 w 2570"/>
                <a:gd name="T9" fmla="*/ 0 h 2570"/>
              </a:gdLst>
              <a:ahLst/>
              <a:cxnLst>
                <a:cxn ang="0">
                  <a:pos x="T0" y="T1"/>
                </a:cxn>
                <a:cxn ang="0">
                  <a:pos x="T2" y="T3"/>
                </a:cxn>
                <a:cxn ang="0">
                  <a:pos x="T4" y="T5"/>
                </a:cxn>
                <a:cxn ang="0">
                  <a:pos x="T6" y="T7"/>
                </a:cxn>
                <a:cxn ang="0">
                  <a:pos x="T8" y="T9"/>
                </a:cxn>
              </a:cxnLst>
              <a:rect l="0" t="0" r="r" b="b"/>
              <a:pathLst>
                <a:path w="2570" h="2570">
                  <a:moveTo>
                    <a:pt x="1062" y="0"/>
                  </a:moveTo>
                  <a:lnTo>
                    <a:pt x="1117" y="1451"/>
                  </a:lnTo>
                  <a:lnTo>
                    <a:pt x="2569" y="1507"/>
                  </a:lnTo>
                  <a:lnTo>
                    <a:pt x="0" y="2569"/>
                  </a:lnTo>
                  <a:lnTo>
                    <a:pt x="1062" y="0"/>
                  </a:lnTo>
                </a:path>
              </a:pathLst>
            </a:custGeom>
            <a:solidFill>
              <a:srgbClr val="437DB2"/>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25" name="Freeform 11">
              <a:extLst>
                <a:ext uri="{FF2B5EF4-FFF2-40B4-BE49-F238E27FC236}">
                  <a16:creationId xmlns:a16="http://schemas.microsoft.com/office/drawing/2014/main" id="{5694F088-95F0-4ED5-BED7-FB9DAEFB190F}"/>
                </a:ext>
              </a:extLst>
            </p:cNvPr>
            <p:cNvSpPr>
              <a:spLocks noChangeArrowheads="1"/>
            </p:cNvSpPr>
            <p:nvPr/>
          </p:nvSpPr>
          <p:spPr bwMode="auto">
            <a:xfrm rot="12600000">
              <a:off x="2612511" y="6305646"/>
              <a:ext cx="4501819" cy="135179"/>
            </a:xfrm>
            <a:prstGeom prst="roundRect">
              <a:avLst>
                <a:gd name="adj" fmla="val 50000"/>
              </a:avLst>
            </a:prstGeom>
            <a:solidFill>
              <a:srgbClr val="FFFFFF">
                <a:lumMod val="8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26" name="Freeform 12">
              <a:extLst>
                <a:ext uri="{FF2B5EF4-FFF2-40B4-BE49-F238E27FC236}">
                  <a16:creationId xmlns:a16="http://schemas.microsoft.com/office/drawing/2014/main" id="{81A66100-F9DC-4F67-974A-BF48DC8975A1}"/>
                </a:ext>
              </a:extLst>
            </p:cNvPr>
            <p:cNvSpPr>
              <a:spLocks noChangeArrowheads="1"/>
            </p:cNvSpPr>
            <p:nvPr/>
          </p:nvSpPr>
          <p:spPr bwMode="auto">
            <a:xfrm rot="17100000">
              <a:off x="1774839" y="9147457"/>
              <a:ext cx="1934357" cy="1934357"/>
            </a:xfrm>
            <a:custGeom>
              <a:avLst/>
              <a:gdLst>
                <a:gd name="T0" fmla="*/ 1507 w 2570"/>
                <a:gd name="T1" fmla="*/ 0 h 2570"/>
                <a:gd name="T2" fmla="*/ 1452 w 2570"/>
                <a:gd name="T3" fmla="*/ 1451 h 2570"/>
                <a:gd name="T4" fmla="*/ 0 w 2570"/>
                <a:gd name="T5" fmla="*/ 1507 h 2570"/>
                <a:gd name="T6" fmla="*/ 2569 w 2570"/>
                <a:gd name="T7" fmla="*/ 2569 h 2570"/>
                <a:gd name="T8" fmla="*/ 1507 w 2570"/>
                <a:gd name="T9" fmla="*/ 0 h 2570"/>
              </a:gdLst>
              <a:ahLst/>
              <a:cxnLst>
                <a:cxn ang="0">
                  <a:pos x="T0" y="T1"/>
                </a:cxn>
                <a:cxn ang="0">
                  <a:pos x="T2" y="T3"/>
                </a:cxn>
                <a:cxn ang="0">
                  <a:pos x="T4" y="T5"/>
                </a:cxn>
                <a:cxn ang="0">
                  <a:pos x="T6" y="T7"/>
                </a:cxn>
                <a:cxn ang="0">
                  <a:pos x="T8" y="T9"/>
                </a:cxn>
              </a:cxnLst>
              <a:rect l="0" t="0" r="r" b="b"/>
              <a:pathLst>
                <a:path w="2570" h="2570">
                  <a:moveTo>
                    <a:pt x="1507" y="0"/>
                  </a:moveTo>
                  <a:lnTo>
                    <a:pt x="1452" y="1451"/>
                  </a:lnTo>
                  <a:lnTo>
                    <a:pt x="0" y="1507"/>
                  </a:lnTo>
                  <a:lnTo>
                    <a:pt x="2569" y="2569"/>
                  </a:lnTo>
                  <a:lnTo>
                    <a:pt x="1507" y="0"/>
                  </a:lnTo>
                </a:path>
              </a:pathLst>
            </a:custGeom>
            <a:solidFill>
              <a:srgbClr val="4A63A2"/>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27" name="Freeform 11">
              <a:extLst>
                <a:ext uri="{FF2B5EF4-FFF2-40B4-BE49-F238E27FC236}">
                  <a16:creationId xmlns:a16="http://schemas.microsoft.com/office/drawing/2014/main" id="{35608D9A-ECED-47F2-8671-9928DD4786B5}"/>
                </a:ext>
              </a:extLst>
            </p:cNvPr>
            <p:cNvSpPr>
              <a:spLocks noChangeArrowheads="1"/>
            </p:cNvSpPr>
            <p:nvPr/>
          </p:nvSpPr>
          <p:spPr bwMode="auto">
            <a:xfrm rot="19800000">
              <a:off x="2610879" y="8817220"/>
              <a:ext cx="4501819" cy="135179"/>
            </a:xfrm>
            <a:prstGeom prst="roundRect">
              <a:avLst>
                <a:gd name="adj" fmla="val 50000"/>
              </a:avLst>
            </a:prstGeom>
            <a:solidFill>
              <a:srgbClr val="FFFFFF">
                <a:lumMod val="8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28" name="TextBox 27">
              <a:extLst>
                <a:ext uri="{FF2B5EF4-FFF2-40B4-BE49-F238E27FC236}">
                  <a16:creationId xmlns:a16="http://schemas.microsoft.com/office/drawing/2014/main" id="{F1048B8E-DF38-4405-B39A-BE5286C5C0BD}"/>
                </a:ext>
              </a:extLst>
            </p:cNvPr>
            <p:cNvSpPr txBox="1"/>
            <p:nvPr/>
          </p:nvSpPr>
          <p:spPr>
            <a:xfrm>
              <a:off x="13591983" y="10108018"/>
              <a:ext cx="7401060" cy="1593917"/>
            </a:xfrm>
            <a:prstGeom prst="rect">
              <a:avLst/>
            </a:prstGeom>
            <a:noFill/>
          </p:spPr>
          <p:txBody>
            <a:bodyPr wrap="square" rtlCol="0" anchor="ctr" anchorCtr="0">
              <a:spAutoFit/>
            </a:bodyPr>
            <a:lstStyle/>
            <a:p>
              <a:pPr algn="just" defTabSz="1828434"/>
              <a:r>
                <a:rPr lang="mn-MN" sz="2000" b="1" dirty="0">
                  <a:solidFill>
                    <a:srgbClr val="FFFFFF"/>
                  </a:solidFill>
                  <a:latin typeface="Poppins" pitchFamily="2" charset="77"/>
                  <a:ea typeface="League Spartan" charset="0"/>
                  <a:cs typeface="Poppins" pitchFamily="2" charset="77"/>
                </a:rPr>
                <a:t>4. Тусламж, үйлчилгээний төвлөрлийг сааруулах</a:t>
              </a:r>
              <a:endParaRPr lang="en-US" sz="2000" b="1" dirty="0">
                <a:solidFill>
                  <a:srgbClr val="FFFFFF"/>
                </a:solidFill>
                <a:latin typeface="Poppins" pitchFamily="2" charset="77"/>
                <a:ea typeface="League Spartan" charset="0"/>
                <a:cs typeface="Poppins" pitchFamily="2" charset="77"/>
              </a:endParaRPr>
            </a:p>
          </p:txBody>
        </p:sp>
        <p:sp>
          <p:nvSpPr>
            <p:cNvPr id="29" name="TextBox 28">
              <a:extLst>
                <a:ext uri="{FF2B5EF4-FFF2-40B4-BE49-F238E27FC236}">
                  <a16:creationId xmlns:a16="http://schemas.microsoft.com/office/drawing/2014/main" id="{29553D4B-D7CC-420A-8216-9D68227373E8}"/>
                </a:ext>
              </a:extLst>
            </p:cNvPr>
            <p:cNvSpPr txBox="1"/>
            <p:nvPr/>
          </p:nvSpPr>
          <p:spPr>
            <a:xfrm>
              <a:off x="13562401" y="3485177"/>
              <a:ext cx="7440484" cy="1593917"/>
            </a:xfrm>
            <a:prstGeom prst="rect">
              <a:avLst/>
            </a:prstGeom>
            <a:noFill/>
          </p:spPr>
          <p:txBody>
            <a:bodyPr wrap="square" rtlCol="0" anchor="ctr" anchorCtr="0">
              <a:spAutoFit/>
            </a:bodyPr>
            <a:lstStyle/>
            <a:p>
              <a:pPr algn="just" defTabSz="1828434"/>
              <a:r>
                <a:rPr lang="mn-MN" sz="2000" b="1" dirty="0">
                  <a:solidFill>
                    <a:srgbClr val="FFFFFF"/>
                  </a:solidFill>
                  <a:latin typeface="Poppins" pitchFamily="2" charset="77"/>
                  <a:ea typeface="League Spartan" charset="0"/>
                  <a:cs typeface="Poppins" pitchFamily="2" charset="77"/>
                </a:rPr>
                <a:t>1. Нэн шаардлагатай тусламж, үйлчилгээг бүрэн хариуцах</a:t>
              </a:r>
              <a:endParaRPr lang="en-US" sz="2000" b="1" dirty="0">
                <a:solidFill>
                  <a:srgbClr val="FFFFFF"/>
                </a:solidFill>
                <a:latin typeface="Poppins" pitchFamily="2" charset="77"/>
                <a:ea typeface="League Spartan" charset="0"/>
                <a:cs typeface="Poppins" pitchFamily="2" charset="77"/>
              </a:endParaRPr>
            </a:p>
          </p:txBody>
        </p:sp>
        <p:sp>
          <p:nvSpPr>
            <p:cNvPr id="30" name="TextBox 29">
              <a:extLst>
                <a:ext uri="{FF2B5EF4-FFF2-40B4-BE49-F238E27FC236}">
                  <a16:creationId xmlns:a16="http://schemas.microsoft.com/office/drawing/2014/main" id="{62DA3F71-CF17-4AAD-A22A-5F0E7F1FFF88}"/>
                </a:ext>
              </a:extLst>
            </p:cNvPr>
            <p:cNvSpPr txBox="1"/>
            <p:nvPr/>
          </p:nvSpPr>
          <p:spPr>
            <a:xfrm>
              <a:off x="13589598" y="5751621"/>
              <a:ext cx="7413643" cy="1593917"/>
            </a:xfrm>
            <a:prstGeom prst="rect">
              <a:avLst/>
            </a:prstGeom>
            <a:noFill/>
          </p:spPr>
          <p:txBody>
            <a:bodyPr wrap="square" rtlCol="0" anchor="ctr" anchorCtr="0">
              <a:spAutoFit/>
            </a:bodyPr>
            <a:lstStyle/>
            <a:p>
              <a:pPr algn="just" defTabSz="1828434"/>
              <a:r>
                <a:rPr lang="mn-MN" sz="2000" b="1" dirty="0">
                  <a:solidFill>
                    <a:srgbClr val="FFFFFF"/>
                  </a:solidFill>
                  <a:latin typeface="Poppins" pitchFamily="2" charset="77"/>
                  <a:ea typeface="League Spartan" charset="0"/>
                  <a:cs typeface="Poppins" pitchFamily="2" charset="77"/>
                </a:rPr>
                <a:t>2. Эмзэг бүлгийн иргэдийг санхүүгийн эрсдэлээс хамгаалах</a:t>
              </a:r>
              <a:endParaRPr lang="en-US" sz="2000" b="1" dirty="0">
                <a:solidFill>
                  <a:srgbClr val="FFFFFF"/>
                </a:solidFill>
                <a:latin typeface="Poppins" pitchFamily="2" charset="77"/>
                <a:ea typeface="League Spartan" charset="0"/>
                <a:cs typeface="Poppins" pitchFamily="2" charset="77"/>
              </a:endParaRPr>
            </a:p>
          </p:txBody>
        </p:sp>
        <p:sp>
          <p:nvSpPr>
            <p:cNvPr id="31" name="TextBox 30">
              <a:extLst>
                <a:ext uri="{FF2B5EF4-FFF2-40B4-BE49-F238E27FC236}">
                  <a16:creationId xmlns:a16="http://schemas.microsoft.com/office/drawing/2014/main" id="{9A14B3FC-6B00-450E-88FC-1F7293E52A5E}"/>
                </a:ext>
              </a:extLst>
            </p:cNvPr>
            <p:cNvSpPr txBox="1"/>
            <p:nvPr/>
          </p:nvSpPr>
          <p:spPr>
            <a:xfrm>
              <a:off x="13579232" y="7560281"/>
              <a:ext cx="7413643" cy="2286925"/>
            </a:xfrm>
            <a:prstGeom prst="rect">
              <a:avLst/>
            </a:prstGeom>
            <a:noFill/>
          </p:spPr>
          <p:txBody>
            <a:bodyPr wrap="square" rtlCol="0" anchor="ctr" anchorCtr="0">
              <a:spAutoFit/>
            </a:bodyPr>
            <a:lstStyle/>
            <a:p>
              <a:pPr algn="just" defTabSz="1828434"/>
              <a:r>
                <a:rPr lang="mn-MN" sz="2000" b="1" dirty="0">
                  <a:solidFill>
                    <a:srgbClr val="FFFFFF"/>
                  </a:solidFill>
                  <a:latin typeface="Poppins" pitchFamily="2" charset="77"/>
                  <a:ea typeface="League Spartan" charset="0"/>
                  <a:cs typeface="Poppins" pitchFamily="2" charset="77"/>
                </a:rPr>
                <a:t>3. Шаардлагагүй хэвтэлт, үр ашиггүй тусламж, үйлчилгээг бууруулах</a:t>
              </a:r>
              <a:endParaRPr lang="en-US" sz="2000" b="1" dirty="0">
                <a:solidFill>
                  <a:srgbClr val="FFFFFF"/>
                </a:solidFill>
                <a:latin typeface="Poppins" pitchFamily="2" charset="77"/>
                <a:ea typeface="League Spartan" charset="0"/>
                <a:cs typeface="Poppins" pitchFamily="2" charset="77"/>
              </a:endParaRPr>
            </a:p>
          </p:txBody>
        </p:sp>
      </p:grpSp>
    </p:spTree>
    <p:extLst>
      <p:ext uri="{BB962C8B-B14F-4D97-AF65-F5344CB8AC3E}">
        <p14:creationId xmlns:p14="http://schemas.microsoft.com/office/powerpoint/2010/main" val="2458828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06A86D-9985-4A27-B752-BB1C1E4E83E0}"/>
              </a:ext>
            </a:extLst>
          </p:cNvPr>
          <p:cNvSpPr>
            <a:spLocks noGrp="1"/>
          </p:cNvSpPr>
          <p:nvPr>
            <p:ph type="title"/>
          </p:nvPr>
        </p:nvSpPr>
        <p:spPr/>
        <p:txBody>
          <a:bodyPr>
            <a:normAutofit/>
          </a:bodyPr>
          <a:lstStyle/>
          <a:p>
            <a:r>
              <a:rPr lang="mn-MN"/>
              <a:t>Нэн шаардлагатай тусламж, үйлчилгээг бүрэн хариуцах</a:t>
            </a:r>
            <a:endParaRPr lang="en-US"/>
          </a:p>
        </p:txBody>
      </p:sp>
      <p:graphicFrame>
        <p:nvGraphicFramePr>
          <p:cNvPr id="5" name="Table 7">
            <a:extLst>
              <a:ext uri="{FF2B5EF4-FFF2-40B4-BE49-F238E27FC236}">
                <a16:creationId xmlns:a16="http://schemas.microsoft.com/office/drawing/2014/main" id="{DDE76EF7-A11D-430F-BBBD-AFE57C1C2C66}"/>
              </a:ext>
            </a:extLst>
          </p:cNvPr>
          <p:cNvGraphicFramePr>
            <a:graphicFrameLocks noGrp="1"/>
          </p:cNvGraphicFramePr>
          <p:nvPr>
            <p:extLst>
              <p:ext uri="{D42A27DB-BD31-4B8C-83A1-F6EECF244321}">
                <p14:modId xmlns:p14="http://schemas.microsoft.com/office/powerpoint/2010/main" val="384198518"/>
              </p:ext>
            </p:extLst>
          </p:nvPr>
        </p:nvGraphicFramePr>
        <p:xfrm>
          <a:off x="630498" y="1279569"/>
          <a:ext cx="10788351" cy="4544305"/>
        </p:xfrm>
        <a:graphic>
          <a:graphicData uri="http://schemas.openxmlformats.org/drawingml/2006/table">
            <a:tbl>
              <a:tblPr firstRow="1" bandRow="1">
                <a:tableStyleId>{6E25E649-3F16-4E02-A733-19D2CDBF48F0}</a:tableStyleId>
              </a:tblPr>
              <a:tblGrid>
                <a:gridCol w="3596117">
                  <a:extLst>
                    <a:ext uri="{9D8B030D-6E8A-4147-A177-3AD203B41FA5}">
                      <a16:colId xmlns:a16="http://schemas.microsoft.com/office/drawing/2014/main" val="3890250794"/>
                    </a:ext>
                  </a:extLst>
                </a:gridCol>
                <a:gridCol w="3596117">
                  <a:extLst>
                    <a:ext uri="{9D8B030D-6E8A-4147-A177-3AD203B41FA5}">
                      <a16:colId xmlns:a16="http://schemas.microsoft.com/office/drawing/2014/main" val="3820119719"/>
                    </a:ext>
                  </a:extLst>
                </a:gridCol>
                <a:gridCol w="3596117">
                  <a:extLst>
                    <a:ext uri="{9D8B030D-6E8A-4147-A177-3AD203B41FA5}">
                      <a16:colId xmlns:a16="http://schemas.microsoft.com/office/drawing/2014/main" val="828674475"/>
                    </a:ext>
                  </a:extLst>
                </a:gridCol>
              </a:tblGrid>
              <a:tr h="676531">
                <a:tc>
                  <a:txBody>
                    <a:bodyPr/>
                    <a:lstStyle/>
                    <a:p>
                      <a:pPr algn="ctr"/>
                      <a:r>
                        <a:rPr lang="mn-MN" sz="1800" dirty="0">
                          <a:latin typeface="Arial" panose="020B0604020202020204" pitchFamily="34" charset="0"/>
                          <a:cs typeface="Arial" panose="020B0604020202020204" pitchFamily="34" charset="0"/>
                        </a:rPr>
                        <a:t>Тусламж, үйлчилгээний нэр </a:t>
                      </a:r>
                      <a:r>
                        <a:rPr lang="en-US" sz="1400" b="0" dirty="0">
                          <a:latin typeface="Arial" panose="020B0604020202020204" pitchFamily="34" charset="0"/>
                          <a:cs typeface="Arial" panose="020B0604020202020204" pitchFamily="34" charset="0"/>
                        </a:rPr>
                        <a:t>(</a:t>
                      </a:r>
                      <a:r>
                        <a:rPr lang="mn-MN" sz="1400" b="0" dirty="0">
                          <a:latin typeface="Arial" panose="020B0604020202020204" pitchFamily="34" charset="0"/>
                          <a:cs typeface="Arial" panose="020B0604020202020204" pitchFamily="34" charset="0"/>
                        </a:rPr>
                        <a:t>Амбулаториос бусад</a:t>
                      </a:r>
                      <a:r>
                        <a:rPr lang="en-US" sz="1400" b="0" dirty="0">
                          <a:latin typeface="Arial" panose="020B0604020202020204" pitchFamily="34" charset="0"/>
                          <a:cs typeface="Arial" panose="020B0604020202020204" pitchFamily="34" charset="0"/>
                        </a:rPr>
                        <a:t>)</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mn-MN" sz="1800" dirty="0">
                          <a:latin typeface="Arial" panose="020B0604020202020204" pitchFamily="34" charset="0"/>
                          <a:cs typeface="Arial" panose="020B0604020202020204" pitchFamily="34" charset="0"/>
                        </a:rPr>
                        <a:t>Тусламж, үйлчилгээний тоо хэмжээ</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mn-MN" sz="1800" dirty="0">
                          <a:latin typeface="Arial" panose="020B0604020202020204" pitchFamily="34" charset="0"/>
                          <a:cs typeface="Arial" panose="020B0604020202020204" pitchFamily="34" charset="0"/>
                        </a:rPr>
                        <a:t>Олгосон мөнгөн </a:t>
                      </a:r>
                      <a:r>
                        <a:rPr lang="mn-MN" sz="1800">
                          <a:latin typeface="Arial" panose="020B0604020202020204" pitchFamily="34" charset="0"/>
                          <a:cs typeface="Arial" panose="020B0604020202020204" pitchFamily="34" charset="0"/>
                        </a:rPr>
                        <a:t>дүн            </a:t>
                      </a:r>
                      <a:r>
                        <a:rPr lang="en-US" sz="1800">
                          <a:latin typeface="Arial" panose="020B0604020202020204" pitchFamily="34" charset="0"/>
                          <a:cs typeface="Arial" panose="020B0604020202020204" pitchFamily="34" charset="0"/>
                        </a:rPr>
                        <a:t>/</a:t>
                      </a:r>
                      <a:r>
                        <a:rPr lang="mn-MN" sz="1800">
                          <a:latin typeface="Arial" panose="020B0604020202020204" pitchFamily="34" charset="0"/>
                          <a:cs typeface="Arial" panose="020B0604020202020204" pitchFamily="34" charset="0"/>
                        </a:rPr>
                        <a:t>тэрбум ₮</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75512464"/>
                  </a:ext>
                </a:extLst>
              </a:tr>
              <a:tr h="360326">
                <a:tc>
                  <a:txBody>
                    <a:bodyPr/>
                    <a:lstStyle/>
                    <a:p>
                      <a:pPr lvl="1" algn="l" fontAlgn="b"/>
                      <a:r>
                        <a:rPr lang="mn-MN" sz="2000" b="0" u="none" strike="noStrike" dirty="0">
                          <a:solidFill>
                            <a:srgbClr val="000000"/>
                          </a:solidFill>
                          <a:effectLst/>
                          <a:latin typeface="Arial" panose="020B0604020202020204" pitchFamily="34" charset="0"/>
                          <a:cs typeface="Arial" panose="020B0604020202020204" pitchFamily="34" charset="0"/>
                        </a:rPr>
                        <a:t>1. Харвалт, шигдээс</a:t>
                      </a:r>
                      <a:endParaRPr lang="mn-MN"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2000" b="0" u="none" strike="noStrike" dirty="0">
                          <a:solidFill>
                            <a:srgbClr val="000000"/>
                          </a:solidFill>
                          <a:effectLst/>
                          <a:latin typeface="Arial" panose="020B0604020202020204" pitchFamily="34" charset="0"/>
                          <a:cs typeface="Arial" panose="020B0604020202020204" pitchFamily="34" charset="0"/>
                        </a:rPr>
                        <a:t>4,655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b" latinLnBrk="0" hangingPunct="1"/>
                      <a:r>
                        <a:rPr lang="en-US" sz="2000" b="0" u="none" strike="noStrike" kern="1200" dirty="0">
                          <a:solidFill>
                            <a:srgbClr val="000000"/>
                          </a:solidFill>
                          <a:effectLst/>
                          <a:latin typeface="Arial" panose="020B0604020202020204" pitchFamily="34" charset="0"/>
                          <a:ea typeface="+mn-ea"/>
                          <a:cs typeface="Arial" panose="020B0604020202020204" pitchFamily="34" charset="0"/>
                        </a:rPr>
                        <a:t>7.5</a:t>
                      </a:r>
                    </a:p>
                  </a:txBody>
                  <a:tcPr marL="7620" marR="7620" marT="7620" marB="0" anchor="b"/>
                </a:tc>
                <a:extLst>
                  <a:ext uri="{0D108BD9-81ED-4DB2-BD59-A6C34878D82A}">
                    <a16:rowId xmlns:a16="http://schemas.microsoft.com/office/drawing/2014/main" val="3245103832"/>
                  </a:ext>
                </a:extLst>
              </a:tr>
              <a:tr h="360326">
                <a:tc>
                  <a:txBody>
                    <a:bodyPr/>
                    <a:lstStyle/>
                    <a:p>
                      <a:pPr lvl="1" algn="l" fontAlgn="b"/>
                      <a:r>
                        <a:rPr lang="mn-MN" sz="2000" b="0" u="none" strike="noStrike" dirty="0">
                          <a:solidFill>
                            <a:srgbClr val="000000"/>
                          </a:solidFill>
                          <a:effectLst/>
                          <a:latin typeface="Arial" panose="020B0604020202020204" pitchFamily="34" charset="0"/>
                          <a:cs typeface="Arial" panose="020B0604020202020204" pitchFamily="34" charset="0"/>
                        </a:rPr>
                        <a:t>2. Төрөлхийн гажиг</a:t>
                      </a:r>
                      <a:endParaRPr lang="mn-MN"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2000" b="0" u="none" strike="noStrike" dirty="0">
                          <a:solidFill>
                            <a:srgbClr val="000000"/>
                          </a:solidFill>
                          <a:effectLst/>
                          <a:latin typeface="Arial" panose="020B0604020202020204" pitchFamily="34" charset="0"/>
                          <a:cs typeface="Arial" panose="020B0604020202020204" pitchFamily="34" charset="0"/>
                        </a:rPr>
                        <a:t>2,356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b" latinLnBrk="0" hangingPunct="1"/>
                      <a:r>
                        <a:rPr lang="en-US" sz="2000" b="0" u="none" strike="noStrike" kern="1200" dirty="0">
                          <a:solidFill>
                            <a:srgbClr val="000000"/>
                          </a:solidFill>
                          <a:effectLst/>
                          <a:latin typeface="Arial" panose="020B0604020202020204" pitchFamily="34" charset="0"/>
                          <a:ea typeface="+mn-ea"/>
                          <a:cs typeface="Arial" panose="020B0604020202020204" pitchFamily="34" charset="0"/>
                        </a:rPr>
                        <a:t>3.6</a:t>
                      </a:r>
                    </a:p>
                  </a:txBody>
                  <a:tcPr marL="7620" marR="7620" marT="7620" marB="0" anchor="b"/>
                </a:tc>
                <a:extLst>
                  <a:ext uri="{0D108BD9-81ED-4DB2-BD59-A6C34878D82A}">
                    <a16:rowId xmlns:a16="http://schemas.microsoft.com/office/drawing/2014/main" val="775678922"/>
                  </a:ext>
                </a:extLst>
              </a:tr>
              <a:tr h="360326">
                <a:tc>
                  <a:txBody>
                    <a:bodyPr/>
                    <a:lstStyle/>
                    <a:p>
                      <a:pPr lvl="1" algn="l" fontAlgn="b"/>
                      <a:r>
                        <a:rPr lang="mn-MN" sz="2000" b="0" u="none" strike="noStrike" dirty="0">
                          <a:solidFill>
                            <a:srgbClr val="000000"/>
                          </a:solidFill>
                          <a:effectLst/>
                          <a:latin typeface="Arial" panose="020B0604020202020204" pitchFamily="34" charset="0"/>
                          <a:cs typeface="Arial" panose="020B0604020202020204" pitchFamily="34" charset="0"/>
                        </a:rPr>
                        <a:t>3. Хавдар</a:t>
                      </a:r>
                      <a:endParaRPr lang="mn-MN"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mn-MN" sz="2000" b="0" u="none" strike="noStrike" dirty="0">
                          <a:solidFill>
                            <a:srgbClr val="000000"/>
                          </a:solidFill>
                          <a:effectLst/>
                          <a:latin typeface="Arial" panose="020B0604020202020204" pitchFamily="34" charset="0"/>
                          <a:cs typeface="Arial" panose="020B0604020202020204" pitchFamily="34" charset="0"/>
                        </a:rPr>
                        <a:t>33</a:t>
                      </a:r>
                      <a:r>
                        <a:rPr lang="en-US" sz="2000" b="0" u="none" strike="noStrike" dirty="0">
                          <a:solidFill>
                            <a:srgbClr val="000000"/>
                          </a:solidFill>
                          <a:effectLst/>
                          <a:latin typeface="Arial" panose="020B0604020202020204" pitchFamily="34" charset="0"/>
                          <a:cs typeface="Arial" panose="020B0604020202020204" pitchFamily="34" charset="0"/>
                        </a:rPr>
                        <a:t>,</a:t>
                      </a:r>
                      <a:r>
                        <a:rPr lang="mn-MN" sz="2000" b="0" u="none" strike="noStrike" dirty="0">
                          <a:solidFill>
                            <a:srgbClr val="000000"/>
                          </a:solidFill>
                          <a:effectLst/>
                          <a:latin typeface="Arial" panose="020B0604020202020204" pitchFamily="34" charset="0"/>
                          <a:cs typeface="Arial" panose="020B0604020202020204" pitchFamily="34" charset="0"/>
                        </a:rPr>
                        <a:t>676</a:t>
                      </a:r>
                      <a:r>
                        <a:rPr lang="en-US" sz="2000" b="0" u="none" strike="noStrike" dirty="0">
                          <a:solidFill>
                            <a:srgbClr val="000000"/>
                          </a:solidFill>
                          <a:effectLst/>
                          <a:latin typeface="Arial" panose="020B0604020202020204" pitchFamily="34" charset="0"/>
                          <a:cs typeface="Arial" panose="020B0604020202020204" pitchFamily="34" charset="0"/>
                        </a:rPr>
                        <a:t>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b" latinLnBrk="0" hangingPunct="1"/>
                      <a:r>
                        <a:rPr lang="mn-MN" sz="2000" b="0" u="none" strike="noStrike" kern="1200" dirty="0">
                          <a:solidFill>
                            <a:srgbClr val="000000"/>
                          </a:solidFill>
                          <a:effectLst/>
                          <a:latin typeface="Arial" panose="020B0604020202020204" pitchFamily="34" charset="0"/>
                          <a:ea typeface="+mn-ea"/>
                          <a:cs typeface="Arial" panose="020B0604020202020204" pitchFamily="34" charset="0"/>
                        </a:rPr>
                        <a:t>62</a:t>
                      </a:r>
                      <a:r>
                        <a:rPr lang="en-US" sz="2000" b="0" u="none" strike="noStrike" kern="1200" dirty="0">
                          <a:solidFill>
                            <a:srgbClr val="000000"/>
                          </a:solidFill>
                          <a:effectLst/>
                          <a:latin typeface="Arial" panose="020B0604020202020204" pitchFamily="34" charset="0"/>
                          <a:ea typeface="+mn-ea"/>
                          <a:cs typeface="Arial" panose="020B0604020202020204" pitchFamily="34" charset="0"/>
                        </a:rPr>
                        <a:t>.</a:t>
                      </a:r>
                      <a:r>
                        <a:rPr lang="mn-MN" sz="2000" b="0" u="none" strike="noStrike" kern="1200" dirty="0">
                          <a:solidFill>
                            <a:srgbClr val="000000"/>
                          </a:solidFill>
                          <a:effectLst/>
                          <a:latin typeface="Arial" panose="020B0604020202020204" pitchFamily="34" charset="0"/>
                          <a:ea typeface="+mn-ea"/>
                          <a:cs typeface="Arial" panose="020B0604020202020204" pitchFamily="34" charset="0"/>
                        </a:rPr>
                        <a:t>8</a:t>
                      </a:r>
                      <a:endParaRPr lang="en-US" sz="2000" b="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620" marR="7620" marT="7620" marB="0" anchor="b"/>
                </a:tc>
                <a:extLst>
                  <a:ext uri="{0D108BD9-81ED-4DB2-BD59-A6C34878D82A}">
                    <a16:rowId xmlns:a16="http://schemas.microsoft.com/office/drawing/2014/main" val="3607171010"/>
                  </a:ext>
                </a:extLst>
              </a:tr>
              <a:tr h="360326">
                <a:tc>
                  <a:txBody>
                    <a:bodyPr/>
                    <a:lstStyle/>
                    <a:p>
                      <a:pPr lvl="1" algn="l" fontAlgn="b"/>
                      <a:r>
                        <a:rPr lang="mn-MN" sz="2000" b="0" u="none" strike="noStrike" dirty="0">
                          <a:solidFill>
                            <a:srgbClr val="000000"/>
                          </a:solidFill>
                          <a:effectLst/>
                          <a:latin typeface="Arial" panose="020B0604020202020204" pitchFamily="34" charset="0"/>
                          <a:cs typeface="Arial" panose="020B0604020202020204" pitchFamily="34" charset="0"/>
                        </a:rPr>
                        <a:t>4. Түлэгдэл</a:t>
                      </a:r>
                      <a:endParaRPr lang="mn-MN"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2000" b="0" u="none" strike="noStrike" dirty="0">
                          <a:solidFill>
                            <a:srgbClr val="000000"/>
                          </a:solidFill>
                          <a:effectLst/>
                          <a:latin typeface="Arial" panose="020B0604020202020204" pitchFamily="34" charset="0"/>
                          <a:cs typeface="Arial" panose="020B0604020202020204" pitchFamily="34" charset="0"/>
                        </a:rPr>
                        <a:t>1,561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b" latinLnBrk="0" hangingPunct="1"/>
                      <a:r>
                        <a:rPr lang="en-US" sz="2000" b="0" u="none" strike="noStrike" kern="1200" dirty="0">
                          <a:solidFill>
                            <a:srgbClr val="000000"/>
                          </a:solidFill>
                          <a:effectLst/>
                          <a:latin typeface="Arial" panose="020B0604020202020204" pitchFamily="34" charset="0"/>
                          <a:ea typeface="+mn-ea"/>
                          <a:cs typeface="Arial" panose="020B0604020202020204" pitchFamily="34" charset="0"/>
                        </a:rPr>
                        <a:t>4.7</a:t>
                      </a:r>
                    </a:p>
                  </a:txBody>
                  <a:tcPr marL="7620" marR="7620" marT="7620" marB="0" anchor="b"/>
                </a:tc>
                <a:extLst>
                  <a:ext uri="{0D108BD9-81ED-4DB2-BD59-A6C34878D82A}">
                    <a16:rowId xmlns:a16="http://schemas.microsoft.com/office/drawing/2014/main" val="2161395567"/>
                  </a:ext>
                </a:extLst>
              </a:tr>
              <a:tr h="360326">
                <a:tc>
                  <a:txBody>
                    <a:bodyPr/>
                    <a:lstStyle/>
                    <a:p>
                      <a:pPr lvl="1" algn="l" fontAlgn="b"/>
                      <a:r>
                        <a:rPr lang="mn-MN" sz="2000" b="0" u="none" strike="noStrike" dirty="0">
                          <a:solidFill>
                            <a:srgbClr val="000000"/>
                          </a:solidFill>
                          <a:effectLst/>
                          <a:latin typeface="Arial" panose="020B0604020202020204" pitchFamily="34" charset="0"/>
                          <a:cs typeface="Arial" panose="020B0604020202020204" pitchFamily="34" charset="0"/>
                        </a:rPr>
                        <a:t>5. Халдварт өвчин </a:t>
                      </a:r>
                      <a:endParaRPr lang="mn-MN"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2000" b="0" u="none" strike="noStrike" dirty="0">
                          <a:solidFill>
                            <a:srgbClr val="000000"/>
                          </a:solidFill>
                          <a:effectLst/>
                          <a:latin typeface="Arial" panose="020B0604020202020204" pitchFamily="34" charset="0"/>
                          <a:cs typeface="Arial" panose="020B0604020202020204" pitchFamily="34" charset="0"/>
                        </a:rPr>
                        <a:t>8,921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b" latinLnBrk="0" hangingPunct="1"/>
                      <a:r>
                        <a:rPr lang="en-US" sz="2000" b="0" u="none" strike="noStrike" kern="1200" dirty="0">
                          <a:solidFill>
                            <a:srgbClr val="000000"/>
                          </a:solidFill>
                          <a:effectLst/>
                          <a:latin typeface="Arial" panose="020B0604020202020204" pitchFamily="34" charset="0"/>
                          <a:ea typeface="+mn-ea"/>
                          <a:cs typeface="Arial" panose="020B0604020202020204" pitchFamily="34" charset="0"/>
                        </a:rPr>
                        <a:t>26.2</a:t>
                      </a:r>
                    </a:p>
                  </a:txBody>
                  <a:tcPr marL="7620" marR="7620" marT="7620" marB="0" anchor="b"/>
                </a:tc>
                <a:extLst>
                  <a:ext uri="{0D108BD9-81ED-4DB2-BD59-A6C34878D82A}">
                    <a16:rowId xmlns:a16="http://schemas.microsoft.com/office/drawing/2014/main" val="3402425324"/>
                  </a:ext>
                </a:extLst>
              </a:tr>
              <a:tr h="360326">
                <a:tc>
                  <a:txBody>
                    <a:bodyPr/>
                    <a:lstStyle/>
                    <a:p>
                      <a:pPr lvl="1" algn="l" fontAlgn="b"/>
                      <a:r>
                        <a:rPr lang="mn-MN" sz="2000" b="0" u="none" strike="noStrike" dirty="0">
                          <a:solidFill>
                            <a:srgbClr val="000000"/>
                          </a:solidFill>
                          <a:effectLst/>
                          <a:latin typeface="Arial" panose="020B0604020202020204" pitchFamily="34" charset="0"/>
                          <a:cs typeface="Arial" panose="020B0604020202020204" pitchFamily="34" charset="0"/>
                        </a:rPr>
                        <a:t>6. Төрөх, нярай</a:t>
                      </a:r>
                      <a:endParaRPr lang="mn-MN"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2000" b="0" u="none" strike="noStrike" dirty="0">
                          <a:solidFill>
                            <a:srgbClr val="000000"/>
                          </a:solidFill>
                          <a:effectLst/>
                          <a:latin typeface="Arial" panose="020B0604020202020204" pitchFamily="34" charset="0"/>
                          <a:cs typeface="Arial" panose="020B0604020202020204" pitchFamily="34" charset="0"/>
                        </a:rPr>
                        <a:t>86,570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b" latinLnBrk="0" hangingPunct="1"/>
                      <a:r>
                        <a:rPr lang="en-US" sz="2000" b="0" u="none" strike="noStrike" kern="1200" dirty="0">
                          <a:solidFill>
                            <a:srgbClr val="000000"/>
                          </a:solidFill>
                          <a:effectLst/>
                          <a:latin typeface="Arial" panose="020B0604020202020204" pitchFamily="34" charset="0"/>
                          <a:ea typeface="+mn-ea"/>
                          <a:cs typeface="Arial" panose="020B0604020202020204" pitchFamily="34" charset="0"/>
                        </a:rPr>
                        <a:t>46.3</a:t>
                      </a:r>
                    </a:p>
                  </a:txBody>
                  <a:tcPr marL="7620" marR="7620" marT="7620" marB="0" anchor="b"/>
                </a:tc>
                <a:extLst>
                  <a:ext uri="{0D108BD9-81ED-4DB2-BD59-A6C34878D82A}">
                    <a16:rowId xmlns:a16="http://schemas.microsoft.com/office/drawing/2014/main" val="1770653393"/>
                  </a:ext>
                </a:extLst>
              </a:tr>
              <a:tr h="360326">
                <a:tc>
                  <a:txBody>
                    <a:bodyPr/>
                    <a:lstStyle/>
                    <a:p>
                      <a:pPr lvl="1" algn="l" fontAlgn="b"/>
                      <a:r>
                        <a:rPr lang="mn-MN" sz="2000" b="0" u="none" strike="noStrike" dirty="0">
                          <a:solidFill>
                            <a:srgbClr val="000000"/>
                          </a:solidFill>
                          <a:effectLst/>
                          <a:latin typeface="Arial" panose="020B0604020202020204" pitchFamily="34" charset="0"/>
                          <a:cs typeface="Arial" panose="020B0604020202020204" pitchFamily="34" charset="0"/>
                        </a:rPr>
                        <a:t>7. Сэтгэц</a:t>
                      </a:r>
                      <a:endParaRPr lang="mn-MN"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2000" b="0" u="none" strike="noStrike" dirty="0">
                          <a:solidFill>
                            <a:srgbClr val="000000"/>
                          </a:solidFill>
                          <a:effectLst/>
                          <a:latin typeface="Arial" panose="020B0604020202020204" pitchFamily="34" charset="0"/>
                          <a:cs typeface="Arial" panose="020B0604020202020204" pitchFamily="34" charset="0"/>
                        </a:rPr>
                        <a:t>12,230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b" latinLnBrk="0" hangingPunct="1"/>
                      <a:r>
                        <a:rPr lang="en-US" sz="2000" b="0" u="none" strike="noStrike" kern="1200" dirty="0">
                          <a:solidFill>
                            <a:srgbClr val="000000"/>
                          </a:solidFill>
                          <a:effectLst/>
                          <a:latin typeface="Arial" panose="020B0604020202020204" pitchFamily="34" charset="0"/>
                          <a:ea typeface="+mn-ea"/>
                          <a:cs typeface="Arial" panose="020B0604020202020204" pitchFamily="34" charset="0"/>
                        </a:rPr>
                        <a:t>51.0</a:t>
                      </a:r>
                    </a:p>
                  </a:txBody>
                  <a:tcPr marL="7620" marR="7620" marT="7620" marB="0" anchor="b"/>
                </a:tc>
                <a:extLst>
                  <a:ext uri="{0D108BD9-81ED-4DB2-BD59-A6C34878D82A}">
                    <a16:rowId xmlns:a16="http://schemas.microsoft.com/office/drawing/2014/main" val="546145094"/>
                  </a:ext>
                </a:extLst>
              </a:tr>
              <a:tr h="360326">
                <a:tc>
                  <a:txBody>
                    <a:bodyPr/>
                    <a:lstStyle/>
                    <a:p>
                      <a:pPr lvl="1" algn="l" fontAlgn="b"/>
                      <a:r>
                        <a:rPr lang="mn-MN" sz="2000" b="0" u="none" strike="noStrike" dirty="0">
                          <a:solidFill>
                            <a:srgbClr val="000000"/>
                          </a:solidFill>
                          <a:effectLst/>
                          <a:latin typeface="Arial" panose="020B0604020202020204" pitchFamily="34" charset="0"/>
                          <a:cs typeface="Arial" panose="020B0604020202020204" pitchFamily="34" charset="0"/>
                        </a:rPr>
                        <a:t>8. Эрчимт эмчилгээ</a:t>
                      </a:r>
                      <a:endParaRPr lang="mn-MN"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2000" b="0" u="none" strike="noStrike" dirty="0">
                          <a:solidFill>
                            <a:srgbClr val="000000"/>
                          </a:solidFill>
                          <a:effectLst/>
                          <a:latin typeface="Arial" panose="020B0604020202020204" pitchFamily="34" charset="0"/>
                          <a:cs typeface="Arial" panose="020B0604020202020204" pitchFamily="34" charset="0"/>
                        </a:rPr>
                        <a:t>7,961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b" latinLnBrk="0" hangingPunct="1"/>
                      <a:r>
                        <a:rPr lang="en-US" sz="2000" b="0" u="none" strike="noStrike" kern="1200" dirty="0">
                          <a:solidFill>
                            <a:srgbClr val="000000"/>
                          </a:solidFill>
                          <a:effectLst/>
                          <a:latin typeface="Arial" panose="020B0604020202020204" pitchFamily="34" charset="0"/>
                          <a:ea typeface="+mn-ea"/>
                          <a:cs typeface="Arial" panose="020B0604020202020204" pitchFamily="34" charset="0"/>
                        </a:rPr>
                        <a:t>23.3</a:t>
                      </a:r>
                    </a:p>
                  </a:txBody>
                  <a:tcPr marL="7620" marR="7620" marT="7620" marB="0" anchor="b"/>
                </a:tc>
                <a:extLst>
                  <a:ext uri="{0D108BD9-81ED-4DB2-BD59-A6C34878D82A}">
                    <a16:rowId xmlns:a16="http://schemas.microsoft.com/office/drawing/2014/main" val="1617373188"/>
                  </a:ext>
                </a:extLst>
              </a:tr>
              <a:tr h="360326">
                <a:tc>
                  <a:txBody>
                    <a:bodyPr/>
                    <a:lstStyle/>
                    <a:p>
                      <a:pPr lvl="1" algn="l" fontAlgn="b"/>
                      <a:r>
                        <a:rPr lang="mn-MN" sz="2000" b="0" u="none" strike="noStrike" dirty="0">
                          <a:solidFill>
                            <a:srgbClr val="000000"/>
                          </a:solidFill>
                          <a:effectLst/>
                          <a:latin typeface="Arial" panose="020B0604020202020204" pitchFamily="34" charset="0"/>
                          <a:cs typeface="Arial" panose="020B0604020202020204" pitchFamily="34" charset="0"/>
                        </a:rPr>
                        <a:t>9. Яаралтай тусламж</a:t>
                      </a:r>
                      <a:endParaRPr lang="mn-MN"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2000" b="0" u="none" strike="noStrike" dirty="0">
                          <a:solidFill>
                            <a:srgbClr val="000000"/>
                          </a:solidFill>
                          <a:effectLst/>
                          <a:latin typeface="Arial" panose="020B0604020202020204" pitchFamily="34" charset="0"/>
                          <a:cs typeface="Arial" panose="020B0604020202020204" pitchFamily="34" charset="0"/>
                        </a:rPr>
                        <a:t>247,215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b" latinLnBrk="0" hangingPunct="1"/>
                      <a:r>
                        <a:rPr lang="en-US" sz="2000" b="0" u="none" strike="noStrike" kern="1200" dirty="0">
                          <a:solidFill>
                            <a:srgbClr val="000000"/>
                          </a:solidFill>
                          <a:effectLst/>
                          <a:latin typeface="Arial" panose="020B0604020202020204" pitchFamily="34" charset="0"/>
                          <a:ea typeface="+mn-ea"/>
                          <a:cs typeface="Arial" panose="020B0604020202020204" pitchFamily="34" charset="0"/>
                        </a:rPr>
                        <a:t>55.0</a:t>
                      </a:r>
                    </a:p>
                  </a:txBody>
                  <a:tcPr marL="7620" marR="7620" marT="7620" marB="0" anchor="b"/>
                </a:tc>
                <a:extLst>
                  <a:ext uri="{0D108BD9-81ED-4DB2-BD59-A6C34878D82A}">
                    <a16:rowId xmlns:a16="http://schemas.microsoft.com/office/drawing/2014/main" val="383028411"/>
                  </a:ext>
                </a:extLst>
              </a:tr>
              <a:tr h="287369">
                <a:tc>
                  <a:txBody>
                    <a:bodyPr/>
                    <a:lstStyle/>
                    <a:p>
                      <a:pPr lvl="1" algn="l" fontAlgn="b"/>
                      <a:r>
                        <a:rPr lang="mn-MN" sz="2000" b="0" u="none" strike="noStrike" dirty="0">
                          <a:solidFill>
                            <a:srgbClr val="000000"/>
                          </a:solidFill>
                          <a:effectLst/>
                          <a:latin typeface="Arial" panose="020B0604020202020204" pitchFamily="34" charset="0"/>
                          <a:cs typeface="Arial" panose="020B0604020202020204" pitchFamily="34" charset="0"/>
                        </a:rPr>
                        <a:t>10. Түргэн тусламж</a:t>
                      </a:r>
                      <a:endParaRPr lang="mn-MN"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2000" b="0" u="none" strike="noStrike" dirty="0">
                          <a:solidFill>
                            <a:srgbClr val="000000"/>
                          </a:solidFill>
                          <a:effectLst/>
                          <a:latin typeface="Arial" panose="020B0604020202020204" pitchFamily="34" charset="0"/>
                          <a:cs typeface="Arial" panose="020B0604020202020204" pitchFamily="34" charset="0"/>
                        </a:rPr>
                        <a:t>374,390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b" latinLnBrk="0" hangingPunct="1"/>
                      <a:r>
                        <a:rPr lang="en-US" sz="2000" b="0" u="none" strike="noStrike" kern="1200" dirty="0">
                          <a:solidFill>
                            <a:srgbClr val="000000"/>
                          </a:solidFill>
                          <a:effectLst/>
                          <a:latin typeface="Arial" panose="020B0604020202020204" pitchFamily="34" charset="0"/>
                          <a:ea typeface="+mn-ea"/>
                          <a:cs typeface="Arial" panose="020B0604020202020204" pitchFamily="34" charset="0"/>
                        </a:rPr>
                        <a:t>17.8</a:t>
                      </a:r>
                    </a:p>
                  </a:txBody>
                  <a:tcPr marL="7620" marR="7620" marT="7620" marB="0" anchor="b"/>
                </a:tc>
                <a:extLst>
                  <a:ext uri="{0D108BD9-81ED-4DB2-BD59-A6C34878D82A}">
                    <a16:rowId xmlns:a16="http://schemas.microsoft.com/office/drawing/2014/main" val="281693772"/>
                  </a:ext>
                </a:extLst>
              </a:tr>
              <a:tr h="287369">
                <a:tc>
                  <a:txBody>
                    <a:bodyPr/>
                    <a:lstStyle/>
                    <a:p>
                      <a:pPr lvl="1" algn="ctr" fontAlgn="b"/>
                      <a:r>
                        <a:rPr lang="mn-MN" sz="2000" b="1" i="0" u="none" strike="noStrike" dirty="0">
                          <a:solidFill>
                            <a:srgbClr val="000000"/>
                          </a:solidFill>
                          <a:effectLst/>
                          <a:latin typeface="Arial" panose="020B0604020202020204" pitchFamily="34" charset="0"/>
                          <a:cs typeface="Arial" panose="020B0604020202020204" pitchFamily="34" charset="0"/>
                        </a:rPr>
                        <a:t>Нийт</a:t>
                      </a:r>
                    </a:p>
                  </a:txBody>
                  <a:tcPr marL="7620" marR="7620" marT="7620" marB="0" anchor="ctr"/>
                </a:tc>
                <a:tc>
                  <a:txBody>
                    <a:bodyPr/>
                    <a:lstStyle/>
                    <a:p>
                      <a:pPr algn="ctr" fontAlgn="b"/>
                      <a:r>
                        <a:rPr lang="en-US" sz="2000" b="1" i="0" u="none" strike="noStrike" dirty="0">
                          <a:solidFill>
                            <a:srgbClr val="000000"/>
                          </a:solidFill>
                          <a:effectLst/>
                          <a:latin typeface="Arial" panose="020B0604020202020204" pitchFamily="34" charset="0"/>
                          <a:cs typeface="Arial" panose="020B0604020202020204" pitchFamily="34" charset="0"/>
                        </a:rPr>
                        <a:t>7</a:t>
                      </a:r>
                      <a:r>
                        <a:rPr lang="mn-MN" sz="2000" b="1" i="0" u="none" strike="noStrike" dirty="0">
                          <a:solidFill>
                            <a:srgbClr val="000000"/>
                          </a:solidFill>
                          <a:effectLst/>
                          <a:latin typeface="Arial" panose="020B0604020202020204" pitchFamily="34" charset="0"/>
                          <a:cs typeface="Arial" panose="020B0604020202020204" pitchFamily="34" charset="0"/>
                        </a:rPr>
                        <a:t>79</a:t>
                      </a:r>
                      <a:r>
                        <a:rPr lang="en-US" sz="2000" b="1" i="0" u="none" strike="noStrike" dirty="0">
                          <a:solidFill>
                            <a:srgbClr val="000000"/>
                          </a:solidFill>
                          <a:effectLst/>
                          <a:latin typeface="Arial" panose="020B0604020202020204" pitchFamily="34" charset="0"/>
                          <a:cs typeface="Arial" panose="020B0604020202020204" pitchFamily="34" charset="0"/>
                        </a:rPr>
                        <a:t>,</a:t>
                      </a:r>
                      <a:r>
                        <a:rPr lang="mn-MN" sz="2000" b="1" i="0" u="none" strike="noStrike" dirty="0">
                          <a:solidFill>
                            <a:srgbClr val="000000"/>
                          </a:solidFill>
                          <a:effectLst/>
                          <a:latin typeface="Arial" panose="020B0604020202020204" pitchFamily="34" charset="0"/>
                          <a:cs typeface="Arial" panose="020B0604020202020204" pitchFamily="34" charset="0"/>
                        </a:rPr>
                        <a:t>535</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b" latinLnBrk="0" hangingPunct="1"/>
                      <a:r>
                        <a:rPr lang="en-US" sz="2000" b="1" u="none" strike="noStrike" kern="1200" dirty="0">
                          <a:solidFill>
                            <a:srgbClr val="000000"/>
                          </a:solidFill>
                          <a:effectLst/>
                          <a:latin typeface="Arial" panose="020B0604020202020204" pitchFamily="34" charset="0"/>
                          <a:ea typeface="+mn-ea"/>
                          <a:cs typeface="Arial" panose="020B0604020202020204" pitchFamily="34" charset="0"/>
                        </a:rPr>
                        <a:t>2</a:t>
                      </a:r>
                      <a:r>
                        <a:rPr lang="mn-MN" sz="2000" b="1" u="none" strike="noStrike" kern="1200" dirty="0">
                          <a:solidFill>
                            <a:srgbClr val="000000"/>
                          </a:solidFill>
                          <a:effectLst/>
                          <a:latin typeface="Arial" panose="020B0604020202020204" pitchFamily="34" charset="0"/>
                          <a:ea typeface="+mn-ea"/>
                          <a:cs typeface="Arial" panose="020B0604020202020204" pitchFamily="34" charset="0"/>
                        </a:rPr>
                        <a:t>98</a:t>
                      </a:r>
                      <a:r>
                        <a:rPr lang="en-US" sz="2000" b="1" u="none" strike="noStrike" kern="1200" dirty="0">
                          <a:solidFill>
                            <a:srgbClr val="000000"/>
                          </a:solidFill>
                          <a:effectLst/>
                          <a:latin typeface="Arial" panose="020B0604020202020204" pitchFamily="34" charset="0"/>
                          <a:ea typeface="+mn-ea"/>
                          <a:cs typeface="Arial" panose="020B0604020202020204" pitchFamily="34" charset="0"/>
                        </a:rPr>
                        <a:t>.</a:t>
                      </a:r>
                      <a:r>
                        <a:rPr lang="mn-MN" sz="2000" b="1" u="none" strike="noStrike" kern="1200" dirty="0">
                          <a:solidFill>
                            <a:srgbClr val="000000"/>
                          </a:solidFill>
                          <a:effectLst/>
                          <a:latin typeface="Arial" panose="020B0604020202020204" pitchFamily="34" charset="0"/>
                          <a:ea typeface="+mn-ea"/>
                          <a:cs typeface="Arial" panose="020B0604020202020204" pitchFamily="34" charset="0"/>
                        </a:rPr>
                        <a:t>3</a:t>
                      </a:r>
                      <a:endParaRPr lang="en-US" sz="2000" b="1"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620" marR="7620" marT="7620" marB="0" anchor="b"/>
                </a:tc>
                <a:extLst>
                  <a:ext uri="{0D108BD9-81ED-4DB2-BD59-A6C34878D82A}">
                    <a16:rowId xmlns:a16="http://schemas.microsoft.com/office/drawing/2014/main" val="3200339057"/>
                  </a:ext>
                </a:extLst>
              </a:tr>
            </a:tbl>
          </a:graphicData>
        </a:graphic>
      </p:graphicFrame>
      <p:sp>
        <p:nvSpPr>
          <p:cNvPr id="6" name="Rectangle: Rounded Corners 5">
            <a:extLst>
              <a:ext uri="{FF2B5EF4-FFF2-40B4-BE49-F238E27FC236}">
                <a16:creationId xmlns:a16="http://schemas.microsoft.com/office/drawing/2014/main" id="{2FCCC2DA-22C9-425D-85D4-6FF35E2B845A}"/>
              </a:ext>
            </a:extLst>
          </p:cNvPr>
          <p:cNvSpPr/>
          <p:nvPr/>
        </p:nvSpPr>
        <p:spPr>
          <a:xfrm>
            <a:off x="630498" y="6047904"/>
            <a:ext cx="10788351" cy="69137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a:solidFill>
                  <a:schemeClr val="tx1"/>
                </a:solidFill>
                <a:latin typeface="Arial" panose="020B0604020202020204" pitchFamily="34" charset="0"/>
                <a:cs typeface="Arial" panose="020B0604020202020204" pitchFamily="34" charset="0"/>
              </a:rPr>
              <a:t>ЭМДҮЗ 03 тогтоолын хүрээнд 593 тэрбум төгрөг, 5.9 сая тохиолдлын тусламж, үйлчилгээнд олгосоны 51.7 хувийг нэн шаардлагатай тусламж, </a:t>
            </a:r>
            <a:r>
              <a:rPr lang="mn-MN">
                <a:solidFill>
                  <a:schemeClr val="tx1"/>
                </a:solidFill>
                <a:latin typeface="Arial" panose="020B0604020202020204" pitchFamily="34" charset="0"/>
                <a:cs typeface="Arial" panose="020B0604020202020204" pitchFamily="34" charset="0"/>
              </a:rPr>
              <a:t>үйлчилгээнд зарцуулсан.</a:t>
            </a:r>
            <a:endParaRPr lang="en-US" dirty="0">
              <a:solidFill>
                <a:schemeClr val="tx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C39357DC-A712-48FA-BBB1-583D8D644CF8}"/>
              </a:ext>
            </a:extLst>
          </p:cNvPr>
          <p:cNvSpPr/>
          <p:nvPr/>
        </p:nvSpPr>
        <p:spPr>
          <a:xfrm>
            <a:off x="630498" y="808276"/>
            <a:ext cx="10788351" cy="356289"/>
          </a:xfrm>
          <a:prstGeom prst="roundRect">
            <a:avLst/>
          </a:prstGeom>
          <a:solidFill>
            <a:schemeClr val="accent4">
              <a:lumMod val="60000"/>
              <a:lumOff val="40000"/>
            </a:schemeClr>
          </a:solidFill>
          <a:ln w="1905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n-MN">
                <a:solidFill>
                  <a:schemeClr val="tx1"/>
                </a:solidFill>
              </a:rPr>
              <a:t>Эдгээр нэн шаардлагатай тусламж, үйлчилгээг хамтын төлбөрөөс бүрэн чөлөөлж, бүрэн хариуцдаг болсон.</a:t>
            </a:r>
            <a:endParaRPr lang="en-US" dirty="0">
              <a:solidFill>
                <a:schemeClr val="tx1"/>
              </a:solidFill>
            </a:endParaRPr>
          </a:p>
        </p:txBody>
      </p:sp>
    </p:spTree>
    <p:extLst>
      <p:ext uri="{BB962C8B-B14F-4D97-AF65-F5344CB8AC3E}">
        <p14:creationId xmlns:p14="http://schemas.microsoft.com/office/powerpoint/2010/main" val="9763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Freeform 7">
            <a:extLst>
              <a:ext uri="{FF2B5EF4-FFF2-40B4-BE49-F238E27FC236}">
                <a16:creationId xmlns:a16="http://schemas.microsoft.com/office/drawing/2014/main" id="{A2627207-83DA-4FE8-80BA-B942CC491ACB}"/>
              </a:ext>
            </a:extLst>
          </p:cNvPr>
          <p:cNvSpPr>
            <a:spLocks/>
          </p:cNvSpPr>
          <p:nvPr/>
        </p:nvSpPr>
        <p:spPr bwMode="auto">
          <a:xfrm>
            <a:off x="7114927" y="3791910"/>
            <a:ext cx="1408623" cy="2808134"/>
          </a:xfrm>
          <a:custGeom>
            <a:avLst/>
            <a:gdLst>
              <a:gd name="T0" fmla="*/ 193 w 211"/>
              <a:gd name="T1" fmla="*/ 471 h 471"/>
              <a:gd name="T2" fmla="*/ 19 w 211"/>
              <a:gd name="T3" fmla="*/ 471 h 471"/>
              <a:gd name="T4" fmla="*/ 0 w 211"/>
              <a:gd name="T5" fmla="*/ 453 h 471"/>
              <a:gd name="T6" fmla="*/ 0 w 211"/>
              <a:gd name="T7" fmla="*/ 19 h 471"/>
              <a:gd name="T8" fmla="*/ 19 w 211"/>
              <a:gd name="T9" fmla="*/ 0 h 471"/>
              <a:gd name="T10" fmla="*/ 193 w 211"/>
              <a:gd name="T11" fmla="*/ 0 h 471"/>
              <a:gd name="T12" fmla="*/ 211 w 211"/>
              <a:gd name="T13" fmla="*/ 19 h 471"/>
              <a:gd name="T14" fmla="*/ 211 w 211"/>
              <a:gd name="T15" fmla="*/ 453 h 471"/>
              <a:gd name="T16" fmla="*/ 193 w 211"/>
              <a:gd name="T17" fmla="*/ 47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471">
                <a:moveTo>
                  <a:pt x="193" y="471"/>
                </a:moveTo>
                <a:cubicBezTo>
                  <a:pt x="19" y="471"/>
                  <a:pt x="19" y="471"/>
                  <a:pt x="19" y="471"/>
                </a:cubicBezTo>
                <a:cubicBezTo>
                  <a:pt x="8" y="471"/>
                  <a:pt x="0" y="463"/>
                  <a:pt x="0" y="453"/>
                </a:cubicBezTo>
                <a:cubicBezTo>
                  <a:pt x="0" y="19"/>
                  <a:pt x="0" y="19"/>
                  <a:pt x="0" y="19"/>
                </a:cubicBezTo>
                <a:cubicBezTo>
                  <a:pt x="0" y="8"/>
                  <a:pt x="8" y="0"/>
                  <a:pt x="19" y="0"/>
                </a:cubicBezTo>
                <a:cubicBezTo>
                  <a:pt x="193" y="0"/>
                  <a:pt x="193" y="0"/>
                  <a:pt x="193" y="0"/>
                </a:cubicBezTo>
                <a:cubicBezTo>
                  <a:pt x="203" y="0"/>
                  <a:pt x="211" y="8"/>
                  <a:pt x="211" y="19"/>
                </a:cubicBezTo>
                <a:cubicBezTo>
                  <a:pt x="211" y="453"/>
                  <a:pt x="211" y="453"/>
                  <a:pt x="211" y="453"/>
                </a:cubicBezTo>
                <a:cubicBezTo>
                  <a:pt x="211" y="463"/>
                  <a:pt x="203" y="471"/>
                  <a:pt x="193" y="4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AE34292D-35E1-48C1-B740-656F4426AD8E}"/>
              </a:ext>
            </a:extLst>
          </p:cNvPr>
          <p:cNvSpPr>
            <a:spLocks noGrp="1"/>
          </p:cNvSpPr>
          <p:nvPr>
            <p:ph type="title"/>
          </p:nvPr>
        </p:nvSpPr>
        <p:spPr/>
        <p:txBody>
          <a:bodyPr>
            <a:normAutofit/>
          </a:bodyPr>
          <a:lstStyle/>
          <a:p>
            <a:r>
              <a:rPr lang="mn-MN" sz="2400" b="1">
                <a:solidFill>
                  <a:schemeClr val="bg1"/>
                </a:solidFill>
                <a:latin typeface="Arial" panose="020B0604020202020204" pitchFamily="34" charset="0"/>
                <a:ea typeface="Cambria" panose="02040503050406030204" pitchFamily="18" charset="0"/>
                <a:cs typeface="Arial" panose="020B0604020202020204" pitchFamily="34" charset="0"/>
              </a:rPr>
              <a:t>Эмзэг бүлгийн иргэдийг санхүүгийн эрсдэлээс хамгаалах</a:t>
            </a:r>
            <a:endParaRPr lang="en-US"/>
          </a:p>
        </p:txBody>
      </p:sp>
      <p:sp>
        <p:nvSpPr>
          <p:cNvPr id="28" name="AutoShape 3">
            <a:extLst>
              <a:ext uri="{FF2B5EF4-FFF2-40B4-BE49-F238E27FC236}">
                <a16:creationId xmlns:a16="http://schemas.microsoft.com/office/drawing/2014/main" id="{07A01996-072E-4D41-960A-7ABF40B33288}"/>
              </a:ext>
            </a:extLst>
          </p:cNvPr>
          <p:cNvSpPr>
            <a:spLocks noChangeAspect="1" noChangeArrowheads="1" noTextEdit="1"/>
          </p:cNvSpPr>
          <p:nvPr/>
        </p:nvSpPr>
        <p:spPr bwMode="auto">
          <a:xfrm>
            <a:off x="43807" y="3801014"/>
            <a:ext cx="7077058" cy="280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9" name="Picture 5">
            <a:extLst>
              <a:ext uri="{FF2B5EF4-FFF2-40B4-BE49-F238E27FC236}">
                <a16:creationId xmlns:a16="http://schemas.microsoft.com/office/drawing/2014/main" id="{83400962-4D21-4571-8D85-752C50E149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50" y="4229929"/>
            <a:ext cx="319627" cy="6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
            <a:extLst>
              <a:ext uri="{FF2B5EF4-FFF2-40B4-BE49-F238E27FC236}">
                <a16:creationId xmlns:a16="http://schemas.microsoft.com/office/drawing/2014/main" id="{956D065B-3016-4418-93CD-3EF6E9D824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1516" y="4229929"/>
            <a:ext cx="339427" cy="6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Freeform 7">
            <a:extLst>
              <a:ext uri="{FF2B5EF4-FFF2-40B4-BE49-F238E27FC236}">
                <a16:creationId xmlns:a16="http://schemas.microsoft.com/office/drawing/2014/main" id="{B93D78DE-A7A2-481E-BB1F-3692BF8A3D07}"/>
              </a:ext>
            </a:extLst>
          </p:cNvPr>
          <p:cNvSpPr>
            <a:spLocks/>
          </p:cNvSpPr>
          <p:nvPr/>
        </p:nvSpPr>
        <p:spPr bwMode="auto">
          <a:xfrm>
            <a:off x="171092" y="3806060"/>
            <a:ext cx="1408623" cy="2808134"/>
          </a:xfrm>
          <a:custGeom>
            <a:avLst/>
            <a:gdLst>
              <a:gd name="T0" fmla="*/ 193 w 211"/>
              <a:gd name="T1" fmla="*/ 471 h 471"/>
              <a:gd name="T2" fmla="*/ 19 w 211"/>
              <a:gd name="T3" fmla="*/ 471 h 471"/>
              <a:gd name="T4" fmla="*/ 0 w 211"/>
              <a:gd name="T5" fmla="*/ 453 h 471"/>
              <a:gd name="T6" fmla="*/ 0 w 211"/>
              <a:gd name="T7" fmla="*/ 19 h 471"/>
              <a:gd name="T8" fmla="*/ 19 w 211"/>
              <a:gd name="T9" fmla="*/ 0 h 471"/>
              <a:gd name="T10" fmla="*/ 193 w 211"/>
              <a:gd name="T11" fmla="*/ 0 h 471"/>
              <a:gd name="T12" fmla="*/ 211 w 211"/>
              <a:gd name="T13" fmla="*/ 19 h 471"/>
              <a:gd name="T14" fmla="*/ 211 w 211"/>
              <a:gd name="T15" fmla="*/ 453 h 471"/>
              <a:gd name="T16" fmla="*/ 193 w 211"/>
              <a:gd name="T17" fmla="*/ 47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471">
                <a:moveTo>
                  <a:pt x="193" y="471"/>
                </a:moveTo>
                <a:cubicBezTo>
                  <a:pt x="19" y="471"/>
                  <a:pt x="19" y="471"/>
                  <a:pt x="19" y="471"/>
                </a:cubicBezTo>
                <a:cubicBezTo>
                  <a:pt x="8" y="471"/>
                  <a:pt x="0" y="463"/>
                  <a:pt x="0" y="453"/>
                </a:cubicBezTo>
                <a:cubicBezTo>
                  <a:pt x="0" y="19"/>
                  <a:pt x="0" y="19"/>
                  <a:pt x="0" y="19"/>
                </a:cubicBezTo>
                <a:cubicBezTo>
                  <a:pt x="0" y="8"/>
                  <a:pt x="8" y="0"/>
                  <a:pt x="19" y="0"/>
                </a:cubicBezTo>
                <a:cubicBezTo>
                  <a:pt x="193" y="0"/>
                  <a:pt x="193" y="0"/>
                  <a:pt x="193" y="0"/>
                </a:cubicBezTo>
                <a:cubicBezTo>
                  <a:pt x="203" y="0"/>
                  <a:pt x="211" y="8"/>
                  <a:pt x="211" y="19"/>
                </a:cubicBezTo>
                <a:cubicBezTo>
                  <a:pt x="211" y="453"/>
                  <a:pt x="211" y="453"/>
                  <a:pt x="211" y="453"/>
                </a:cubicBezTo>
                <a:cubicBezTo>
                  <a:pt x="211" y="463"/>
                  <a:pt x="203" y="471"/>
                  <a:pt x="193" y="4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2" name="Picture 8">
            <a:extLst>
              <a:ext uri="{FF2B5EF4-FFF2-40B4-BE49-F238E27FC236}">
                <a16:creationId xmlns:a16="http://schemas.microsoft.com/office/drawing/2014/main" id="{2CA54F28-A9D3-4A7E-B44C-9F3C1FD2AA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50" y="4391403"/>
            <a:ext cx="1702793" cy="4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a:extLst>
              <a:ext uri="{FF2B5EF4-FFF2-40B4-BE49-F238E27FC236}">
                <a16:creationId xmlns:a16="http://schemas.microsoft.com/office/drawing/2014/main" id="{CDA430C4-5560-4BF9-B8E9-3AC9C758C11A}"/>
              </a:ext>
            </a:extLst>
          </p:cNvPr>
          <p:cNvSpPr>
            <a:spLocks noChangeArrowheads="1"/>
          </p:cNvSpPr>
          <p:nvPr/>
        </p:nvSpPr>
        <p:spPr bwMode="auto">
          <a:xfrm>
            <a:off x="758995" y="3826244"/>
            <a:ext cx="1015453" cy="77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3D3D3D"/>
                </a:solidFill>
                <a:effectLst/>
                <a:latin typeface="Myriad Pro" charset="0"/>
              </a:rPr>
              <a:t>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16">
            <a:extLst>
              <a:ext uri="{FF2B5EF4-FFF2-40B4-BE49-F238E27FC236}">
                <a16:creationId xmlns:a16="http://schemas.microsoft.com/office/drawing/2014/main" id="{7FCD60AC-FE65-46A9-8A9A-FEAB072D54FE}"/>
              </a:ext>
            </a:extLst>
          </p:cNvPr>
          <p:cNvSpPr>
            <a:spLocks noChangeArrowheads="1"/>
          </p:cNvSpPr>
          <p:nvPr/>
        </p:nvSpPr>
        <p:spPr bwMode="auto">
          <a:xfrm>
            <a:off x="343635" y="5415754"/>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Rectangle 19">
            <a:extLst>
              <a:ext uri="{FF2B5EF4-FFF2-40B4-BE49-F238E27FC236}">
                <a16:creationId xmlns:a16="http://schemas.microsoft.com/office/drawing/2014/main" id="{FCCDA30E-7FCF-4E3E-8397-956EF11D6FC3}"/>
              </a:ext>
            </a:extLst>
          </p:cNvPr>
          <p:cNvSpPr>
            <a:spLocks noChangeArrowheads="1"/>
          </p:cNvSpPr>
          <p:nvPr/>
        </p:nvSpPr>
        <p:spPr bwMode="auto">
          <a:xfrm>
            <a:off x="343635" y="5779071"/>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Rectangle 20">
            <a:extLst>
              <a:ext uri="{FF2B5EF4-FFF2-40B4-BE49-F238E27FC236}">
                <a16:creationId xmlns:a16="http://schemas.microsoft.com/office/drawing/2014/main" id="{30472957-A8B2-4E2B-8CFD-387499850B75}"/>
              </a:ext>
            </a:extLst>
          </p:cNvPr>
          <p:cNvSpPr>
            <a:spLocks noChangeArrowheads="1"/>
          </p:cNvSpPr>
          <p:nvPr/>
        </p:nvSpPr>
        <p:spPr bwMode="auto">
          <a:xfrm>
            <a:off x="343635" y="5874946"/>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Rectangle 22">
            <a:extLst>
              <a:ext uri="{FF2B5EF4-FFF2-40B4-BE49-F238E27FC236}">
                <a16:creationId xmlns:a16="http://schemas.microsoft.com/office/drawing/2014/main" id="{7532E787-B42C-42B8-846A-B61F785BE3CA}"/>
              </a:ext>
            </a:extLst>
          </p:cNvPr>
          <p:cNvSpPr>
            <a:spLocks noChangeArrowheads="1"/>
          </p:cNvSpPr>
          <p:nvPr/>
        </p:nvSpPr>
        <p:spPr bwMode="auto">
          <a:xfrm>
            <a:off x="343635" y="6054081"/>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Rectangle 23">
            <a:extLst>
              <a:ext uri="{FF2B5EF4-FFF2-40B4-BE49-F238E27FC236}">
                <a16:creationId xmlns:a16="http://schemas.microsoft.com/office/drawing/2014/main" id="{48259198-4B34-4C6B-83BE-F5B4F6F8CB47}"/>
              </a:ext>
            </a:extLst>
          </p:cNvPr>
          <p:cNvSpPr>
            <a:spLocks noChangeArrowheads="1"/>
          </p:cNvSpPr>
          <p:nvPr/>
        </p:nvSpPr>
        <p:spPr bwMode="auto">
          <a:xfrm>
            <a:off x="343635" y="6144910"/>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 name="Picture 24">
            <a:extLst>
              <a:ext uri="{FF2B5EF4-FFF2-40B4-BE49-F238E27FC236}">
                <a16:creationId xmlns:a16="http://schemas.microsoft.com/office/drawing/2014/main" id="{F4E85C5D-4CCC-4FC6-9661-DC820B36FD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600" y="4229929"/>
            <a:ext cx="342256" cy="6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5">
            <a:extLst>
              <a:ext uri="{FF2B5EF4-FFF2-40B4-BE49-F238E27FC236}">
                <a16:creationId xmlns:a16="http://schemas.microsoft.com/office/drawing/2014/main" id="{A2E8EFAE-E330-49C7-9A98-58E507B28A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8252" y="4229929"/>
            <a:ext cx="339427" cy="6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Freeform 26">
            <a:extLst>
              <a:ext uri="{FF2B5EF4-FFF2-40B4-BE49-F238E27FC236}">
                <a16:creationId xmlns:a16="http://schemas.microsoft.com/office/drawing/2014/main" id="{A8FEFD9E-8AE0-469D-9AE1-C5E313FF8BE9}"/>
              </a:ext>
            </a:extLst>
          </p:cNvPr>
          <p:cNvSpPr>
            <a:spLocks/>
          </p:cNvSpPr>
          <p:nvPr/>
        </p:nvSpPr>
        <p:spPr bwMode="auto">
          <a:xfrm>
            <a:off x="1916314" y="3806060"/>
            <a:ext cx="1408623" cy="2808134"/>
          </a:xfrm>
          <a:custGeom>
            <a:avLst/>
            <a:gdLst>
              <a:gd name="T0" fmla="*/ 192 w 211"/>
              <a:gd name="T1" fmla="*/ 471 h 471"/>
              <a:gd name="T2" fmla="*/ 18 w 211"/>
              <a:gd name="T3" fmla="*/ 471 h 471"/>
              <a:gd name="T4" fmla="*/ 0 w 211"/>
              <a:gd name="T5" fmla="*/ 453 h 471"/>
              <a:gd name="T6" fmla="*/ 0 w 211"/>
              <a:gd name="T7" fmla="*/ 19 h 471"/>
              <a:gd name="T8" fmla="*/ 18 w 211"/>
              <a:gd name="T9" fmla="*/ 0 h 471"/>
              <a:gd name="T10" fmla="*/ 192 w 211"/>
              <a:gd name="T11" fmla="*/ 0 h 471"/>
              <a:gd name="T12" fmla="*/ 211 w 211"/>
              <a:gd name="T13" fmla="*/ 19 h 471"/>
              <a:gd name="T14" fmla="*/ 211 w 211"/>
              <a:gd name="T15" fmla="*/ 453 h 471"/>
              <a:gd name="T16" fmla="*/ 192 w 211"/>
              <a:gd name="T17" fmla="*/ 47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471">
                <a:moveTo>
                  <a:pt x="192" y="471"/>
                </a:moveTo>
                <a:cubicBezTo>
                  <a:pt x="18" y="471"/>
                  <a:pt x="18" y="471"/>
                  <a:pt x="18" y="471"/>
                </a:cubicBezTo>
                <a:cubicBezTo>
                  <a:pt x="8" y="471"/>
                  <a:pt x="0" y="463"/>
                  <a:pt x="0" y="453"/>
                </a:cubicBezTo>
                <a:cubicBezTo>
                  <a:pt x="0" y="19"/>
                  <a:pt x="0" y="19"/>
                  <a:pt x="0" y="19"/>
                </a:cubicBezTo>
                <a:cubicBezTo>
                  <a:pt x="0" y="8"/>
                  <a:pt x="8" y="0"/>
                  <a:pt x="18" y="0"/>
                </a:cubicBezTo>
                <a:cubicBezTo>
                  <a:pt x="192" y="0"/>
                  <a:pt x="192" y="0"/>
                  <a:pt x="192" y="0"/>
                </a:cubicBezTo>
                <a:cubicBezTo>
                  <a:pt x="203" y="0"/>
                  <a:pt x="211" y="8"/>
                  <a:pt x="211" y="19"/>
                </a:cubicBezTo>
                <a:cubicBezTo>
                  <a:pt x="211" y="453"/>
                  <a:pt x="211" y="453"/>
                  <a:pt x="211" y="453"/>
                </a:cubicBezTo>
                <a:cubicBezTo>
                  <a:pt x="211" y="463"/>
                  <a:pt x="203" y="471"/>
                  <a:pt x="192" y="4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43" name="Picture 27">
            <a:extLst>
              <a:ext uri="{FF2B5EF4-FFF2-40B4-BE49-F238E27FC236}">
                <a16:creationId xmlns:a16="http://schemas.microsoft.com/office/drawing/2014/main" id="{6E1CB62D-34A8-4171-A0D5-4DC11F88B9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6600" y="4391403"/>
            <a:ext cx="1725422" cy="4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29">
            <a:extLst>
              <a:ext uri="{FF2B5EF4-FFF2-40B4-BE49-F238E27FC236}">
                <a16:creationId xmlns:a16="http://schemas.microsoft.com/office/drawing/2014/main" id="{F969DB31-2C66-44F8-B791-E053DCD30997}"/>
              </a:ext>
            </a:extLst>
          </p:cNvPr>
          <p:cNvSpPr>
            <a:spLocks noChangeArrowheads="1"/>
          </p:cNvSpPr>
          <p:nvPr/>
        </p:nvSpPr>
        <p:spPr bwMode="auto">
          <a:xfrm>
            <a:off x="2423749" y="3826244"/>
            <a:ext cx="1015453" cy="77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3D3D3D"/>
                </a:solidFill>
                <a:effectLst/>
                <a:latin typeface="Myriad Pro"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32">
            <a:extLst>
              <a:ext uri="{FF2B5EF4-FFF2-40B4-BE49-F238E27FC236}">
                <a16:creationId xmlns:a16="http://schemas.microsoft.com/office/drawing/2014/main" id="{28EE954E-87A5-4607-AF3C-17CE8E857DA5}"/>
              </a:ext>
            </a:extLst>
          </p:cNvPr>
          <p:cNvSpPr>
            <a:spLocks noChangeArrowheads="1"/>
          </p:cNvSpPr>
          <p:nvPr/>
        </p:nvSpPr>
        <p:spPr bwMode="auto">
          <a:xfrm>
            <a:off x="2083199" y="5148313"/>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Rectangle 34">
            <a:extLst>
              <a:ext uri="{FF2B5EF4-FFF2-40B4-BE49-F238E27FC236}">
                <a16:creationId xmlns:a16="http://schemas.microsoft.com/office/drawing/2014/main" id="{687A34C0-92D3-4673-B60C-77ACC1E4A462}"/>
              </a:ext>
            </a:extLst>
          </p:cNvPr>
          <p:cNvSpPr>
            <a:spLocks noChangeArrowheads="1"/>
          </p:cNvSpPr>
          <p:nvPr/>
        </p:nvSpPr>
        <p:spPr bwMode="auto">
          <a:xfrm>
            <a:off x="2083199" y="5327448"/>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Rectangle 35">
            <a:extLst>
              <a:ext uri="{FF2B5EF4-FFF2-40B4-BE49-F238E27FC236}">
                <a16:creationId xmlns:a16="http://schemas.microsoft.com/office/drawing/2014/main" id="{553792BE-A963-4C33-9B61-3778EC5F19D5}"/>
              </a:ext>
            </a:extLst>
          </p:cNvPr>
          <p:cNvSpPr>
            <a:spLocks noChangeArrowheads="1"/>
          </p:cNvSpPr>
          <p:nvPr/>
        </p:nvSpPr>
        <p:spPr bwMode="auto">
          <a:xfrm>
            <a:off x="2083199" y="5415754"/>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Rectangle 36">
            <a:extLst>
              <a:ext uri="{FF2B5EF4-FFF2-40B4-BE49-F238E27FC236}">
                <a16:creationId xmlns:a16="http://schemas.microsoft.com/office/drawing/2014/main" id="{3F2D8B8E-9676-4965-89B0-4257B27D4E74}"/>
              </a:ext>
            </a:extLst>
          </p:cNvPr>
          <p:cNvSpPr>
            <a:spLocks noChangeArrowheads="1"/>
          </p:cNvSpPr>
          <p:nvPr/>
        </p:nvSpPr>
        <p:spPr bwMode="auto">
          <a:xfrm>
            <a:off x="2083199" y="5602458"/>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Rectangle 39">
            <a:extLst>
              <a:ext uri="{FF2B5EF4-FFF2-40B4-BE49-F238E27FC236}">
                <a16:creationId xmlns:a16="http://schemas.microsoft.com/office/drawing/2014/main" id="{028A4CAD-8EA4-4B8E-B31A-EEFEE748714E}"/>
              </a:ext>
            </a:extLst>
          </p:cNvPr>
          <p:cNvSpPr>
            <a:spLocks noChangeArrowheads="1"/>
          </p:cNvSpPr>
          <p:nvPr/>
        </p:nvSpPr>
        <p:spPr bwMode="auto">
          <a:xfrm>
            <a:off x="2083199" y="5874946"/>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Rectangle 40">
            <a:extLst>
              <a:ext uri="{FF2B5EF4-FFF2-40B4-BE49-F238E27FC236}">
                <a16:creationId xmlns:a16="http://schemas.microsoft.com/office/drawing/2014/main" id="{762879DF-0CE3-4539-8EA3-C06AF8C49637}"/>
              </a:ext>
            </a:extLst>
          </p:cNvPr>
          <p:cNvSpPr>
            <a:spLocks noChangeArrowheads="1"/>
          </p:cNvSpPr>
          <p:nvPr/>
        </p:nvSpPr>
        <p:spPr bwMode="auto">
          <a:xfrm>
            <a:off x="2083199" y="5965775"/>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Rectangle 42">
            <a:extLst>
              <a:ext uri="{FF2B5EF4-FFF2-40B4-BE49-F238E27FC236}">
                <a16:creationId xmlns:a16="http://schemas.microsoft.com/office/drawing/2014/main" id="{44DFB252-C235-47E2-968C-1017CD7EEE6A}"/>
              </a:ext>
            </a:extLst>
          </p:cNvPr>
          <p:cNvSpPr>
            <a:spLocks noChangeArrowheads="1"/>
          </p:cNvSpPr>
          <p:nvPr/>
        </p:nvSpPr>
        <p:spPr bwMode="auto">
          <a:xfrm>
            <a:off x="2083199" y="6144910"/>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2" name="Picture 43">
            <a:extLst>
              <a:ext uri="{FF2B5EF4-FFF2-40B4-BE49-F238E27FC236}">
                <a16:creationId xmlns:a16="http://schemas.microsoft.com/office/drawing/2014/main" id="{070F6921-8547-481F-86C6-2CB72CB189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1822" y="4229929"/>
            <a:ext cx="342256" cy="6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44">
            <a:extLst>
              <a:ext uri="{FF2B5EF4-FFF2-40B4-BE49-F238E27FC236}">
                <a16:creationId xmlns:a16="http://schemas.microsoft.com/office/drawing/2014/main" id="{6F04F7FD-5228-4AB3-83B1-A2A4E504E35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83474" y="4229929"/>
            <a:ext cx="339427" cy="6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Freeform 45">
            <a:extLst>
              <a:ext uri="{FF2B5EF4-FFF2-40B4-BE49-F238E27FC236}">
                <a16:creationId xmlns:a16="http://schemas.microsoft.com/office/drawing/2014/main" id="{A4C06F18-4263-4267-A305-A0E3970AC830}"/>
              </a:ext>
            </a:extLst>
          </p:cNvPr>
          <p:cNvSpPr>
            <a:spLocks/>
          </p:cNvSpPr>
          <p:nvPr/>
        </p:nvSpPr>
        <p:spPr bwMode="auto">
          <a:xfrm>
            <a:off x="3653050" y="3806060"/>
            <a:ext cx="1417109" cy="2808134"/>
          </a:xfrm>
          <a:custGeom>
            <a:avLst/>
            <a:gdLst>
              <a:gd name="T0" fmla="*/ 193 w 212"/>
              <a:gd name="T1" fmla="*/ 471 h 471"/>
              <a:gd name="T2" fmla="*/ 19 w 212"/>
              <a:gd name="T3" fmla="*/ 471 h 471"/>
              <a:gd name="T4" fmla="*/ 0 w 212"/>
              <a:gd name="T5" fmla="*/ 453 h 471"/>
              <a:gd name="T6" fmla="*/ 0 w 212"/>
              <a:gd name="T7" fmla="*/ 19 h 471"/>
              <a:gd name="T8" fmla="*/ 19 w 212"/>
              <a:gd name="T9" fmla="*/ 0 h 471"/>
              <a:gd name="T10" fmla="*/ 193 w 212"/>
              <a:gd name="T11" fmla="*/ 0 h 471"/>
              <a:gd name="T12" fmla="*/ 212 w 212"/>
              <a:gd name="T13" fmla="*/ 19 h 471"/>
              <a:gd name="T14" fmla="*/ 212 w 212"/>
              <a:gd name="T15" fmla="*/ 453 h 471"/>
              <a:gd name="T16" fmla="*/ 193 w 212"/>
              <a:gd name="T17" fmla="*/ 47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471">
                <a:moveTo>
                  <a:pt x="193" y="471"/>
                </a:moveTo>
                <a:cubicBezTo>
                  <a:pt x="19" y="471"/>
                  <a:pt x="19" y="471"/>
                  <a:pt x="19" y="471"/>
                </a:cubicBezTo>
                <a:cubicBezTo>
                  <a:pt x="9" y="471"/>
                  <a:pt x="0" y="463"/>
                  <a:pt x="0" y="453"/>
                </a:cubicBezTo>
                <a:cubicBezTo>
                  <a:pt x="0" y="19"/>
                  <a:pt x="0" y="19"/>
                  <a:pt x="0" y="19"/>
                </a:cubicBezTo>
                <a:cubicBezTo>
                  <a:pt x="0" y="8"/>
                  <a:pt x="9" y="0"/>
                  <a:pt x="19" y="0"/>
                </a:cubicBezTo>
                <a:cubicBezTo>
                  <a:pt x="193" y="0"/>
                  <a:pt x="193" y="0"/>
                  <a:pt x="193" y="0"/>
                </a:cubicBezTo>
                <a:cubicBezTo>
                  <a:pt x="203" y="0"/>
                  <a:pt x="212" y="8"/>
                  <a:pt x="212" y="19"/>
                </a:cubicBezTo>
                <a:cubicBezTo>
                  <a:pt x="212" y="453"/>
                  <a:pt x="212" y="453"/>
                  <a:pt x="212" y="453"/>
                </a:cubicBezTo>
                <a:cubicBezTo>
                  <a:pt x="212" y="463"/>
                  <a:pt x="203" y="471"/>
                  <a:pt x="193" y="4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5" name="Picture 46">
            <a:extLst>
              <a:ext uri="{FF2B5EF4-FFF2-40B4-BE49-F238E27FC236}">
                <a16:creationId xmlns:a16="http://schemas.microsoft.com/office/drawing/2014/main" id="{4B3257FA-6B30-469D-B138-0AA50BEEEE8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91822" y="4391403"/>
            <a:ext cx="1725422" cy="4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48">
            <a:extLst>
              <a:ext uri="{FF2B5EF4-FFF2-40B4-BE49-F238E27FC236}">
                <a16:creationId xmlns:a16="http://schemas.microsoft.com/office/drawing/2014/main" id="{8EACE56E-B78E-402A-895C-319695360174}"/>
              </a:ext>
            </a:extLst>
          </p:cNvPr>
          <p:cNvSpPr>
            <a:spLocks noChangeArrowheads="1"/>
          </p:cNvSpPr>
          <p:nvPr/>
        </p:nvSpPr>
        <p:spPr bwMode="auto">
          <a:xfrm>
            <a:off x="4168973" y="3826244"/>
            <a:ext cx="1015453" cy="77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3D3D3D"/>
                </a:solidFill>
                <a:effectLst/>
                <a:latin typeface="Myriad Pro" charset="0"/>
              </a:rPr>
              <a:t>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7" name="Picture 62">
            <a:extLst>
              <a:ext uri="{FF2B5EF4-FFF2-40B4-BE49-F238E27FC236}">
                <a16:creationId xmlns:a16="http://schemas.microsoft.com/office/drawing/2014/main" id="{81C989F1-EC17-48BD-BD09-DE316483DEC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37044" y="4229929"/>
            <a:ext cx="339427" cy="6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63">
            <a:extLst>
              <a:ext uri="{FF2B5EF4-FFF2-40B4-BE49-F238E27FC236}">
                <a16:creationId xmlns:a16="http://schemas.microsoft.com/office/drawing/2014/main" id="{613F2059-9564-4CBF-A336-41BD57C7E4C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25867" y="4229929"/>
            <a:ext cx="342256" cy="6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Freeform 64">
            <a:extLst>
              <a:ext uri="{FF2B5EF4-FFF2-40B4-BE49-F238E27FC236}">
                <a16:creationId xmlns:a16="http://schemas.microsoft.com/office/drawing/2014/main" id="{BB04E384-8DA9-4785-98F7-167994297BDC}"/>
              </a:ext>
            </a:extLst>
          </p:cNvPr>
          <p:cNvSpPr>
            <a:spLocks/>
          </p:cNvSpPr>
          <p:nvPr/>
        </p:nvSpPr>
        <p:spPr bwMode="auto">
          <a:xfrm>
            <a:off x="5395443" y="3806060"/>
            <a:ext cx="1411452" cy="2808134"/>
          </a:xfrm>
          <a:custGeom>
            <a:avLst/>
            <a:gdLst>
              <a:gd name="T0" fmla="*/ 193 w 211"/>
              <a:gd name="T1" fmla="*/ 471 h 471"/>
              <a:gd name="T2" fmla="*/ 19 w 211"/>
              <a:gd name="T3" fmla="*/ 471 h 471"/>
              <a:gd name="T4" fmla="*/ 0 w 211"/>
              <a:gd name="T5" fmla="*/ 453 h 471"/>
              <a:gd name="T6" fmla="*/ 0 w 211"/>
              <a:gd name="T7" fmla="*/ 19 h 471"/>
              <a:gd name="T8" fmla="*/ 19 w 211"/>
              <a:gd name="T9" fmla="*/ 0 h 471"/>
              <a:gd name="T10" fmla="*/ 193 w 211"/>
              <a:gd name="T11" fmla="*/ 0 h 471"/>
              <a:gd name="T12" fmla="*/ 211 w 211"/>
              <a:gd name="T13" fmla="*/ 19 h 471"/>
              <a:gd name="T14" fmla="*/ 211 w 211"/>
              <a:gd name="T15" fmla="*/ 453 h 471"/>
              <a:gd name="T16" fmla="*/ 193 w 211"/>
              <a:gd name="T17" fmla="*/ 47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471">
                <a:moveTo>
                  <a:pt x="193" y="471"/>
                </a:moveTo>
                <a:cubicBezTo>
                  <a:pt x="19" y="471"/>
                  <a:pt x="19" y="471"/>
                  <a:pt x="19" y="471"/>
                </a:cubicBezTo>
                <a:cubicBezTo>
                  <a:pt x="8" y="471"/>
                  <a:pt x="0" y="463"/>
                  <a:pt x="0" y="453"/>
                </a:cubicBezTo>
                <a:cubicBezTo>
                  <a:pt x="0" y="19"/>
                  <a:pt x="0" y="19"/>
                  <a:pt x="0" y="19"/>
                </a:cubicBezTo>
                <a:cubicBezTo>
                  <a:pt x="0" y="8"/>
                  <a:pt x="8" y="0"/>
                  <a:pt x="19" y="0"/>
                </a:cubicBezTo>
                <a:cubicBezTo>
                  <a:pt x="193" y="0"/>
                  <a:pt x="193" y="0"/>
                  <a:pt x="193" y="0"/>
                </a:cubicBezTo>
                <a:cubicBezTo>
                  <a:pt x="203" y="0"/>
                  <a:pt x="211" y="8"/>
                  <a:pt x="211" y="19"/>
                </a:cubicBezTo>
                <a:cubicBezTo>
                  <a:pt x="211" y="453"/>
                  <a:pt x="211" y="453"/>
                  <a:pt x="211" y="453"/>
                </a:cubicBezTo>
                <a:cubicBezTo>
                  <a:pt x="211" y="463"/>
                  <a:pt x="203" y="471"/>
                  <a:pt x="193" y="4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0" name="Picture 65">
            <a:extLst>
              <a:ext uri="{FF2B5EF4-FFF2-40B4-BE49-F238E27FC236}">
                <a16:creationId xmlns:a16="http://schemas.microsoft.com/office/drawing/2014/main" id="{FB60C8EA-A356-4C09-B559-CD24A41E95C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37044" y="4391403"/>
            <a:ext cx="1722593" cy="4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67">
            <a:extLst>
              <a:ext uri="{FF2B5EF4-FFF2-40B4-BE49-F238E27FC236}">
                <a16:creationId xmlns:a16="http://schemas.microsoft.com/office/drawing/2014/main" id="{67B1EA8C-0AC0-4E99-AE95-A4F73E38FBCC}"/>
              </a:ext>
            </a:extLst>
          </p:cNvPr>
          <p:cNvSpPr>
            <a:spLocks noChangeArrowheads="1"/>
          </p:cNvSpPr>
          <p:nvPr/>
        </p:nvSpPr>
        <p:spPr bwMode="auto">
          <a:xfrm>
            <a:off x="5888455" y="3826244"/>
            <a:ext cx="1015453" cy="77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3D3D3D"/>
                </a:solidFill>
                <a:effectLst/>
                <a:latin typeface="Myriad Pro" charset="0"/>
              </a:rPr>
              <a:t>04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67">
            <a:extLst>
              <a:ext uri="{FF2B5EF4-FFF2-40B4-BE49-F238E27FC236}">
                <a16:creationId xmlns:a16="http://schemas.microsoft.com/office/drawing/2014/main" id="{D7F22C05-1534-4C07-A71E-EA86844F3996}"/>
              </a:ext>
            </a:extLst>
          </p:cNvPr>
          <p:cNvSpPr>
            <a:spLocks noChangeArrowheads="1"/>
          </p:cNvSpPr>
          <p:nvPr/>
        </p:nvSpPr>
        <p:spPr bwMode="auto">
          <a:xfrm>
            <a:off x="7587562" y="3896973"/>
            <a:ext cx="370713" cy="36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3D3D3D"/>
                </a:solidFill>
                <a:effectLst/>
                <a:latin typeface="Myriad Pro" charset="0"/>
              </a:rPr>
              <a:t>0</a:t>
            </a:r>
            <a:r>
              <a:rPr lang="mn-MN" altLang="en-US" sz="2800" dirty="0">
                <a:solidFill>
                  <a:srgbClr val="3D3D3D"/>
                </a:solidFill>
                <a:latin typeface="Myriad Pro"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1" name="Graphic 20" descr="New Wheelchair">
            <a:extLst>
              <a:ext uri="{FF2B5EF4-FFF2-40B4-BE49-F238E27FC236}">
                <a16:creationId xmlns:a16="http://schemas.microsoft.com/office/drawing/2014/main" id="{5748F875-ED4F-42E3-9E74-6DA8DDBB4B4A}"/>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10853720" y="2969068"/>
            <a:ext cx="873825" cy="779438"/>
          </a:xfrm>
          <a:prstGeom prst="rect">
            <a:avLst/>
          </a:prstGeom>
        </p:spPr>
      </p:pic>
      <p:pic>
        <p:nvPicPr>
          <p:cNvPr id="22" name="Graphic 21" descr="Woman with baby">
            <a:extLst>
              <a:ext uri="{FF2B5EF4-FFF2-40B4-BE49-F238E27FC236}">
                <a16:creationId xmlns:a16="http://schemas.microsoft.com/office/drawing/2014/main" id="{984105CA-AC9A-42DA-BB9F-35517B572834}"/>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7351750" y="2941321"/>
            <a:ext cx="873825" cy="779438"/>
          </a:xfrm>
          <a:prstGeom prst="rect">
            <a:avLst/>
          </a:prstGeom>
        </p:spPr>
      </p:pic>
      <p:pic>
        <p:nvPicPr>
          <p:cNvPr id="23" name="Graphic 22" descr="Man with cane">
            <a:extLst>
              <a:ext uri="{FF2B5EF4-FFF2-40B4-BE49-F238E27FC236}">
                <a16:creationId xmlns:a16="http://schemas.microsoft.com/office/drawing/2014/main" id="{38F948FA-7D51-448D-8FD8-9E5082C4563C}"/>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a:off x="2227752" y="2941320"/>
            <a:ext cx="873825" cy="779438"/>
          </a:xfrm>
          <a:prstGeom prst="rect">
            <a:avLst/>
          </a:prstGeom>
        </p:spPr>
      </p:pic>
      <p:pic>
        <p:nvPicPr>
          <p:cNvPr id="24" name="Graphic 23" descr="Baby crawling">
            <a:extLst>
              <a:ext uri="{FF2B5EF4-FFF2-40B4-BE49-F238E27FC236}">
                <a16:creationId xmlns:a16="http://schemas.microsoft.com/office/drawing/2014/main" id="{E7343EC5-85F9-4AAA-B9E0-74CDA4181A70}"/>
              </a:ext>
            </a:extLst>
          </p:cNvPr>
          <p:cNvPicPr>
            <a:picLocks noChangeAspect="1"/>
          </p:cNvPicPr>
          <p:nvPr/>
        </p:nvPicPr>
        <p:blipFill>
          <a:blip r:embed="rId21">
            <a:extLst>
              <a:ext uri="{96DAC541-7B7A-43D3-8B79-37D633B846F1}">
                <asvg:svgBlip xmlns:asvg="http://schemas.microsoft.com/office/drawing/2016/SVG/main" xmlns="" r:embed="rId22"/>
              </a:ext>
            </a:extLst>
          </a:blip>
          <a:stretch>
            <a:fillRect/>
          </a:stretch>
        </p:blipFill>
        <p:spPr>
          <a:xfrm>
            <a:off x="557166" y="3071865"/>
            <a:ext cx="873825" cy="779438"/>
          </a:xfrm>
          <a:prstGeom prst="rect">
            <a:avLst/>
          </a:prstGeom>
        </p:spPr>
      </p:pic>
      <p:pic>
        <p:nvPicPr>
          <p:cNvPr id="25" name="Graphic 24" descr="Soldier">
            <a:extLst>
              <a:ext uri="{FF2B5EF4-FFF2-40B4-BE49-F238E27FC236}">
                <a16:creationId xmlns:a16="http://schemas.microsoft.com/office/drawing/2014/main" id="{75FB0045-0A7C-487F-8C3C-59F4F170E871}"/>
              </a:ext>
            </a:extLst>
          </p:cNvPr>
          <p:cNvPicPr>
            <a:picLocks noChangeAspect="1"/>
          </p:cNvPicPr>
          <p:nvPr/>
        </p:nvPicPr>
        <p:blipFill>
          <a:blip r:embed="rId23">
            <a:extLst>
              <a:ext uri="{96DAC541-7B7A-43D3-8B79-37D633B846F1}">
                <asvg:svgBlip xmlns:asvg="http://schemas.microsoft.com/office/drawing/2016/SVG/main" xmlns="" r:embed="rId24"/>
              </a:ext>
            </a:extLst>
          </a:blip>
          <a:stretch>
            <a:fillRect/>
          </a:stretch>
        </p:blipFill>
        <p:spPr>
          <a:xfrm>
            <a:off x="5700833" y="3014005"/>
            <a:ext cx="873825" cy="779438"/>
          </a:xfrm>
          <a:prstGeom prst="rect">
            <a:avLst/>
          </a:prstGeom>
        </p:spPr>
      </p:pic>
      <p:pic>
        <p:nvPicPr>
          <p:cNvPr id="26" name="Graphic 25" descr="Universal Access">
            <a:extLst>
              <a:ext uri="{FF2B5EF4-FFF2-40B4-BE49-F238E27FC236}">
                <a16:creationId xmlns:a16="http://schemas.microsoft.com/office/drawing/2014/main" id="{402756AD-379B-4D16-9146-C650340A1A65}"/>
              </a:ext>
            </a:extLst>
          </p:cNvPr>
          <p:cNvPicPr>
            <a:picLocks noChangeAspect="1"/>
          </p:cNvPicPr>
          <p:nvPr/>
        </p:nvPicPr>
        <p:blipFill>
          <a:blip r:embed="rId25">
            <a:extLst>
              <a:ext uri="{96DAC541-7B7A-43D3-8B79-37D633B846F1}">
                <asvg:svgBlip xmlns:asvg="http://schemas.microsoft.com/office/drawing/2016/SVG/main" xmlns="" r:embed="rId26"/>
              </a:ext>
            </a:extLst>
          </a:blip>
          <a:stretch>
            <a:fillRect/>
          </a:stretch>
        </p:blipFill>
        <p:spPr>
          <a:xfrm>
            <a:off x="3994962" y="3060154"/>
            <a:ext cx="873825" cy="779438"/>
          </a:xfrm>
          <a:prstGeom prst="rect">
            <a:avLst/>
          </a:prstGeom>
        </p:spPr>
      </p:pic>
      <p:pic>
        <p:nvPicPr>
          <p:cNvPr id="27" name="Graphic 26" descr="Handcuffs">
            <a:extLst>
              <a:ext uri="{FF2B5EF4-FFF2-40B4-BE49-F238E27FC236}">
                <a16:creationId xmlns:a16="http://schemas.microsoft.com/office/drawing/2014/main" id="{4B735D9F-6C73-47A4-8364-348E887239B0}"/>
              </a:ext>
            </a:extLst>
          </p:cNvPr>
          <p:cNvPicPr>
            <a:picLocks noChangeAspect="1"/>
          </p:cNvPicPr>
          <p:nvPr/>
        </p:nvPicPr>
        <p:blipFill>
          <a:blip r:embed="rId27">
            <a:extLst>
              <a:ext uri="{96DAC541-7B7A-43D3-8B79-37D633B846F1}">
                <asvg:svgBlip xmlns:asvg="http://schemas.microsoft.com/office/drawing/2016/SVG/main" xmlns="" r:embed="rId28"/>
              </a:ext>
            </a:extLst>
          </a:blip>
          <a:stretch>
            <a:fillRect/>
          </a:stretch>
        </p:blipFill>
        <p:spPr>
          <a:xfrm>
            <a:off x="9136716" y="3031079"/>
            <a:ext cx="873825" cy="779438"/>
          </a:xfrm>
          <a:prstGeom prst="rect">
            <a:avLst/>
          </a:prstGeom>
        </p:spPr>
      </p:pic>
      <p:sp>
        <p:nvSpPr>
          <p:cNvPr id="62" name="Dodecagon 61">
            <a:extLst>
              <a:ext uri="{FF2B5EF4-FFF2-40B4-BE49-F238E27FC236}">
                <a16:creationId xmlns:a16="http://schemas.microsoft.com/office/drawing/2014/main" id="{43291E0B-F495-4019-8691-F20737C96604}"/>
              </a:ext>
            </a:extLst>
          </p:cNvPr>
          <p:cNvSpPr/>
          <p:nvPr/>
        </p:nvSpPr>
        <p:spPr>
          <a:xfrm>
            <a:off x="228361" y="1082992"/>
            <a:ext cx="1573917" cy="1335676"/>
          </a:xfrm>
          <a:prstGeom prst="dodecagon">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Arial" panose="020B0604020202020204" pitchFamily="34" charset="0"/>
                <a:cs typeface="Arial" panose="020B0604020202020204" pitchFamily="34" charset="0"/>
              </a:rPr>
              <a:t>39</a:t>
            </a:r>
          </a:p>
        </p:txBody>
      </p:sp>
      <p:graphicFrame>
        <p:nvGraphicFramePr>
          <p:cNvPr id="63" name="Table 7">
            <a:extLst>
              <a:ext uri="{FF2B5EF4-FFF2-40B4-BE49-F238E27FC236}">
                <a16:creationId xmlns:a16="http://schemas.microsoft.com/office/drawing/2014/main" id="{BD45B9ED-0F8E-44D6-8B9B-4C49401C6B76}"/>
              </a:ext>
            </a:extLst>
          </p:cNvPr>
          <p:cNvGraphicFramePr>
            <a:graphicFrameLocks noGrp="1"/>
          </p:cNvGraphicFramePr>
          <p:nvPr>
            <p:extLst>
              <p:ext uri="{D42A27DB-BD31-4B8C-83A1-F6EECF244321}">
                <p14:modId xmlns:p14="http://schemas.microsoft.com/office/powerpoint/2010/main" val="2064320738"/>
              </p:ext>
            </p:extLst>
          </p:nvPr>
        </p:nvGraphicFramePr>
        <p:xfrm>
          <a:off x="2169106" y="767250"/>
          <a:ext cx="9794532" cy="1988820"/>
        </p:xfrm>
        <a:graphic>
          <a:graphicData uri="http://schemas.openxmlformats.org/drawingml/2006/table">
            <a:tbl>
              <a:tblPr firstRow="1" bandRow="1">
                <a:tableStyleId>{6E25E649-3F16-4E02-A733-19D2CDBF48F0}</a:tableStyleId>
              </a:tblPr>
              <a:tblGrid>
                <a:gridCol w="3264844">
                  <a:extLst>
                    <a:ext uri="{9D8B030D-6E8A-4147-A177-3AD203B41FA5}">
                      <a16:colId xmlns:a16="http://schemas.microsoft.com/office/drawing/2014/main" val="3890250794"/>
                    </a:ext>
                  </a:extLst>
                </a:gridCol>
                <a:gridCol w="3264844">
                  <a:extLst>
                    <a:ext uri="{9D8B030D-6E8A-4147-A177-3AD203B41FA5}">
                      <a16:colId xmlns:a16="http://schemas.microsoft.com/office/drawing/2014/main" val="3820119719"/>
                    </a:ext>
                  </a:extLst>
                </a:gridCol>
                <a:gridCol w="3264844">
                  <a:extLst>
                    <a:ext uri="{9D8B030D-6E8A-4147-A177-3AD203B41FA5}">
                      <a16:colId xmlns:a16="http://schemas.microsoft.com/office/drawing/2014/main" val="828674475"/>
                    </a:ext>
                  </a:extLst>
                </a:gridCol>
              </a:tblGrid>
              <a:tr h="498782">
                <a:tc>
                  <a:txBody>
                    <a:bodyPr/>
                    <a:lstStyle/>
                    <a:p>
                      <a:pPr algn="ctr"/>
                      <a:r>
                        <a:rPr lang="mn-MN" sz="1600" dirty="0">
                          <a:latin typeface="Arial" panose="020B0604020202020204" pitchFamily="34" charset="0"/>
                          <a:cs typeface="Arial" panose="020B0604020202020204" pitchFamily="34" charset="0"/>
                        </a:rPr>
                        <a:t>Тусламж, үйлчилгээний нэр</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Тусламж, үйлчилгээний тоо хэмжээ</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Олгосон мөнгөн </a:t>
                      </a:r>
                      <a:r>
                        <a:rPr lang="mn-MN" sz="1600">
                          <a:latin typeface="Arial" panose="020B0604020202020204" pitchFamily="34" charset="0"/>
                          <a:cs typeface="Arial" panose="020B0604020202020204" pitchFamily="34" charset="0"/>
                        </a:rPr>
                        <a:t>дүн            /тэрбум ₮</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75512464"/>
                  </a:ext>
                </a:extLst>
              </a:tr>
              <a:tr h="243453">
                <a:tc>
                  <a:txBody>
                    <a:bodyPr/>
                    <a:lstStyle/>
                    <a:p>
                      <a:pPr marL="0" lvl="0" indent="0" algn="l" fontAlgn="b">
                        <a:buNone/>
                      </a:pPr>
                      <a:r>
                        <a:rPr lang="mn-MN" sz="1800" b="0" u="none" strike="noStrike" dirty="0">
                          <a:solidFill>
                            <a:srgbClr val="000000"/>
                          </a:solidFill>
                          <a:effectLst/>
                          <a:latin typeface="Arial" panose="020B0604020202020204" pitchFamily="34" charset="0"/>
                          <a:cs typeface="Arial" panose="020B0604020202020204" pitchFamily="34" charset="0"/>
                        </a:rPr>
                        <a:t> 1. Амбулатори</a:t>
                      </a:r>
                      <a:endParaRPr lang="mn-MN"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mn-MN" sz="1800" b="0" u="none" strike="noStrike" dirty="0">
                          <a:solidFill>
                            <a:srgbClr val="000000"/>
                          </a:solidFill>
                          <a:effectLst/>
                          <a:latin typeface="Arial" panose="020B0604020202020204" pitchFamily="34" charset="0"/>
                          <a:cs typeface="Arial" panose="020B0604020202020204" pitchFamily="34" charset="0"/>
                        </a:rPr>
                        <a:t>105,098</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b" latinLnBrk="0" hangingPunct="1"/>
                      <a:r>
                        <a:rPr lang="mn-MN" sz="1800" b="0" u="none" strike="noStrike" kern="1200" dirty="0">
                          <a:solidFill>
                            <a:srgbClr val="000000"/>
                          </a:solidFill>
                          <a:effectLst/>
                          <a:latin typeface="Arial" panose="020B0604020202020204" pitchFamily="34" charset="0"/>
                          <a:ea typeface="+mn-ea"/>
                          <a:cs typeface="Arial" panose="020B0604020202020204" pitchFamily="34" charset="0"/>
                        </a:rPr>
                        <a:t>3</a:t>
                      </a:r>
                      <a:r>
                        <a:rPr lang="en-US" sz="1800" b="0" u="none" strike="noStrike" kern="1200" dirty="0">
                          <a:solidFill>
                            <a:srgbClr val="000000"/>
                          </a:solidFill>
                          <a:effectLst/>
                          <a:latin typeface="Arial" panose="020B0604020202020204" pitchFamily="34" charset="0"/>
                          <a:ea typeface="+mn-ea"/>
                          <a:cs typeface="Arial" panose="020B0604020202020204" pitchFamily="34" charset="0"/>
                        </a:rPr>
                        <a:t>.</a:t>
                      </a:r>
                      <a:r>
                        <a:rPr lang="mn-MN" sz="1800" b="0" u="none" strike="noStrike" kern="1200" dirty="0">
                          <a:solidFill>
                            <a:srgbClr val="000000"/>
                          </a:solidFill>
                          <a:effectLst/>
                          <a:latin typeface="Arial" panose="020B0604020202020204" pitchFamily="34" charset="0"/>
                          <a:ea typeface="+mn-ea"/>
                          <a:cs typeface="Arial" panose="020B0604020202020204" pitchFamily="34" charset="0"/>
                        </a:rPr>
                        <a:t>3</a:t>
                      </a:r>
                      <a:endParaRPr lang="en-US" sz="1800" b="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620" marR="7620" marT="7620" marB="0" anchor="b"/>
                </a:tc>
                <a:extLst>
                  <a:ext uri="{0D108BD9-81ED-4DB2-BD59-A6C34878D82A}">
                    <a16:rowId xmlns:a16="http://schemas.microsoft.com/office/drawing/2014/main" val="3245103832"/>
                  </a:ext>
                </a:extLst>
              </a:tr>
              <a:tr h="243453">
                <a:tc>
                  <a:txBody>
                    <a:bodyPr/>
                    <a:lstStyle/>
                    <a:p>
                      <a:pPr lvl="0" algn="l" fontAlgn="b"/>
                      <a:r>
                        <a:rPr lang="mn-MN" sz="1800" b="0" u="none" strike="noStrike" dirty="0">
                          <a:solidFill>
                            <a:srgbClr val="000000"/>
                          </a:solidFill>
                          <a:effectLst/>
                          <a:latin typeface="Arial" panose="020B0604020202020204" pitchFamily="34" charset="0"/>
                          <a:cs typeface="Arial" panose="020B0604020202020204" pitchFamily="34" charset="0"/>
                        </a:rPr>
                        <a:t> 2. Мэс засал</a:t>
                      </a:r>
                      <a:endParaRPr lang="mn-MN"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mn-MN" sz="1800" b="0" u="none" strike="noStrike" dirty="0">
                          <a:solidFill>
                            <a:srgbClr val="000000"/>
                          </a:solidFill>
                          <a:effectLst/>
                          <a:latin typeface="Arial" panose="020B0604020202020204" pitchFamily="34" charset="0"/>
                          <a:cs typeface="Arial" panose="020B0604020202020204" pitchFamily="34" charset="0"/>
                        </a:rPr>
                        <a:t>86,129</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b" latinLnBrk="0" hangingPunct="1"/>
                      <a:r>
                        <a:rPr lang="mn-MN" sz="1800" b="0" u="none" strike="noStrike" kern="1200" dirty="0">
                          <a:solidFill>
                            <a:srgbClr val="000000"/>
                          </a:solidFill>
                          <a:effectLst/>
                          <a:latin typeface="Arial" panose="020B0604020202020204" pitchFamily="34" charset="0"/>
                          <a:ea typeface="+mn-ea"/>
                          <a:cs typeface="Arial" panose="020B0604020202020204" pitchFamily="34" charset="0"/>
                        </a:rPr>
                        <a:t>20</a:t>
                      </a:r>
                      <a:r>
                        <a:rPr lang="en-US" sz="1800" b="0" u="none" strike="noStrike" kern="1200" dirty="0">
                          <a:solidFill>
                            <a:srgbClr val="000000"/>
                          </a:solidFill>
                          <a:effectLst/>
                          <a:latin typeface="Arial" panose="020B0604020202020204" pitchFamily="34" charset="0"/>
                          <a:ea typeface="+mn-ea"/>
                          <a:cs typeface="Arial" panose="020B0604020202020204" pitchFamily="34" charset="0"/>
                        </a:rPr>
                        <a:t>.</a:t>
                      </a:r>
                      <a:r>
                        <a:rPr lang="mn-MN" sz="1800" b="0" u="none" strike="noStrike" kern="1200" dirty="0">
                          <a:solidFill>
                            <a:srgbClr val="000000"/>
                          </a:solidFill>
                          <a:effectLst/>
                          <a:latin typeface="Arial" panose="020B0604020202020204" pitchFamily="34" charset="0"/>
                          <a:ea typeface="+mn-ea"/>
                          <a:cs typeface="Arial" panose="020B0604020202020204" pitchFamily="34" charset="0"/>
                        </a:rPr>
                        <a:t>5</a:t>
                      </a:r>
                      <a:endParaRPr lang="en-US" sz="1800" b="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620" marR="7620" marT="7620" marB="0" anchor="b"/>
                </a:tc>
                <a:extLst>
                  <a:ext uri="{0D108BD9-81ED-4DB2-BD59-A6C34878D82A}">
                    <a16:rowId xmlns:a16="http://schemas.microsoft.com/office/drawing/2014/main" val="775678922"/>
                  </a:ext>
                </a:extLst>
              </a:tr>
              <a:tr h="243453">
                <a:tc>
                  <a:txBody>
                    <a:bodyPr/>
                    <a:lstStyle/>
                    <a:p>
                      <a:pPr lvl="0" algn="l" fontAlgn="b"/>
                      <a:r>
                        <a:rPr lang="mn-MN" sz="1800" b="0" u="none" strike="noStrike" dirty="0">
                          <a:solidFill>
                            <a:srgbClr val="000000"/>
                          </a:solidFill>
                          <a:effectLst/>
                          <a:latin typeface="Arial" panose="020B0604020202020204" pitchFamily="34" charset="0"/>
                          <a:cs typeface="Arial" panose="020B0604020202020204" pitchFamily="34" charset="0"/>
                        </a:rPr>
                        <a:t> 3. Эмийн эмчилгээ</a:t>
                      </a:r>
                      <a:endParaRPr lang="mn-MN"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mn-MN" sz="1800" b="0" u="none" strike="noStrike" dirty="0">
                          <a:solidFill>
                            <a:srgbClr val="000000"/>
                          </a:solidFill>
                          <a:effectLst/>
                          <a:latin typeface="Arial" panose="020B0604020202020204" pitchFamily="34" charset="0"/>
                          <a:cs typeface="Arial" panose="020B0604020202020204" pitchFamily="34" charset="0"/>
                        </a:rPr>
                        <a:t>261</a:t>
                      </a:r>
                      <a:r>
                        <a:rPr lang="en-US" sz="1800" b="0" u="none" strike="noStrike" dirty="0">
                          <a:solidFill>
                            <a:srgbClr val="000000"/>
                          </a:solidFill>
                          <a:effectLst/>
                          <a:latin typeface="Arial" panose="020B0604020202020204" pitchFamily="34" charset="0"/>
                          <a:cs typeface="Arial" panose="020B0604020202020204" pitchFamily="34" charset="0"/>
                        </a:rPr>
                        <a:t>,</a:t>
                      </a:r>
                      <a:r>
                        <a:rPr lang="mn-MN" sz="1800" b="0" u="none" strike="noStrike" dirty="0">
                          <a:solidFill>
                            <a:srgbClr val="000000"/>
                          </a:solidFill>
                          <a:effectLst/>
                          <a:latin typeface="Arial" panose="020B0604020202020204" pitchFamily="34" charset="0"/>
                          <a:cs typeface="Arial" panose="020B0604020202020204" pitchFamily="34" charset="0"/>
                        </a:rPr>
                        <a:t>248</a:t>
                      </a:r>
                      <a:r>
                        <a:rPr lang="en-US" sz="1800" b="0" u="none" strike="noStrike" dirty="0">
                          <a:solidFill>
                            <a:srgbClr val="000000"/>
                          </a:solidFill>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b" latinLnBrk="0" hangingPunct="1"/>
                      <a:r>
                        <a:rPr lang="mn-MN" sz="1800" b="0" u="none" strike="noStrike" kern="1200" dirty="0">
                          <a:solidFill>
                            <a:srgbClr val="000000"/>
                          </a:solidFill>
                          <a:effectLst/>
                          <a:latin typeface="Arial" panose="020B0604020202020204" pitchFamily="34" charset="0"/>
                          <a:ea typeface="+mn-ea"/>
                          <a:cs typeface="Arial" panose="020B0604020202020204" pitchFamily="34" charset="0"/>
                        </a:rPr>
                        <a:t>13</a:t>
                      </a:r>
                      <a:r>
                        <a:rPr lang="en-US" sz="1800" b="0" u="none" strike="noStrike" kern="1200" dirty="0">
                          <a:solidFill>
                            <a:srgbClr val="000000"/>
                          </a:solidFill>
                          <a:effectLst/>
                          <a:latin typeface="Arial" panose="020B0604020202020204" pitchFamily="34" charset="0"/>
                          <a:ea typeface="+mn-ea"/>
                          <a:cs typeface="Arial" panose="020B0604020202020204" pitchFamily="34" charset="0"/>
                        </a:rPr>
                        <a:t>.</a:t>
                      </a:r>
                      <a:r>
                        <a:rPr lang="mn-MN" sz="1800" b="0" u="none" strike="noStrike" kern="1200" dirty="0">
                          <a:solidFill>
                            <a:srgbClr val="000000"/>
                          </a:solidFill>
                          <a:effectLst/>
                          <a:latin typeface="Arial" panose="020B0604020202020204" pitchFamily="34" charset="0"/>
                          <a:ea typeface="+mn-ea"/>
                          <a:cs typeface="Arial" panose="020B0604020202020204" pitchFamily="34" charset="0"/>
                        </a:rPr>
                        <a:t>7</a:t>
                      </a:r>
                      <a:endParaRPr lang="en-US" sz="1800" b="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620" marR="7620" marT="7620" marB="0" anchor="b"/>
                </a:tc>
                <a:extLst>
                  <a:ext uri="{0D108BD9-81ED-4DB2-BD59-A6C34878D82A}">
                    <a16:rowId xmlns:a16="http://schemas.microsoft.com/office/drawing/2014/main" val="3607171010"/>
                  </a:ext>
                </a:extLst>
              </a:tr>
              <a:tr h="243453">
                <a:tc>
                  <a:txBody>
                    <a:bodyPr/>
                    <a:lstStyle/>
                    <a:p>
                      <a:pPr lvl="0" algn="l" fontAlgn="b"/>
                      <a:r>
                        <a:rPr lang="mn-MN" sz="1800" b="0" u="none" strike="noStrike" dirty="0">
                          <a:solidFill>
                            <a:srgbClr val="000000"/>
                          </a:solidFill>
                          <a:effectLst/>
                          <a:latin typeface="Arial" panose="020B0604020202020204" pitchFamily="34" charset="0"/>
                          <a:cs typeface="Arial" panose="020B0604020202020204" pitchFamily="34" charset="0"/>
                        </a:rPr>
                        <a:t> 4. Уламжлалт</a:t>
                      </a:r>
                      <a:endParaRPr lang="mn-MN"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mn-MN" sz="1800" b="0" u="none" strike="noStrike" dirty="0">
                          <a:solidFill>
                            <a:srgbClr val="000000"/>
                          </a:solidFill>
                          <a:effectLst/>
                          <a:latin typeface="Arial" panose="020B0604020202020204" pitchFamily="34" charset="0"/>
                          <a:cs typeface="Arial" panose="020B0604020202020204" pitchFamily="34" charset="0"/>
                        </a:rPr>
                        <a:t>36</a:t>
                      </a:r>
                      <a:r>
                        <a:rPr lang="en-US" sz="1800" b="0" u="none" strike="noStrike" dirty="0">
                          <a:solidFill>
                            <a:srgbClr val="000000"/>
                          </a:solidFill>
                          <a:effectLst/>
                          <a:latin typeface="Arial" panose="020B0604020202020204" pitchFamily="34" charset="0"/>
                          <a:cs typeface="Arial" panose="020B0604020202020204" pitchFamily="34" charset="0"/>
                        </a:rPr>
                        <a:t>,</a:t>
                      </a:r>
                      <a:r>
                        <a:rPr lang="mn-MN" sz="1800" b="0" u="none" strike="noStrike" dirty="0">
                          <a:solidFill>
                            <a:srgbClr val="000000"/>
                          </a:solidFill>
                          <a:effectLst/>
                          <a:latin typeface="Arial" panose="020B0604020202020204" pitchFamily="34" charset="0"/>
                          <a:cs typeface="Arial" panose="020B0604020202020204" pitchFamily="34" charset="0"/>
                        </a:rPr>
                        <a:t>0</a:t>
                      </a:r>
                      <a:r>
                        <a:rPr lang="en-US" sz="1800" b="0" u="none" strike="noStrike" dirty="0">
                          <a:solidFill>
                            <a:srgbClr val="000000"/>
                          </a:solidFill>
                          <a:effectLst/>
                          <a:latin typeface="Arial" panose="020B0604020202020204" pitchFamily="34" charset="0"/>
                          <a:cs typeface="Arial" panose="020B0604020202020204" pitchFamily="34" charset="0"/>
                        </a:rPr>
                        <a:t>61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b" latinLnBrk="0" hangingPunct="1"/>
                      <a:r>
                        <a:rPr lang="mn-MN" sz="1800" b="0" u="none" strike="noStrike" kern="1200" dirty="0">
                          <a:solidFill>
                            <a:srgbClr val="000000"/>
                          </a:solidFill>
                          <a:effectLst/>
                          <a:latin typeface="Arial" panose="020B0604020202020204" pitchFamily="34" charset="0"/>
                          <a:ea typeface="+mn-ea"/>
                          <a:cs typeface="Arial" panose="020B0604020202020204" pitchFamily="34" charset="0"/>
                        </a:rPr>
                        <a:t>1</a:t>
                      </a:r>
                      <a:r>
                        <a:rPr lang="en-US" sz="1800" b="0" u="none" strike="noStrike" kern="1200" dirty="0">
                          <a:solidFill>
                            <a:srgbClr val="000000"/>
                          </a:solidFill>
                          <a:effectLst/>
                          <a:latin typeface="Arial" panose="020B0604020202020204" pitchFamily="34" charset="0"/>
                          <a:ea typeface="+mn-ea"/>
                          <a:cs typeface="Arial" panose="020B0604020202020204" pitchFamily="34" charset="0"/>
                        </a:rPr>
                        <a:t>.</a:t>
                      </a:r>
                      <a:r>
                        <a:rPr lang="mn-MN" sz="1800" b="0" u="none" strike="noStrike" kern="1200" dirty="0">
                          <a:solidFill>
                            <a:srgbClr val="000000"/>
                          </a:solidFill>
                          <a:effectLst/>
                          <a:latin typeface="Arial" panose="020B0604020202020204" pitchFamily="34" charset="0"/>
                          <a:ea typeface="+mn-ea"/>
                          <a:cs typeface="Arial" panose="020B0604020202020204" pitchFamily="34" charset="0"/>
                        </a:rPr>
                        <a:t>5</a:t>
                      </a:r>
                      <a:endParaRPr lang="en-US" sz="1800" b="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620" marR="7620" marT="7620" marB="0" anchor="b"/>
                </a:tc>
                <a:extLst>
                  <a:ext uri="{0D108BD9-81ED-4DB2-BD59-A6C34878D82A}">
                    <a16:rowId xmlns:a16="http://schemas.microsoft.com/office/drawing/2014/main" val="2161395567"/>
                  </a:ext>
                </a:extLst>
              </a:tr>
              <a:tr h="243453">
                <a:tc>
                  <a:txBody>
                    <a:bodyPr/>
                    <a:lstStyle/>
                    <a:p>
                      <a:pPr lvl="1" algn="ctr" fontAlgn="b"/>
                      <a:r>
                        <a:rPr lang="mn-MN" sz="1800" b="1" i="0" u="none" strike="noStrike" dirty="0">
                          <a:solidFill>
                            <a:srgbClr val="000000"/>
                          </a:solidFill>
                          <a:effectLst/>
                          <a:latin typeface="Arial" panose="020B0604020202020204" pitchFamily="34" charset="0"/>
                          <a:cs typeface="Arial" panose="020B0604020202020204" pitchFamily="34" charset="0"/>
                        </a:rPr>
                        <a:t>Нийт</a:t>
                      </a:r>
                    </a:p>
                  </a:txBody>
                  <a:tcPr marL="7620" marR="7620" marT="7620" marB="0" anchor="ctr"/>
                </a:tc>
                <a:tc>
                  <a:txBody>
                    <a:bodyPr/>
                    <a:lstStyle/>
                    <a:p>
                      <a:pPr algn="ctr" fontAlgn="b"/>
                      <a:r>
                        <a:rPr lang="mn-MN" sz="1800" b="1" i="0" u="none" strike="noStrike" dirty="0">
                          <a:solidFill>
                            <a:srgbClr val="000000"/>
                          </a:solidFill>
                          <a:effectLst/>
                          <a:latin typeface="Arial" panose="020B0604020202020204" pitchFamily="34" charset="0"/>
                          <a:cs typeface="Arial" panose="020B0604020202020204" pitchFamily="34" charset="0"/>
                        </a:rPr>
                        <a:t>488</a:t>
                      </a:r>
                      <a:r>
                        <a:rPr lang="en-US" sz="1800" b="1" i="0" u="none" strike="noStrike" dirty="0">
                          <a:solidFill>
                            <a:srgbClr val="000000"/>
                          </a:solidFill>
                          <a:effectLst/>
                          <a:latin typeface="Arial" panose="020B0604020202020204" pitchFamily="34" charset="0"/>
                          <a:cs typeface="Arial" panose="020B0604020202020204" pitchFamily="34" charset="0"/>
                        </a:rPr>
                        <a:t>,</a:t>
                      </a:r>
                      <a:r>
                        <a:rPr lang="mn-MN" sz="1800" b="1" i="0" u="none" strike="noStrike" dirty="0">
                          <a:solidFill>
                            <a:srgbClr val="000000"/>
                          </a:solidFill>
                          <a:effectLst/>
                          <a:latin typeface="Arial" panose="020B0604020202020204" pitchFamily="34" charset="0"/>
                          <a:cs typeface="Arial" panose="020B0604020202020204" pitchFamily="34" charset="0"/>
                        </a:rPr>
                        <a:t>714</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b" latinLnBrk="0" hangingPunct="1"/>
                      <a:r>
                        <a:rPr lang="mn-MN" sz="1800" b="1" u="none" strike="noStrike" kern="1200" dirty="0">
                          <a:solidFill>
                            <a:srgbClr val="000000"/>
                          </a:solidFill>
                          <a:effectLst/>
                          <a:latin typeface="Arial" panose="020B0604020202020204" pitchFamily="34" charset="0"/>
                          <a:ea typeface="+mn-ea"/>
                          <a:cs typeface="Arial" panose="020B0604020202020204" pitchFamily="34" charset="0"/>
                        </a:rPr>
                        <a:t>38</a:t>
                      </a:r>
                      <a:r>
                        <a:rPr lang="en-US" sz="1800" b="1" u="none" strike="noStrike" kern="1200" dirty="0">
                          <a:solidFill>
                            <a:srgbClr val="000000"/>
                          </a:solidFill>
                          <a:effectLst/>
                          <a:latin typeface="Arial" panose="020B0604020202020204" pitchFamily="34" charset="0"/>
                          <a:ea typeface="+mn-ea"/>
                          <a:cs typeface="Arial" panose="020B0604020202020204" pitchFamily="34" charset="0"/>
                        </a:rPr>
                        <a:t>.</a:t>
                      </a:r>
                      <a:r>
                        <a:rPr lang="mn-MN" sz="1800" b="1" u="none" strike="noStrike" kern="1200" dirty="0">
                          <a:solidFill>
                            <a:srgbClr val="000000"/>
                          </a:solidFill>
                          <a:effectLst/>
                          <a:latin typeface="Arial" panose="020B0604020202020204" pitchFamily="34" charset="0"/>
                          <a:ea typeface="+mn-ea"/>
                          <a:cs typeface="Arial" panose="020B0604020202020204" pitchFamily="34" charset="0"/>
                        </a:rPr>
                        <a:t>9</a:t>
                      </a:r>
                      <a:endParaRPr lang="en-US" sz="1800" b="1"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620" marR="7620" marT="7620" marB="0" anchor="b"/>
                </a:tc>
                <a:extLst>
                  <a:ext uri="{0D108BD9-81ED-4DB2-BD59-A6C34878D82A}">
                    <a16:rowId xmlns:a16="http://schemas.microsoft.com/office/drawing/2014/main" val="3200339057"/>
                  </a:ext>
                </a:extLst>
              </a:tr>
            </a:tbl>
          </a:graphicData>
        </a:graphic>
      </p:graphicFrame>
      <p:sp>
        <p:nvSpPr>
          <p:cNvPr id="64" name="TextBox 63">
            <a:extLst>
              <a:ext uri="{FF2B5EF4-FFF2-40B4-BE49-F238E27FC236}">
                <a16:creationId xmlns:a16="http://schemas.microsoft.com/office/drawing/2014/main" id="{A3A8FE80-7A72-463C-BA1F-EEAA2A3371D8}"/>
              </a:ext>
            </a:extLst>
          </p:cNvPr>
          <p:cNvSpPr txBox="1"/>
          <p:nvPr/>
        </p:nvSpPr>
        <p:spPr>
          <a:xfrm>
            <a:off x="297768" y="5148313"/>
            <a:ext cx="1147831" cy="923330"/>
          </a:xfrm>
          <a:prstGeom prst="rect">
            <a:avLst/>
          </a:prstGeom>
          <a:noFill/>
        </p:spPr>
        <p:txBody>
          <a:bodyPr wrap="square" rtlCol="0">
            <a:spAutoFit/>
          </a:bodyPr>
          <a:lstStyle/>
          <a:p>
            <a:pPr algn="ctr"/>
            <a:r>
              <a:rPr lang="mn-MN"/>
              <a:t>0-18 насны хүүхэд</a:t>
            </a:r>
            <a:endParaRPr lang="en-US"/>
          </a:p>
        </p:txBody>
      </p:sp>
      <p:sp>
        <p:nvSpPr>
          <p:cNvPr id="65" name="TextBox 64">
            <a:extLst>
              <a:ext uri="{FF2B5EF4-FFF2-40B4-BE49-F238E27FC236}">
                <a16:creationId xmlns:a16="http://schemas.microsoft.com/office/drawing/2014/main" id="{F0181DAB-D14E-442F-B04A-1DC1452E32AA}"/>
              </a:ext>
            </a:extLst>
          </p:cNvPr>
          <p:cNvSpPr txBox="1"/>
          <p:nvPr/>
        </p:nvSpPr>
        <p:spPr>
          <a:xfrm>
            <a:off x="1832081" y="5040712"/>
            <a:ext cx="1573917" cy="1077218"/>
          </a:xfrm>
          <a:prstGeom prst="rect">
            <a:avLst/>
          </a:prstGeom>
          <a:noFill/>
        </p:spPr>
        <p:txBody>
          <a:bodyPr wrap="square" rtlCol="0">
            <a:spAutoFit/>
          </a:bodyPr>
          <a:lstStyle/>
          <a:p>
            <a:pPr algn="ctr"/>
            <a:r>
              <a:rPr lang="mn-MN" sz="1600">
                <a:solidFill>
                  <a:srgbClr val="000000"/>
                </a:solidFill>
                <a:ea typeface="Calibri" panose="020F0502020204030204" pitchFamily="34" charset="0"/>
                <a:cs typeface="Arial" panose="020B0604020202020204" pitchFamily="34" charset="0"/>
              </a:rPr>
              <a:t>Т</a:t>
            </a:r>
            <a:r>
              <a:rPr lang="mn-MN" sz="1600">
                <a:solidFill>
                  <a:srgbClr val="000000"/>
                </a:solidFill>
                <a:effectLst/>
                <a:ea typeface="Calibri" panose="020F0502020204030204" pitchFamily="34" charset="0"/>
                <a:cs typeface="Arial" panose="020B0604020202020204" pitchFamily="34" charset="0"/>
              </a:rPr>
              <a:t>этгэврээс өөр мөнгөн орлогогүй иргэн</a:t>
            </a:r>
            <a:endParaRPr lang="en-US" sz="1600" dirty="0">
              <a:cs typeface="Arial" panose="020B0604020202020204" pitchFamily="34" charset="0"/>
            </a:endParaRPr>
          </a:p>
        </p:txBody>
      </p:sp>
      <p:sp>
        <p:nvSpPr>
          <p:cNvPr id="66" name="TextBox 65">
            <a:extLst>
              <a:ext uri="{FF2B5EF4-FFF2-40B4-BE49-F238E27FC236}">
                <a16:creationId xmlns:a16="http://schemas.microsoft.com/office/drawing/2014/main" id="{2D1F0632-6850-48D1-9296-99D722AECFE1}"/>
              </a:ext>
            </a:extLst>
          </p:cNvPr>
          <p:cNvSpPr txBox="1"/>
          <p:nvPr/>
        </p:nvSpPr>
        <p:spPr>
          <a:xfrm>
            <a:off x="3407375" y="4822450"/>
            <a:ext cx="1843082" cy="1815882"/>
          </a:xfrm>
          <a:prstGeom prst="rect">
            <a:avLst/>
          </a:prstGeom>
          <a:noFill/>
        </p:spPr>
        <p:txBody>
          <a:bodyPr wrap="square" rtlCol="0">
            <a:spAutoFit/>
          </a:bodyPr>
          <a:lstStyle/>
          <a:p>
            <a:pPr algn="ctr"/>
            <a:r>
              <a:rPr lang="mn-MN" sz="1600"/>
              <a:t>Нийгмийн халамжийн дэмжлэг, туслалцаа зайлшгүй шаардлагатай иргэн</a:t>
            </a:r>
            <a:endParaRPr lang="en-US" sz="1600"/>
          </a:p>
        </p:txBody>
      </p:sp>
      <p:sp>
        <p:nvSpPr>
          <p:cNvPr id="67" name="TextBox 66">
            <a:extLst>
              <a:ext uri="{FF2B5EF4-FFF2-40B4-BE49-F238E27FC236}">
                <a16:creationId xmlns:a16="http://schemas.microsoft.com/office/drawing/2014/main" id="{3868B5EF-4D03-4ACE-B609-3BC97A0E5875}"/>
              </a:ext>
            </a:extLst>
          </p:cNvPr>
          <p:cNvSpPr txBox="1"/>
          <p:nvPr/>
        </p:nvSpPr>
        <p:spPr>
          <a:xfrm>
            <a:off x="5392877" y="4997659"/>
            <a:ext cx="1408624" cy="1200329"/>
          </a:xfrm>
          <a:prstGeom prst="rect">
            <a:avLst/>
          </a:prstGeom>
          <a:noFill/>
        </p:spPr>
        <p:txBody>
          <a:bodyPr wrap="square" rtlCol="0">
            <a:spAutoFit/>
          </a:bodyPr>
          <a:lstStyle/>
          <a:p>
            <a:pPr algn="ctr"/>
            <a:r>
              <a:rPr lang="mn-MN"/>
              <a:t>Хугацаат цэргийн жинхэнэ албан хаагч</a:t>
            </a:r>
            <a:endParaRPr lang="en-US"/>
          </a:p>
        </p:txBody>
      </p:sp>
      <p:pic>
        <p:nvPicPr>
          <p:cNvPr id="77" name="Picture 5">
            <a:extLst>
              <a:ext uri="{FF2B5EF4-FFF2-40B4-BE49-F238E27FC236}">
                <a16:creationId xmlns:a16="http://schemas.microsoft.com/office/drawing/2014/main" id="{EF7F880D-F864-4931-81E6-2B6D469543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985" y="4215779"/>
            <a:ext cx="319627" cy="6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6">
            <a:extLst>
              <a:ext uri="{FF2B5EF4-FFF2-40B4-BE49-F238E27FC236}">
                <a16:creationId xmlns:a16="http://schemas.microsoft.com/office/drawing/2014/main" id="{490F9424-11BF-4400-A198-AB9AFA388C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5351" y="4215779"/>
            <a:ext cx="339427" cy="6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8">
            <a:extLst>
              <a:ext uri="{FF2B5EF4-FFF2-40B4-BE49-F238E27FC236}">
                <a16:creationId xmlns:a16="http://schemas.microsoft.com/office/drawing/2014/main" id="{24833783-5800-4DA4-AF84-DB11D8F568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1985" y="4377253"/>
            <a:ext cx="1702793" cy="4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16">
            <a:extLst>
              <a:ext uri="{FF2B5EF4-FFF2-40B4-BE49-F238E27FC236}">
                <a16:creationId xmlns:a16="http://schemas.microsoft.com/office/drawing/2014/main" id="{C8AB6EDD-4543-4E4F-B9B5-94D654092FBC}"/>
              </a:ext>
            </a:extLst>
          </p:cNvPr>
          <p:cNvSpPr>
            <a:spLocks noChangeArrowheads="1"/>
          </p:cNvSpPr>
          <p:nvPr/>
        </p:nvSpPr>
        <p:spPr bwMode="auto">
          <a:xfrm>
            <a:off x="7287470" y="5401604"/>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Rectangle 19">
            <a:extLst>
              <a:ext uri="{FF2B5EF4-FFF2-40B4-BE49-F238E27FC236}">
                <a16:creationId xmlns:a16="http://schemas.microsoft.com/office/drawing/2014/main" id="{B43EF558-6CB5-4CCE-B662-9A5B3E51CF34}"/>
              </a:ext>
            </a:extLst>
          </p:cNvPr>
          <p:cNvSpPr>
            <a:spLocks noChangeArrowheads="1"/>
          </p:cNvSpPr>
          <p:nvPr/>
        </p:nvSpPr>
        <p:spPr bwMode="auto">
          <a:xfrm>
            <a:off x="7287470" y="5764921"/>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Rectangle 20">
            <a:extLst>
              <a:ext uri="{FF2B5EF4-FFF2-40B4-BE49-F238E27FC236}">
                <a16:creationId xmlns:a16="http://schemas.microsoft.com/office/drawing/2014/main" id="{914866B0-ED8D-4635-8A19-74749F821766}"/>
              </a:ext>
            </a:extLst>
          </p:cNvPr>
          <p:cNvSpPr>
            <a:spLocks noChangeArrowheads="1"/>
          </p:cNvSpPr>
          <p:nvPr/>
        </p:nvSpPr>
        <p:spPr bwMode="auto">
          <a:xfrm>
            <a:off x="7287470" y="5860796"/>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Rectangle 22">
            <a:extLst>
              <a:ext uri="{FF2B5EF4-FFF2-40B4-BE49-F238E27FC236}">
                <a16:creationId xmlns:a16="http://schemas.microsoft.com/office/drawing/2014/main" id="{E6E0B34C-5F77-4035-9112-974728EADD68}"/>
              </a:ext>
            </a:extLst>
          </p:cNvPr>
          <p:cNvSpPr>
            <a:spLocks noChangeArrowheads="1"/>
          </p:cNvSpPr>
          <p:nvPr/>
        </p:nvSpPr>
        <p:spPr bwMode="auto">
          <a:xfrm>
            <a:off x="7287470" y="6039931"/>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Rectangle 23">
            <a:extLst>
              <a:ext uri="{FF2B5EF4-FFF2-40B4-BE49-F238E27FC236}">
                <a16:creationId xmlns:a16="http://schemas.microsoft.com/office/drawing/2014/main" id="{BB353EF0-A648-4A4B-B923-A156E62D3CF2}"/>
              </a:ext>
            </a:extLst>
          </p:cNvPr>
          <p:cNvSpPr>
            <a:spLocks noChangeArrowheads="1"/>
          </p:cNvSpPr>
          <p:nvPr/>
        </p:nvSpPr>
        <p:spPr bwMode="auto">
          <a:xfrm>
            <a:off x="7287470" y="6130760"/>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TextBox 67">
            <a:extLst>
              <a:ext uri="{FF2B5EF4-FFF2-40B4-BE49-F238E27FC236}">
                <a16:creationId xmlns:a16="http://schemas.microsoft.com/office/drawing/2014/main" id="{138167F3-5E71-42E9-904E-303DCC32ED22}"/>
              </a:ext>
            </a:extLst>
          </p:cNvPr>
          <p:cNvSpPr txBox="1"/>
          <p:nvPr/>
        </p:nvSpPr>
        <p:spPr>
          <a:xfrm>
            <a:off x="7060511" y="4844906"/>
            <a:ext cx="1484437" cy="1569660"/>
          </a:xfrm>
          <a:prstGeom prst="rect">
            <a:avLst/>
          </a:prstGeom>
          <a:noFill/>
        </p:spPr>
        <p:txBody>
          <a:bodyPr wrap="square" rtlCol="0">
            <a:spAutoFit/>
          </a:bodyPr>
          <a:lstStyle/>
          <a:p>
            <a:pPr algn="ctr"/>
            <a:r>
              <a:rPr lang="mn-MN" sz="1600"/>
              <a:t>Хүүхдээ 2, ихэр бол 3 нас хүртэл нь өсгөн бойжуулж байгаа эцэг, эх</a:t>
            </a:r>
            <a:endParaRPr lang="en-US" sz="1600"/>
          </a:p>
        </p:txBody>
      </p:sp>
      <p:pic>
        <p:nvPicPr>
          <p:cNvPr id="88" name="Picture 24">
            <a:extLst>
              <a:ext uri="{FF2B5EF4-FFF2-40B4-BE49-F238E27FC236}">
                <a16:creationId xmlns:a16="http://schemas.microsoft.com/office/drawing/2014/main" id="{A776AEF5-D34E-4FFD-B082-825A9B8436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98297" y="4228446"/>
            <a:ext cx="342256" cy="6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5">
            <a:extLst>
              <a:ext uri="{FF2B5EF4-FFF2-40B4-BE49-F238E27FC236}">
                <a16:creationId xmlns:a16="http://schemas.microsoft.com/office/drawing/2014/main" id="{BE1B3B05-70E8-4F24-97FF-8DAF70E8DF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89949" y="4228446"/>
            <a:ext cx="339427" cy="6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Freeform 26">
            <a:extLst>
              <a:ext uri="{FF2B5EF4-FFF2-40B4-BE49-F238E27FC236}">
                <a16:creationId xmlns:a16="http://schemas.microsoft.com/office/drawing/2014/main" id="{7031261B-2A0D-4ABB-8A23-4A7CBE1AF98D}"/>
              </a:ext>
            </a:extLst>
          </p:cNvPr>
          <p:cNvSpPr>
            <a:spLocks/>
          </p:cNvSpPr>
          <p:nvPr/>
        </p:nvSpPr>
        <p:spPr bwMode="auto">
          <a:xfrm>
            <a:off x="8868011" y="3804577"/>
            <a:ext cx="1408623" cy="2808134"/>
          </a:xfrm>
          <a:custGeom>
            <a:avLst/>
            <a:gdLst>
              <a:gd name="T0" fmla="*/ 192 w 211"/>
              <a:gd name="T1" fmla="*/ 471 h 471"/>
              <a:gd name="T2" fmla="*/ 18 w 211"/>
              <a:gd name="T3" fmla="*/ 471 h 471"/>
              <a:gd name="T4" fmla="*/ 0 w 211"/>
              <a:gd name="T5" fmla="*/ 453 h 471"/>
              <a:gd name="T6" fmla="*/ 0 w 211"/>
              <a:gd name="T7" fmla="*/ 19 h 471"/>
              <a:gd name="T8" fmla="*/ 18 w 211"/>
              <a:gd name="T9" fmla="*/ 0 h 471"/>
              <a:gd name="T10" fmla="*/ 192 w 211"/>
              <a:gd name="T11" fmla="*/ 0 h 471"/>
              <a:gd name="T12" fmla="*/ 211 w 211"/>
              <a:gd name="T13" fmla="*/ 19 h 471"/>
              <a:gd name="T14" fmla="*/ 211 w 211"/>
              <a:gd name="T15" fmla="*/ 453 h 471"/>
              <a:gd name="T16" fmla="*/ 192 w 211"/>
              <a:gd name="T17" fmla="*/ 47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471">
                <a:moveTo>
                  <a:pt x="192" y="471"/>
                </a:moveTo>
                <a:cubicBezTo>
                  <a:pt x="18" y="471"/>
                  <a:pt x="18" y="471"/>
                  <a:pt x="18" y="471"/>
                </a:cubicBezTo>
                <a:cubicBezTo>
                  <a:pt x="8" y="471"/>
                  <a:pt x="0" y="463"/>
                  <a:pt x="0" y="453"/>
                </a:cubicBezTo>
                <a:cubicBezTo>
                  <a:pt x="0" y="19"/>
                  <a:pt x="0" y="19"/>
                  <a:pt x="0" y="19"/>
                </a:cubicBezTo>
                <a:cubicBezTo>
                  <a:pt x="0" y="8"/>
                  <a:pt x="8" y="0"/>
                  <a:pt x="18" y="0"/>
                </a:cubicBezTo>
                <a:cubicBezTo>
                  <a:pt x="192" y="0"/>
                  <a:pt x="192" y="0"/>
                  <a:pt x="192" y="0"/>
                </a:cubicBezTo>
                <a:cubicBezTo>
                  <a:pt x="203" y="0"/>
                  <a:pt x="211" y="8"/>
                  <a:pt x="211" y="19"/>
                </a:cubicBezTo>
                <a:cubicBezTo>
                  <a:pt x="211" y="453"/>
                  <a:pt x="211" y="453"/>
                  <a:pt x="211" y="453"/>
                </a:cubicBezTo>
                <a:cubicBezTo>
                  <a:pt x="211" y="463"/>
                  <a:pt x="203" y="471"/>
                  <a:pt x="192" y="4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91" name="Picture 27">
            <a:extLst>
              <a:ext uri="{FF2B5EF4-FFF2-40B4-BE49-F238E27FC236}">
                <a16:creationId xmlns:a16="http://schemas.microsoft.com/office/drawing/2014/main" id="{F35E9D1F-C7B1-4866-BE4F-39553D54C0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98297" y="4389920"/>
            <a:ext cx="1725422" cy="4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Rectangle 32">
            <a:extLst>
              <a:ext uri="{FF2B5EF4-FFF2-40B4-BE49-F238E27FC236}">
                <a16:creationId xmlns:a16="http://schemas.microsoft.com/office/drawing/2014/main" id="{A526C1F3-C391-4CF5-B739-3F146120F2C7}"/>
              </a:ext>
            </a:extLst>
          </p:cNvPr>
          <p:cNvSpPr>
            <a:spLocks noChangeArrowheads="1"/>
          </p:cNvSpPr>
          <p:nvPr/>
        </p:nvSpPr>
        <p:spPr bwMode="auto">
          <a:xfrm>
            <a:off x="9034896" y="5146830"/>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4" name="Rectangle 34">
            <a:extLst>
              <a:ext uri="{FF2B5EF4-FFF2-40B4-BE49-F238E27FC236}">
                <a16:creationId xmlns:a16="http://schemas.microsoft.com/office/drawing/2014/main" id="{DA8EA5B7-BCF1-451F-AF50-A8903906B4E8}"/>
              </a:ext>
            </a:extLst>
          </p:cNvPr>
          <p:cNvSpPr>
            <a:spLocks noChangeArrowheads="1"/>
          </p:cNvSpPr>
          <p:nvPr/>
        </p:nvSpPr>
        <p:spPr bwMode="auto">
          <a:xfrm>
            <a:off x="9034896" y="5325965"/>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5" name="Rectangle 35">
            <a:extLst>
              <a:ext uri="{FF2B5EF4-FFF2-40B4-BE49-F238E27FC236}">
                <a16:creationId xmlns:a16="http://schemas.microsoft.com/office/drawing/2014/main" id="{8E3D98D7-7CBB-4E0F-A13D-7D82D444E244}"/>
              </a:ext>
            </a:extLst>
          </p:cNvPr>
          <p:cNvSpPr>
            <a:spLocks noChangeArrowheads="1"/>
          </p:cNvSpPr>
          <p:nvPr/>
        </p:nvSpPr>
        <p:spPr bwMode="auto">
          <a:xfrm>
            <a:off x="9034896" y="5414271"/>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6" name="Rectangle 36">
            <a:extLst>
              <a:ext uri="{FF2B5EF4-FFF2-40B4-BE49-F238E27FC236}">
                <a16:creationId xmlns:a16="http://schemas.microsoft.com/office/drawing/2014/main" id="{9796ED32-E22C-4104-ABC6-42C2BB281E7D}"/>
              </a:ext>
            </a:extLst>
          </p:cNvPr>
          <p:cNvSpPr>
            <a:spLocks noChangeArrowheads="1"/>
          </p:cNvSpPr>
          <p:nvPr/>
        </p:nvSpPr>
        <p:spPr bwMode="auto">
          <a:xfrm>
            <a:off x="9034896" y="5600975"/>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7" name="Rectangle 39">
            <a:extLst>
              <a:ext uri="{FF2B5EF4-FFF2-40B4-BE49-F238E27FC236}">
                <a16:creationId xmlns:a16="http://schemas.microsoft.com/office/drawing/2014/main" id="{91BEE3E4-F5E7-4B14-A7AE-360BA745882D}"/>
              </a:ext>
            </a:extLst>
          </p:cNvPr>
          <p:cNvSpPr>
            <a:spLocks noChangeArrowheads="1"/>
          </p:cNvSpPr>
          <p:nvPr/>
        </p:nvSpPr>
        <p:spPr bwMode="auto">
          <a:xfrm>
            <a:off x="9034896" y="5873463"/>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8" name="Rectangle 40">
            <a:extLst>
              <a:ext uri="{FF2B5EF4-FFF2-40B4-BE49-F238E27FC236}">
                <a16:creationId xmlns:a16="http://schemas.microsoft.com/office/drawing/2014/main" id="{26A09906-E104-4A40-B316-390AD398A980}"/>
              </a:ext>
            </a:extLst>
          </p:cNvPr>
          <p:cNvSpPr>
            <a:spLocks noChangeArrowheads="1"/>
          </p:cNvSpPr>
          <p:nvPr/>
        </p:nvSpPr>
        <p:spPr bwMode="auto">
          <a:xfrm>
            <a:off x="9034896" y="5964292"/>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9" name="Rectangle 42">
            <a:extLst>
              <a:ext uri="{FF2B5EF4-FFF2-40B4-BE49-F238E27FC236}">
                <a16:creationId xmlns:a16="http://schemas.microsoft.com/office/drawing/2014/main" id="{CD88A48D-11D6-4069-9E9F-635B30EC3E31}"/>
              </a:ext>
            </a:extLst>
          </p:cNvPr>
          <p:cNvSpPr>
            <a:spLocks noChangeArrowheads="1"/>
          </p:cNvSpPr>
          <p:nvPr/>
        </p:nvSpPr>
        <p:spPr bwMode="auto">
          <a:xfrm>
            <a:off x="9034896" y="6143427"/>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TextBox 68">
            <a:extLst>
              <a:ext uri="{FF2B5EF4-FFF2-40B4-BE49-F238E27FC236}">
                <a16:creationId xmlns:a16="http://schemas.microsoft.com/office/drawing/2014/main" id="{79A44EBA-0945-4D7A-87E5-38044ADD42E2}"/>
              </a:ext>
            </a:extLst>
          </p:cNvPr>
          <p:cNvSpPr txBox="1"/>
          <p:nvPr/>
        </p:nvSpPr>
        <p:spPr>
          <a:xfrm>
            <a:off x="8986374" y="5159544"/>
            <a:ext cx="1157591" cy="923330"/>
          </a:xfrm>
          <a:prstGeom prst="rect">
            <a:avLst/>
          </a:prstGeom>
          <a:noFill/>
        </p:spPr>
        <p:txBody>
          <a:bodyPr wrap="square" rtlCol="0">
            <a:spAutoFit/>
          </a:bodyPr>
          <a:lstStyle/>
          <a:p>
            <a:pPr algn="ctr"/>
            <a:r>
              <a:rPr lang="mn-MN"/>
              <a:t>Ял эдэлж байгаа ялтан</a:t>
            </a:r>
            <a:endParaRPr lang="en-US"/>
          </a:p>
        </p:txBody>
      </p:sp>
      <p:sp>
        <p:nvSpPr>
          <p:cNvPr id="7" name="Rectangle 67">
            <a:extLst>
              <a:ext uri="{FF2B5EF4-FFF2-40B4-BE49-F238E27FC236}">
                <a16:creationId xmlns:a16="http://schemas.microsoft.com/office/drawing/2014/main" id="{3CF170EF-992B-497B-B432-A00CB0B1C480}"/>
              </a:ext>
            </a:extLst>
          </p:cNvPr>
          <p:cNvSpPr>
            <a:spLocks noChangeArrowheads="1"/>
          </p:cNvSpPr>
          <p:nvPr/>
        </p:nvSpPr>
        <p:spPr bwMode="auto">
          <a:xfrm>
            <a:off x="9375651" y="3913603"/>
            <a:ext cx="370713" cy="36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3D3D3D"/>
                </a:solidFill>
                <a:effectLst/>
                <a:latin typeface="Myriad Pro" charset="0"/>
              </a:rPr>
              <a:t>0</a:t>
            </a:r>
            <a:r>
              <a:rPr kumimoji="0" lang="mn-MN" altLang="en-US" sz="2800" b="0" i="0" u="none" strike="noStrike" cap="none" normalizeH="0" baseline="0" dirty="0">
                <a:ln>
                  <a:noFill/>
                </a:ln>
                <a:solidFill>
                  <a:srgbClr val="3D3D3D"/>
                </a:solidFill>
                <a:effectLst/>
                <a:latin typeface="Myriad Pro" charset="0"/>
              </a:rPr>
              <a:t>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 name="Picture 43">
            <a:extLst>
              <a:ext uri="{FF2B5EF4-FFF2-40B4-BE49-F238E27FC236}">
                <a16:creationId xmlns:a16="http://schemas.microsoft.com/office/drawing/2014/main" id="{A05A38BB-07C1-4D9C-AE9D-8F6EF95FE8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46857" y="4229929"/>
            <a:ext cx="342256" cy="6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44">
            <a:extLst>
              <a:ext uri="{FF2B5EF4-FFF2-40B4-BE49-F238E27FC236}">
                <a16:creationId xmlns:a16="http://schemas.microsoft.com/office/drawing/2014/main" id="{275401A4-838D-4CE7-AB50-EB3E9BFE474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38509" y="4229929"/>
            <a:ext cx="339427" cy="6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Freeform 45">
            <a:extLst>
              <a:ext uri="{FF2B5EF4-FFF2-40B4-BE49-F238E27FC236}">
                <a16:creationId xmlns:a16="http://schemas.microsoft.com/office/drawing/2014/main" id="{39CC0383-15CB-40ED-A877-12B5CFD62A60}"/>
              </a:ext>
            </a:extLst>
          </p:cNvPr>
          <p:cNvSpPr>
            <a:spLocks/>
          </p:cNvSpPr>
          <p:nvPr/>
        </p:nvSpPr>
        <p:spPr bwMode="auto">
          <a:xfrm>
            <a:off x="10608085" y="3806060"/>
            <a:ext cx="1417109" cy="2808134"/>
          </a:xfrm>
          <a:custGeom>
            <a:avLst/>
            <a:gdLst>
              <a:gd name="T0" fmla="*/ 193 w 212"/>
              <a:gd name="T1" fmla="*/ 471 h 471"/>
              <a:gd name="T2" fmla="*/ 19 w 212"/>
              <a:gd name="T3" fmla="*/ 471 h 471"/>
              <a:gd name="T4" fmla="*/ 0 w 212"/>
              <a:gd name="T5" fmla="*/ 453 h 471"/>
              <a:gd name="T6" fmla="*/ 0 w 212"/>
              <a:gd name="T7" fmla="*/ 19 h 471"/>
              <a:gd name="T8" fmla="*/ 19 w 212"/>
              <a:gd name="T9" fmla="*/ 0 h 471"/>
              <a:gd name="T10" fmla="*/ 193 w 212"/>
              <a:gd name="T11" fmla="*/ 0 h 471"/>
              <a:gd name="T12" fmla="*/ 212 w 212"/>
              <a:gd name="T13" fmla="*/ 19 h 471"/>
              <a:gd name="T14" fmla="*/ 212 w 212"/>
              <a:gd name="T15" fmla="*/ 453 h 471"/>
              <a:gd name="T16" fmla="*/ 193 w 212"/>
              <a:gd name="T17" fmla="*/ 47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471">
                <a:moveTo>
                  <a:pt x="193" y="471"/>
                </a:moveTo>
                <a:cubicBezTo>
                  <a:pt x="19" y="471"/>
                  <a:pt x="19" y="471"/>
                  <a:pt x="19" y="471"/>
                </a:cubicBezTo>
                <a:cubicBezTo>
                  <a:pt x="9" y="471"/>
                  <a:pt x="0" y="463"/>
                  <a:pt x="0" y="453"/>
                </a:cubicBezTo>
                <a:cubicBezTo>
                  <a:pt x="0" y="19"/>
                  <a:pt x="0" y="19"/>
                  <a:pt x="0" y="19"/>
                </a:cubicBezTo>
                <a:cubicBezTo>
                  <a:pt x="0" y="8"/>
                  <a:pt x="9" y="0"/>
                  <a:pt x="19" y="0"/>
                </a:cubicBezTo>
                <a:cubicBezTo>
                  <a:pt x="193" y="0"/>
                  <a:pt x="193" y="0"/>
                  <a:pt x="193" y="0"/>
                </a:cubicBezTo>
                <a:cubicBezTo>
                  <a:pt x="203" y="0"/>
                  <a:pt x="212" y="8"/>
                  <a:pt x="212" y="19"/>
                </a:cubicBezTo>
                <a:cubicBezTo>
                  <a:pt x="212" y="453"/>
                  <a:pt x="212" y="453"/>
                  <a:pt x="212" y="453"/>
                </a:cubicBezTo>
                <a:cubicBezTo>
                  <a:pt x="212" y="463"/>
                  <a:pt x="203" y="471"/>
                  <a:pt x="193" y="4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6" name="Picture 46">
            <a:extLst>
              <a:ext uri="{FF2B5EF4-FFF2-40B4-BE49-F238E27FC236}">
                <a16:creationId xmlns:a16="http://schemas.microsoft.com/office/drawing/2014/main" id="{8E9516B5-ABDE-492C-B361-B7C86E62918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46857" y="4391403"/>
            <a:ext cx="1725422" cy="4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TextBox 69">
            <a:extLst>
              <a:ext uri="{FF2B5EF4-FFF2-40B4-BE49-F238E27FC236}">
                <a16:creationId xmlns:a16="http://schemas.microsoft.com/office/drawing/2014/main" id="{02D6956D-6AB0-4B8F-93DF-5FEAD4642935}"/>
              </a:ext>
            </a:extLst>
          </p:cNvPr>
          <p:cNvSpPr txBox="1"/>
          <p:nvPr/>
        </p:nvSpPr>
        <p:spPr>
          <a:xfrm>
            <a:off x="10523582" y="5259326"/>
            <a:ext cx="1586113" cy="923330"/>
          </a:xfrm>
          <a:prstGeom prst="rect">
            <a:avLst/>
          </a:prstGeom>
          <a:noFill/>
        </p:spPr>
        <p:txBody>
          <a:bodyPr wrap="square" rtlCol="0">
            <a:spAutoFit/>
          </a:bodyPr>
          <a:lstStyle/>
          <a:p>
            <a:pPr algn="ctr"/>
            <a:r>
              <a:rPr lang="mn-MN"/>
              <a:t>Хөгжлийн бэрхшээлтэй иргэн</a:t>
            </a:r>
            <a:endParaRPr lang="en-US"/>
          </a:p>
        </p:txBody>
      </p:sp>
      <p:sp>
        <p:nvSpPr>
          <p:cNvPr id="9" name="Rectangle 67">
            <a:extLst>
              <a:ext uri="{FF2B5EF4-FFF2-40B4-BE49-F238E27FC236}">
                <a16:creationId xmlns:a16="http://schemas.microsoft.com/office/drawing/2014/main" id="{89F8C5FA-A43E-44CF-9792-D4187D066985}"/>
              </a:ext>
            </a:extLst>
          </p:cNvPr>
          <p:cNvSpPr>
            <a:spLocks noChangeArrowheads="1"/>
          </p:cNvSpPr>
          <p:nvPr/>
        </p:nvSpPr>
        <p:spPr bwMode="auto">
          <a:xfrm>
            <a:off x="11138780" y="3906160"/>
            <a:ext cx="370713" cy="36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3D3D3D"/>
                </a:solidFill>
                <a:effectLst/>
                <a:latin typeface="Myriad Pro" charset="0"/>
              </a:rPr>
              <a:t>0</a:t>
            </a:r>
            <a:r>
              <a:rPr kumimoji="0" lang="mn-MN" altLang="en-US" sz="2800" b="0" i="0" u="none" strike="noStrike" cap="none" normalizeH="0" baseline="0" dirty="0">
                <a:ln>
                  <a:noFill/>
                </a:ln>
                <a:solidFill>
                  <a:srgbClr val="3D3D3D"/>
                </a:solidFill>
                <a:effectLst/>
                <a:latin typeface="Myriad Pro" charset="0"/>
              </a:rPr>
              <a:t>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55058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6C6400-0DB5-46CF-AA33-6AA34670E572}"/>
              </a:ext>
            </a:extLst>
          </p:cNvPr>
          <p:cNvSpPr>
            <a:spLocks noGrp="1"/>
          </p:cNvSpPr>
          <p:nvPr>
            <p:ph type="title"/>
          </p:nvPr>
        </p:nvSpPr>
        <p:spPr/>
        <p:txBody>
          <a:bodyPr>
            <a:normAutofit fontScale="90000"/>
          </a:bodyPr>
          <a:lstStyle/>
          <a:p>
            <a:r>
              <a:rPr lang="mn-MN"/>
              <a:t>Шаардлагагүй хэвтэлт, үр ашиггүй тусламж, үйлчилгээг бууруулах</a:t>
            </a:r>
            <a:endParaRPr lang="en-US"/>
          </a:p>
        </p:txBody>
      </p:sp>
      <p:graphicFrame>
        <p:nvGraphicFramePr>
          <p:cNvPr id="3" name="Table 2">
            <a:extLst>
              <a:ext uri="{FF2B5EF4-FFF2-40B4-BE49-F238E27FC236}">
                <a16:creationId xmlns:a16="http://schemas.microsoft.com/office/drawing/2014/main" id="{A87A510E-F9B9-41D0-A28A-7DCFC2769195}"/>
              </a:ext>
            </a:extLst>
          </p:cNvPr>
          <p:cNvGraphicFramePr>
            <a:graphicFrameLocks noGrp="1"/>
          </p:cNvGraphicFramePr>
          <p:nvPr>
            <p:extLst>
              <p:ext uri="{D42A27DB-BD31-4B8C-83A1-F6EECF244321}">
                <p14:modId xmlns:p14="http://schemas.microsoft.com/office/powerpoint/2010/main" val="3473024676"/>
              </p:ext>
            </p:extLst>
          </p:nvPr>
        </p:nvGraphicFramePr>
        <p:xfrm>
          <a:off x="224883" y="832095"/>
          <a:ext cx="11561956" cy="4740916"/>
        </p:xfrm>
        <a:graphic>
          <a:graphicData uri="http://schemas.openxmlformats.org/drawingml/2006/table">
            <a:tbl>
              <a:tblPr/>
              <a:tblGrid>
                <a:gridCol w="387355">
                  <a:extLst>
                    <a:ext uri="{9D8B030D-6E8A-4147-A177-3AD203B41FA5}">
                      <a16:colId xmlns:a16="http://schemas.microsoft.com/office/drawing/2014/main" val="3607212277"/>
                    </a:ext>
                  </a:extLst>
                </a:gridCol>
                <a:gridCol w="892090">
                  <a:extLst>
                    <a:ext uri="{9D8B030D-6E8A-4147-A177-3AD203B41FA5}">
                      <a16:colId xmlns:a16="http://schemas.microsoft.com/office/drawing/2014/main" val="3894902992"/>
                    </a:ext>
                  </a:extLst>
                </a:gridCol>
                <a:gridCol w="2288916">
                  <a:extLst>
                    <a:ext uri="{9D8B030D-6E8A-4147-A177-3AD203B41FA5}">
                      <a16:colId xmlns:a16="http://schemas.microsoft.com/office/drawing/2014/main" val="1181581554"/>
                    </a:ext>
                  </a:extLst>
                </a:gridCol>
                <a:gridCol w="704281">
                  <a:extLst>
                    <a:ext uri="{9D8B030D-6E8A-4147-A177-3AD203B41FA5}">
                      <a16:colId xmlns:a16="http://schemas.microsoft.com/office/drawing/2014/main" val="3564365901"/>
                    </a:ext>
                  </a:extLst>
                </a:gridCol>
                <a:gridCol w="704281">
                  <a:extLst>
                    <a:ext uri="{9D8B030D-6E8A-4147-A177-3AD203B41FA5}">
                      <a16:colId xmlns:a16="http://schemas.microsoft.com/office/drawing/2014/main" val="2791086474"/>
                    </a:ext>
                  </a:extLst>
                </a:gridCol>
                <a:gridCol w="727758">
                  <a:extLst>
                    <a:ext uri="{9D8B030D-6E8A-4147-A177-3AD203B41FA5}">
                      <a16:colId xmlns:a16="http://schemas.microsoft.com/office/drawing/2014/main" val="2184307673"/>
                    </a:ext>
                  </a:extLst>
                </a:gridCol>
                <a:gridCol w="974256">
                  <a:extLst>
                    <a:ext uri="{9D8B030D-6E8A-4147-A177-3AD203B41FA5}">
                      <a16:colId xmlns:a16="http://schemas.microsoft.com/office/drawing/2014/main" val="1891309939"/>
                    </a:ext>
                  </a:extLst>
                </a:gridCol>
                <a:gridCol w="974256">
                  <a:extLst>
                    <a:ext uri="{9D8B030D-6E8A-4147-A177-3AD203B41FA5}">
                      <a16:colId xmlns:a16="http://schemas.microsoft.com/office/drawing/2014/main" val="684167860"/>
                    </a:ext>
                  </a:extLst>
                </a:gridCol>
                <a:gridCol w="974256">
                  <a:extLst>
                    <a:ext uri="{9D8B030D-6E8A-4147-A177-3AD203B41FA5}">
                      <a16:colId xmlns:a16="http://schemas.microsoft.com/office/drawing/2014/main" val="3672468000"/>
                    </a:ext>
                  </a:extLst>
                </a:gridCol>
                <a:gridCol w="1044684">
                  <a:extLst>
                    <a:ext uri="{9D8B030D-6E8A-4147-A177-3AD203B41FA5}">
                      <a16:colId xmlns:a16="http://schemas.microsoft.com/office/drawing/2014/main" val="298854086"/>
                    </a:ext>
                  </a:extLst>
                </a:gridCol>
                <a:gridCol w="950781">
                  <a:extLst>
                    <a:ext uri="{9D8B030D-6E8A-4147-A177-3AD203B41FA5}">
                      <a16:colId xmlns:a16="http://schemas.microsoft.com/office/drawing/2014/main" val="10875262"/>
                    </a:ext>
                  </a:extLst>
                </a:gridCol>
                <a:gridCol w="939042">
                  <a:extLst>
                    <a:ext uri="{9D8B030D-6E8A-4147-A177-3AD203B41FA5}">
                      <a16:colId xmlns:a16="http://schemas.microsoft.com/office/drawing/2014/main" val="3707180762"/>
                    </a:ext>
                  </a:extLst>
                </a:gridCol>
              </a:tblGrid>
              <a:tr h="580687">
                <a:tc>
                  <a:txBody>
                    <a:bodyPr/>
                    <a:lstStyle/>
                    <a:p>
                      <a:pPr algn="ctr" fontAlgn="ctr"/>
                      <a:r>
                        <a:rPr lang="en-US" sz="1000" b="1" i="0" u="none" strike="noStrike" dirty="0">
                          <a:solidFill>
                            <a:schemeClr val="bg1"/>
                          </a:solidFill>
                          <a:effectLst/>
                          <a:latin typeface="Arial" panose="020B0604020202020204" pitchFamily="34" charset="0"/>
                        </a:rPr>
                        <a:t>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ctr"/>
                      <a:r>
                        <a:rPr lang="ru-RU" sz="1000" b="1" i="0" u="none" strike="noStrike">
                          <a:solidFill>
                            <a:schemeClr val="bg1"/>
                          </a:solidFill>
                          <a:effectLst/>
                          <a:latin typeface="Arial" panose="020B0604020202020204" pitchFamily="34" charset="0"/>
                        </a:rPr>
                        <a:t>Олон улсын өвчний ангиллын код</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ctr"/>
                      <a:r>
                        <a:rPr lang="mn-MN" sz="1000" b="1" i="0" u="none" strike="noStrike" dirty="0">
                          <a:solidFill>
                            <a:schemeClr val="bg1"/>
                          </a:solidFill>
                          <a:effectLst/>
                          <a:latin typeface="Arial" panose="020B0604020202020204" pitchFamily="34" charset="0"/>
                        </a:rPr>
                        <a:t>Өвчний нэр</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ctr"/>
                      <a:r>
                        <a:rPr lang="en-US" sz="1000" b="1" i="0" u="none" strike="noStrike">
                          <a:solidFill>
                            <a:schemeClr val="bg1"/>
                          </a:solidFill>
                          <a:effectLst/>
                          <a:latin typeface="Arial" panose="020B0604020202020204" pitchFamily="34" charset="0"/>
                        </a:rPr>
                        <a:t>2019</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ctr"/>
                      <a:r>
                        <a:rPr lang="en-US" sz="1000" b="1" i="0" u="none" strike="noStrike">
                          <a:solidFill>
                            <a:schemeClr val="bg1"/>
                          </a:solidFill>
                          <a:effectLst/>
                          <a:latin typeface="Arial" panose="020B0604020202020204" pitchFamily="34" charset="0"/>
                        </a:rPr>
                        <a:t>2020</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ctr"/>
                      <a:r>
                        <a:rPr lang="en-US" sz="1000" b="1" i="0" u="none" strike="noStrike" dirty="0">
                          <a:solidFill>
                            <a:schemeClr val="bg1"/>
                          </a:solidFill>
                          <a:effectLst/>
                          <a:latin typeface="Arial" panose="020B0604020202020204" pitchFamily="34" charset="0"/>
                        </a:rPr>
                        <a:t>2021</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ctr"/>
                      <a:r>
                        <a:rPr lang="mn-MN" sz="1000" b="1" i="0" u="none" strike="noStrike">
                          <a:solidFill>
                            <a:schemeClr val="bg1"/>
                          </a:solidFill>
                          <a:effectLst/>
                          <a:latin typeface="Arial" panose="020B0604020202020204" pitchFamily="34" charset="0"/>
                        </a:rPr>
                        <a:t>2019-2020 оны өөрчлөлт хувь</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ctr"/>
                      <a:r>
                        <a:rPr lang="mn-MN" sz="1000" b="1" i="0" u="none" strike="noStrike" dirty="0">
                          <a:solidFill>
                            <a:schemeClr val="bg1"/>
                          </a:solidFill>
                          <a:effectLst/>
                          <a:latin typeface="Arial" panose="020B0604020202020204" pitchFamily="34" charset="0"/>
                        </a:rPr>
                        <a:t>2019-2020 оны өөрчлөлт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ctr"/>
                      <a:r>
                        <a:rPr lang="mn-MN" sz="1000" b="1" i="0" u="none" strike="noStrike">
                          <a:solidFill>
                            <a:schemeClr val="bg1"/>
                          </a:solidFill>
                          <a:effectLst/>
                          <a:latin typeface="Arial" panose="020B0604020202020204" pitchFamily="34" charset="0"/>
                        </a:rPr>
                        <a:t>2019-2021 оны өөрчлөлт хувь</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mn-MN" sz="1000" b="1" i="0" u="none" strike="noStrike" dirty="0">
                          <a:solidFill>
                            <a:schemeClr val="bg1"/>
                          </a:solidFill>
                          <a:effectLst/>
                          <a:latin typeface="Arial" panose="020B0604020202020204" pitchFamily="34" charset="0"/>
                        </a:rPr>
                        <a:t>2019-2021 оны өөрчлөлт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mn-MN" sz="1000" b="1" i="0" u="none" strike="noStrike" dirty="0">
                          <a:solidFill>
                            <a:schemeClr val="bg1"/>
                          </a:solidFill>
                          <a:effectLst/>
                          <a:latin typeface="Arial" panose="020B0604020202020204" pitchFamily="34" charset="0"/>
                        </a:rPr>
                        <a:t>2020-2021 оны өөрчлөлт хувь</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ctr"/>
                      <a:r>
                        <a:rPr lang="mn-MN" sz="1000" b="1" i="0" u="none" strike="noStrike" dirty="0">
                          <a:solidFill>
                            <a:schemeClr val="bg1"/>
                          </a:solidFill>
                          <a:effectLst/>
                          <a:latin typeface="Arial" panose="020B0604020202020204" pitchFamily="34" charset="0"/>
                        </a:rPr>
                        <a:t>2020-2021 оны өөрчлөлт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456249109"/>
                  </a:ext>
                </a:extLst>
              </a:tr>
              <a:tr h="293362">
                <a:tc>
                  <a:txBody>
                    <a:bodyPr/>
                    <a:lstStyle/>
                    <a:p>
                      <a:pPr algn="ctr" fontAlgn="ctr"/>
                      <a:r>
                        <a:rPr lang="en-US" sz="1000" b="1" i="0" u="none" strike="noStrike">
                          <a:solidFill>
                            <a:srgbClr val="000000"/>
                          </a:solidFill>
                          <a:effectLst/>
                          <a:latin typeface="Arial" panose="020B0604020202020204" pitchFamily="34" charset="0"/>
                        </a:rPr>
                        <a:t>1</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J18</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000" b="0" i="0" u="none" strike="noStrike">
                          <a:solidFill>
                            <a:srgbClr val="000000"/>
                          </a:solidFill>
                          <a:effectLst/>
                          <a:latin typeface="Arial" panose="020B0604020202020204" pitchFamily="34" charset="0"/>
                        </a:rPr>
                        <a:t>Уушгины хатгаа</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       70,444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       37,385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        16,596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-47%</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-33059</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-76%</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-53848</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-56%</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-20789</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1073166"/>
                  </a:ext>
                </a:extLst>
              </a:tr>
              <a:tr h="293362">
                <a:tc>
                  <a:txBody>
                    <a:bodyPr/>
                    <a:lstStyle/>
                    <a:p>
                      <a:pPr algn="ctr" fontAlgn="ctr"/>
                      <a:r>
                        <a:rPr lang="en-US" sz="1000" b="1" i="0" u="none" strike="noStrike">
                          <a:solidFill>
                            <a:srgbClr val="000000"/>
                          </a:solidFill>
                          <a:effectLst/>
                          <a:latin typeface="Arial" panose="020B0604020202020204" pitchFamily="34" charset="0"/>
                        </a:rPr>
                        <a:t>2</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N11</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l" fontAlgn="ctr"/>
                      <a:r>
                        <a:rPr lang="ru-RU" sz="1000" b="0" i="0" u="none" strike="noStrike" dirty="0">
                          <a:solidFill>
                            <a:srgbClr val="000000"/>
                          </a:solidFill>
                          <a:effectLst/>
                          <a:latin typeface="Arial" panose="020B0604020202020204" pitchFamily="34" charset="0"/>
                        </a:rPr>
                        <a:t>Сувганцрын завсрын эдийн архаг нефрит</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US" sz="1000" b="0" i="0" u="none" strike="noStrike" dirty="0">
                          <a:solidFill>
                            <a:srgbClr val="000000"/>
                          </a:solidFill>
                          <a:effectLst/>
                          <a:latin typeface="Arial" panose="020B0604020202020204" pitchFamily="34" charset="0"/>
                        </a:rPr>
                        <a:t>       59,026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       54,104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        45,322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-8%</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-4922</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-23%</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-13704</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-16%</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-8782</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8675155"/>
                  </a:ext>
                </a:extLst>
              </a:tr>
              <a:tr h="293362">
                <a:tc>
                  <a:txBody>
                    <a:bodyPr/>
                    <a:lstStyle/>
                    <a:p>
                      <a:pPr algn="ctr" fontAlgn="ctr"/>
                      <a:r>
                        <a:rPr lang="en-US" sz="1000" b="1" i="0" u="none" strike="noStrike">
                          <a:solidFill>
                            <a:srgbClr val="000000"/>
                          </a:solidFill>
                          <a:effectLst/>
                          <a:latin typeface="Arial" panose="020B0604020202020204" pitchFamily="34" charset="0"/>
                        </a:rPr>
                        <a:t>3</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I10</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l" fontAlgn="ctr"/>
                      <a:r>
                        <a:rPr lang="mn-MN" sz="1000" b="0" i="0" u="none" strike="noStrike" dirty="0">
                          <a:solidFill>
                            <a:srgbClr val="000000"/>
                          </a:solidFill>
                          <a:effectLst/>
                          <a:latin typeface="Arial" panose="020B0604020202020204" pitchFamily="34" charset="0"/>
                        </a:rPr>
                        <a:t>Анхдагч даралт ихсэх</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US" sz="1000" b="0" i="0" u="none" strike="noStrike">
                          <a:solidFill>
                            <a:srgbClr val="000000"/>
                          </a:solidFill>
                          <a:effectLst/>
                          <a:latin typeface="Arial" panose="020B0604020202020204" pitchFamily="34" charset="0"/>
                        </a:rPr>
                        <a:t>       37,297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       27,063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        10,608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-27%</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-10234</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-72%</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-26689</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-61%</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-16455</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0702968"/>
                  </a:ext>
                </a:extLst>
              </a:tr>
              <a:tr h="293362">
                <a:tc>
                  <a:txBody>
                    <a:bodyPr/>
                    <a:lstStyle/>
                    <a:p>
                      <a:pPr algn="ctr" fontAlgn="ctr"/>
                      <a:r>
                        <a:rPr lang="en-US" sz="1000" b="1" i="0" u="none" strike="noStrike">
                          <a:solidFill>
                            <a:srgbClr val="000000"/>
                          </a:solidFill>
                          <a:effectLst/>
                          <a:latin typeface="Arial" panose="020B0604020202020204" pitchFamily="34" charset="0"/>
                        </a:rPr>
                        <a:t>4</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G54</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l" fontAlgn="ctr"/>
                      <a:r>
                        <a:rPr lang="mn-MN" sz="1000" b="0" i="0" u="none" strike="noStrike" dirty="0">
                          <a:solidFill>
                            <a:srgbClr val="000000"/>
                          </a:solidFill>
                          <a:effectLst/>
                          <a:latin typeface="Arial" panose="020B0604020202020204" pitchFamily="34" charset="0"/>
                        </a:rPr>
                        <a:t>Мэдрэлийн ёзоор ба сүлжээний эмгэг</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US" sz="1000" b="0" i="0" u="none" strike="noStrike">
                          <a:solidFill>
                            <a:srgbClr val="000000"/>
                          </a:solidFill>
                          <a:effectLst/>
                          <a:latin typeface="Arial" panose="020B0604020202020204" pitchFamily="34" charset="0"/>
                        </a:rPr>
                        <a:t>       21,673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Arial" panose="020B0604020202020204" pitchFamily="34" charset="0"/>
                        </a:rPr>
                        <a:t>       22,596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          9,782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4%</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923</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-55%</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-11891</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-57%</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-12814</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1853"/>
                  </a:ext>
                </a:extLst>
              </a:tr>
              <a:tr h="293362">
                <a:tc>
                  <a:txBody>
                    <a:bodyPr/>
                    <a:lstStyle/>
                    <a:p>
                      <a:pPr algn="ctr" fontAlgn="ctr"/>
                      <a:r>
                        <a:rPr lang="en-US" sz="1000" b="1" i="0" u="none" strike="noStrike">
                          <a:solidFill>
                            <a:srgbClr val="000000"/>
                          </a:solidFill>
                          <a:effectLst/>
                          <a:latin typeface="Arial" panose="020B0604020202020204" pitchFamily="34" charset="0"/>
                        </a:rPr>
                        <a:t>5</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I11</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000" b="0" i="0" u="none" strike="noStrike" dirty="0">
                          <a:solidFill>
                            <a:srgbClr val="000000"/>
                          </a:solidFill>
                          <a:effectLst/>
                          <a:latin typeface="Arial" panose="020B0604020202020204" pitchFamily="34" charset="0"/>
                        </a:rPr>
                        <a:t>Зүрхний даралт ихсэх</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12,062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Arial" panose="020B0604020202020204" pitchFamily="34" charset="0"/>
                        </a:rPr>
                        <a:t>         9,257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          8,012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-23%</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-2805</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-34%</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-4050</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-13%</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-1245</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9966348"/>
                  </a:ext>
                </a:extLst>
              </a:tr>
              <a:tr h="293362">
                <a:tc>
                  <a:txBody>
                    <a:bodyPr/>
                    <a:lstStyle/>
                    <a:p>
                      <a:pPr algn="ctr" fontAlgn="ctr"/>
                      <a:r>
                        <a:rPr lang="en-US" sz="1000" b="1" i="0" u="none" strike="noStrike">
                          <a:solidFill>
                            <a:srgbClr val="000000"/>
                          </a:solidFill>
                          <a:effectLst/>
                          <a:latin typeface="Arial" panose="020B0604020202020204" pitchFamily="34" charset="0"/>
                        </a:rPr>
                        <a:t>6</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K29</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000" b="0" i="0" u="none" strike="noStrike" dirty="0">
                          <a:solidFill>
                            <a:srgbClr val="000000"/>
                          </a:solidFill>
                          <a:effectLst/>
                          <a:latin typeface="Arial" panose="020B0604020202020204" pitchFamily="34" charset="0"/>
                        </a:rPr>
                        <a:t>Гастрит ба колит</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11,220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       10,628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Arial" panose="020B0604020202020204" pitchFamily="34" charset="0"/>
                        </a:rPr>
                        <a:t>          5,808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-5%</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-592</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-48%</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-5412</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-45%</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-4820</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239001"/>
                  </a:ext>
                </a:extLst>
              </a:tr>
              <a:tr h="293362">
                <a:tc>
                  <a:txBody>
                    <a:bodyPr/>
                    <a:lstStyle/>
                    <a:p>
                      <a:pPr algn="ctr" fontAlgn="ctr"/>
                      <a:r>
                        <a:rPr lang="en-US" sz="1000" b="1" i="0" u="none" strike="noStrike">
                          <a:solidFill>
                            <a:srgbClr val="000000"/>
                          </a:solidFill>
                          <a:effectLst/>
                          <a:latin typeface="Arial" panose="020B0604020202020204" pitchFamily="34" charset="0"/>
                        </a:rPr>
                        <a:t>7</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G44</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l" fontAlgn="ctr"/>
                      <a:r>
                        <a:rPr lang="mn-MN" sz="1000" b="0" i="0" u="none" strike="noStrike" dirty="0">
                          <a:solidFill>
                            <a:srgbClr val="000000"/>
                          </a:solidFill>
                          <a:effectLst/>
                          <a:latin typeface="Arial" panose="020B0604020202020204" pitchFamily="34" charset="0"/>
                        </a:rPr>
                        <a:t>Толгой өвдөх</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US" sz="1000" b="0" i="0" u="none" strike="noStrike">
                          <a:solidFill>
                            <a:srgbClr val="000000"/>
                          </a:solidFill>
                          <a:effectLst/>
                          <a:latin typeface="Arial" panose="020B0604020202020204" pitchFamily="34" charset="0"/>
                        </a:rPr>
                        <a:t>       11,210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       10,194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Arial" panose="020B0604020202020204" pitchFamily="34" charset="0"/>
                        </a:rPr>
                        <a:t>          6,350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-9%</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-1016</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-43%</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-4860</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-38%</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-3844</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4123809"/>
                  </a:ext>
                </a:extLst>
              </a:tr>
              <a:tr h="293362">
                <a:tc>
                  <a:txBody>
                    <a:bodyPr/>
                    <a:lstStyle/>
                    <a:p>
                      <a:pPr algn="ctr" fontAlgn="ctr"/>
                      <a:r>
                        <a:rPr lang="en-US" sz="1000" b="1" i="0" u="none" strike="noStrike">
                          <a:solidFill>
                            <a:srgbClr val="000000"/>
                          </a:solidFill>
                          <a:effectLst/>
                          <a:latin typeface="Arial" panose="020B0604020202020204" pitchFamily="34" charset="0"/>
                        </a:rPr>
                        <a:t>8</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I69</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000" b="0" i="0" u="none" strike="noStrike">
                          <a:solidFill>
                            <a:srgbClr val="000000"/>
                          </a:solidFill>
                          <a:effectLst/>
                          <a:latin typeface="Arial" panose="020B0604020202020204" pitchFamily="34" charset="0"/>
                        </a:rPr>
                        <a:t>Тархины судасны өвчний үлдэц</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10,070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8,959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5,701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-11%</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-1111</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-43%</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-4369</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-36%</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-3258</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4320185"/>
                  </a:ext>
                </a:extLst>
              </a:tr>
              <a:tr h="293362">
                <a:tc>
                  <a:txBody>
                    <a:bodyPr/>
                    <a:lstStyle/>
                    <a:p>
                      <a:pPr algn="ctr" fontAlgn="ctr"/>
                      <a:r>
                        <a:rPr lang="en-US" sz="1000" b="1" i="0" u="none" strike="noStrike">
                          <a:solidFill>
                            <a:srgbClr val="000000"/>
                          </a:solidFill>
                          <a:effectLst/>
                          <a:latin typeface="Arial" panose="020B0604020202020204" pitchFamily="34" charset="0"/>
                        </a:rPr>
                        <a:t>9</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I67</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000" b="0" i="0" u="none" strike="noStrike">
                          <a:solidFill>
                            <a:srgbClr val="000000"/>
                          </a:solidFill>
                          <a:effectLst/>
                          <a:latin typeface="Arial" panose="020B0604020202020204" pitchFamily="34" charset="0"/>
                        </a:rPr>
                        <a:t>Тархины судасны бусад өвчин</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9,774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8,458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7,087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-13%</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-1316</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-27%</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-2687</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-16%</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-1371</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869852"/>
                  </a:ext>
                </a:extLst>
              </a:tr>
              <a:tr h="293362">
                <a:tc>
                  <a:txBody>
                    <a:bodyPr/>
                    <a:lstStyle/>
                    <a:p>
                      <a:pPr algn="ctr" fontAlgn="ctr"/>
                      <a:r>
                        <a:rPr lang="en-US" sz="1000" b="1" i="0" u="none" strike="noStrike">
                          <a:solidFill>
                            <a:srgbClr val="000000"/>
                          </a:solidFill>
                          <a:effectLst/>
                          <a:latin typeface="Arial" panose="020B0604020202020204" pitchFamily="34" charset="0"/>
                        </a:rPr>
                        <a:t>10</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K74</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000" b="0" i="0" u="none" strike="noStrike">
                          <a:solidFill>
                            <a:srgbClr val="000000"/>
                          </a:solidFill>
                          <a:effectLst/>
                          <a:latin typeface="Arial" panose="020B0604020202020204" pitchFamily="34" charset="0"/>
                        </a:rPr>
                        <a:t>Элэгний цирроз</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9,680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7,914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7,106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-18%</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-1766</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-27%</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-2574</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-10%</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-808</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5460328"/>
                  </a:ext>
                </a:extLst>
              </a:tr>
              <a:tr h="293362">
                <a:tc>
                  <a:txBody>
                    <a:bodyPr/>
                    <a:lstStyle/>
                    <a:p>
                      <a:pPr algn="ctr" fontAlgn="ctr"/>
                      <a:r>
                        <a:rPr lang="en-US" sz="1000" b="1" i="0" u="none" strike="noStrike">
                          <a:solidFill>
                            <a:srgbClr val="000000"/>
                          </a:solidFill>
                          <a:effectLst/>
                          <a:latin typeface="Arial" panose="020B0604020202020204" pitchFamily="34" charset="0"/>
                        </a:rPr>
                        <a:t>11</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E11</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000" b="0" i="0" u="none" strike="noStrike">
                          <a:solidFill>
                            <a:srgbClr val="000000"/>
                          </a:solidFill>
                          <a:effectLst/>
                          <a:latin typeface="Arial" panose="020B0604020202020204" pitchFamily="34" charset="0"/>
                        </a:rPr>
                        <a:t>Чихрийн шижин</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8,932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8,560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6,669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-4%</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-372</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-25%</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-2263</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-22%</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-1891</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7431763"/>
                  </a:ext>
                </a:extLst>
              </a:tr>
              <a:tr h="293362">
                <a:tc gridSpan="3">
                  <a:txBody>
                    <a:bodyPr/>
                    <a:lstStyle/>
                    <a:p>
                      <a:pPr algn="ctr" fontAlgn="ctr"/>
                      <a:r>
                        <a:rPr lang="mn-MN" sz="1000" b="1" i="0" u="none" strike="noStrike">
                          <a:solidFill>
                            <a:srgbClr val="000000"/>
                          </a:solidFill>
                          <a:effectLst/>
                          <a:latin typeface="Arial" panose="020B0604020202020204" pitchFamily="34" charset="0"/>
                        </a:rPr>
                        <a:t>Нийт ТОП 11 оношын тоо хэмжээ</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1000" b="1" i="0" u="none" strike="noStrike">
                          <a:solidFill>
                            <a:srgbClr val="000000"/>
                          </a:solidFill>
                          <a:effectLst/>
                          <a:latin typeface="Arial" panose="020B0604020202020204" pitchFamily="34" charset="0"/>
                        </a:rPr>
                        <a:t>     263,407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rPr>
                        <a:t>     207,138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rPr>
                        <a:t>      131,062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Arial" panose="020B0604020202020204" pitchFamily="34" charset="0"/>
                        </a:rPr>
                        <a:t>-15%</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000" b="1" i="0" u="none" strike="noStrike" dirty="0">
                          <a:solidFill>
                            <a:srgbClr val="000000"/>
                          </a:solidFill>
                          <a:effectLst/>
                          <a:latin typeface="Arial" panose="020B0604020202020204" pitchFamily="34" charset="0"/>
                        </a:rPr>
                        <a:t>-56270</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1" i="0" u="none" strike="noStrike" dirty="0">
                          <a:solidFill>
                            <a:srgbClr val="000000"/>
                          </a:solidFill>
                          <a:effectLst/>
                          <a:latin typeface="Arial" panose="020B0604020202020204" pitchFamily="34" charset="0"/>
                        </a:rPr>
                        <a:t>-43%</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000" b="1" i="0" u="none" strike="noStrike" dirty="0">
                          <a:solidFill>
                            <a:srgbClr val="000000"/>
                          </a:solidFill>
                          <a:effectLst/>
                          <a:latin typeface="Arial" panose="020B0604020202020204" pitchFamily="34" charset="0"/>
                        </a:rPr>
                        <a:t>-132347</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1" i="0" u="none" strike="noStrike" dirty="0">
                          <a:solidFill>
                            <a:srgbClr val="000000"/>
                          </a:solidFill>
                          <a:effectLst/>
                          <a:latin typeface="Arial" panose="020B0604020202020204" pitchFamily="34" charset="0"/>
                        </a:rPr>
                        <a:t>-34%</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000" b="1" i="0" u="none" strike="noStrike" dirty="0">
                          <a:solidFill>
                            <a:srgbClr val="000000"/>
                          </a:solidFill>
                          <a:effectLst/>
                          <a:latin typeface="Arial" panose="020B0604020202020204" pitchFamily="34" charset="0"/>
                        </a:rPr>
                        <a:t>-76077</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5975975"/>
                  </a:ext>
                </a:extLst>
              </a:tr>
              <a:tr h="293362">
                <a:tc gridSpan="3">
                  <a:txBody>
                    <a:bodyPr/>
                    <a:lstStyle/>
                    <a:p>
                      <a:pPr algn="ctr" fontAlgn="ctr"/>
                      <a:r>
                        <a:rPr lang="mn-MN" sz="1000" b="1" i="0" u="none" strike="noStrike">
                          <a:solidFill>
                            <a:srgbClr val="000000"/>
                          </a:solidFill>
                          <a:effectLst/>
                          <a:latin typeface="Arial" panose="020B0604020202020204" pitchFamily="34" charset="0"/>
                        </a:rPr>
                        <a:t>Нийт эмнэлэгт хэвтсэн тоо хэмжээ</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1000" b="1" i="0" u="none" strike="noStrike">
                          <a:solidFill>
                            <a:srgbClr val="000000"/>
                          </a:solidFill>
                          <a:effectLst/>
                          <a:latin typeface="Arial" panose="020B0604020202020204" pitchFamily="34" charset="0"/>
                        </a:rPr>
                        <a:t>     851,708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rPr>
                        <a:t>     753,821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rPr>
                        <a:t>      848,035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ctr"/>
                      <a:r>
                        <a:rPr lang="en-US" sz="1000" b="1" i="0" u="none" strike="noStrike">
                          <a:solidFill>
                            <a:srgbClr val="000000"/>
                          </a:solidFill>
                          <a:effectLst/>
                          <a:latin typeface="Arial" panose="020B0604020202020204" pitchFamily="34" charset="0"/>
                        </a:rPr>
                        <a:t>                          (14,067,500,000)</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rowSpan="2" gridSpan="2">
                  <a:txBody>
                    <a:bodyPr/>
                    <a:lstStyle/>
                    <a:p>
                      <a:pPr algn="ctr" fontAlgn="ctr"/>
                      <a:r>
                        <a:rPr lang="en-US" sz="1000" b="1" i="0" u="none" strike="noStrike">
                          <a:solidFill>
                            <a:srgbClr val="000000"/>
                          </a:solidFill>
                          <a:effectLst/>
                          <a:latin typeface="Arial" panose="020B0604020202020204" pitchFamily="34" charset="0"/>
                        </a:rPr>
                        <a:t>                            (33,086,750,000)</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rowSpan="2" gridSpan="2">
                  <a:txBody>
                    <a:bodyPr/>
                    <a:lstStyle/>
                    <a:p>
                      <a:pPr algn="ctr" fontAlgn="ctr"/>
                      <a:r>
                        <a:rPr lang="en-US" sz="1000" b="1" i="0" u="none" strike="noStrike" dirty="0">
                          <a:solidFill>
                            <a:srgbClr val="000000"/>
                          </a:solidFill>
                          <a:effectLst/>
                          <a:latin typeface="Arial" panose="020B0604020202020204" pitchFamily="34" charset="0"/>
                        </a:rPr>
                        <a:t>                        (19,019,250,000)</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extLst>
                  <a:ext uri="{0D108BD9-81ED-4DB2-BD59-A6C34878D82A}">
                    <a16:rowId xmlns:a16="http://schemas.microsoft.com/office/drawing/2014/main" val="3224436198"/>
                  </a:ext>
                </a:extLst>
              </a:tr>
              <a:tr h="293362">
                <a:tc gridSpan="3">
                  <a:txBody>
                    <a:bodyPr/>
                    <a:lstStyle/>
                    <a:p>
                      <a:pPr algn="ctr" fontAlgn="ctr"/>
                      <a:r>
                        <a:rPr lang="mn-MN" sz="1000" b="1" i="0" u="none" strike="noStrike">
                          <a:solidFill>
                            <a:srgbClr val="000000"/>
                          </a:solidFill>
                          <a:effectLst/>
                          <a:latin typeface="Arial" panose="020B0604020202020204" pitchFamily="34" charset="0"/>
                        </a:rPr>
                        <a:t>Нийт эмнэлэгт хэвтэлтэнд ТОП 11 оношийн эзлэх хувь</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r>
                        <a:rPr lang="en-US" sz="1000" b="1" i="0" u="none" strike="noStrike">
                          <a:solidFill>
                            <a:srgbClr val="000000"/>
                          </a:solidFill>
                          <a:effectLst/>
                          <a:latin typeface="Arial" panose="020B0604020202020204" pitchFamily="34" charset="0"/>
                        </a:rPr>
                        <a:t>30.9%</a:t>
                      </a:r>
                    </a:p>
                  </a:txBody>
                  <a:tcPr marL="6405" marR="6405" marT="64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27.5%</a:t>
                      </a:r>
                    </a:p>
                  </a:txBody>
                  <a:tcPr marL="6405" marR="6405" marT="64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rPr>
                        <a:t>15.5%</a:t>
                      </a:r>
                    </a:p>
                  </a:txBody>
                  <a:tcPr marL="6405" marR="6405" marT="64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194321903"/>
                  </a:ext>
                </a:extLst>
              </a:tr>
            </a:tbl>
          </a:graphicData>
        </a:graphic>
      </p:graphicFrame>
      <p:sp>
        <p:nvSpPr>
          <p:cNvPr id="4" name="Rectangle: Rounded Corners 3">
            <a:extLst>
              <a:ext uri="{FF2B5EF4-FFF2-40B4-BE49-F238E27FC236}">
                <a16:creationId xmlns:a16="http://schemas.microsoft.com/office/drawing/2014/main" id="{0D39006C-476D-4747-8433-BBA7D6D5996E}"/>
              </a:ext>
            </a:extLst>
          </p:cNvPr>
          <p:cNvSpPr/>
          <p:nvPr/>
        </p:nvSpPr>
        <p:spPr>
          <a:xfrm>
            <a:off x="220236" y="5669059"/>
            <a:ext cx="11751527" cy="937639"/>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n-MN" sz="1400" dirty="0">
                <a:solidFill>
                  <a:schemeClr val="tx1"/>
                </a:solidFill>
                <a:latin typeface="Arial" panose="020B0604020202020204" pitchFamily="34" charset="0"/>
                <a:cs typeface="Arial" panose="020B0604020202020204" pitchFamily="34" charset="0"/>
              </a:rPr>
              <a:t>ЭМДҮЗ 03 тогтоолын хүрээнд эмнэлзүйн хувьд </a:t>
            </a:r>
            <a:r>
              <a:rPr lang="mn-MN" sz="1400" b="1" dirty="0">
                <a:solidFill>
                  <a:schemeClr val="tx1"/>
                </a:solidFill>
                <a:latin typeface="Arial" panose="020B0604020202020204" pitchFamily="34" charset="0"/>
                <a:cs typeface="Arial" panose="020B0604020202020204" pitchFamily="34" charset="0"/>
              </a:rPr>
              <a:t>хэвтэж эмчлүүлэх шаардлагагүй</a:t>
            </a:r>
            <a:r>
              <a:rPr lang="mn-MN" sz="1400" dirty="0">
                <a:solidFill>
                  <a:schemeClr val="tx1"/>
                </a:solidFill>
                <a:latin typeface="Arial" panose="020B0604020202020204" pitchFamily="34" charset="0"/>
                <a:cs typeface="Arial" panose="020B0604020202020204" pitchFamily="34" charset="0"/>
              </a:rPr>
              <a:t> тусламж, үйлчилгээнд </a:t>
            </a:r>
            <a:r>
              <a:rPr lang="mn-MN" sz="1400" b="1" dirty="0">
                <a:solidFill>
                  <a:schemeClr val="tx1"/>
                </a:solidFill>
                <a:latin typeface="Arial" panose="020B0604020202020204" pitchFamily="34" charset="0"/>
                <a:cs typeface="Arial" panose="020B0604020202020204" pitchFamily="34" charset="0"/>
              </a:rPr>
              <a:t>тарифын тохируулга </a:t>
            </a:r>
            <a:r>
              <a:rPr lang="mn-MN" sz="1400" dirty="0">
                <a:solidFill>
                  <a:schemeClr val="tx1"/>
                </a:solidFill>
                <a:latin typeface="Arial" panose="020B0604020202020204" pitchFamily="34" charset="0"/>
                <a:cs typeface="Arial" panose="020B0604020202020204" pitchFamily="34" charset="0"/>
              </a:rPr>
              <a:t>хийж 250 мянган төгрөг болгосны үр нөлөө </a:t>
            </a:r>
            <a:r>
              <a:rPr lang="mn-MN" sz="1400" b="1" dirty="0">
                <a:solidFill>
                  <a:schemeClr val="tx1"/>
                </a:solidFill>
                <a:latin typeface="Arial" panose="020B0604020202020204" pitchFamily="34" charset="0"/>
                <a:cs typeface="Arial" panose="020B0604020202020204" pitchFamily="34" charset="0"/>
              </a:rPr>
              <a:t>2019 онтай харьцуулахад 43 хувь</a:t>
            </a:r>
            <a:r>
              <a:rPr lang="mn-MN" sz="1400" dirty="0">
                <a:solidFill>
                  <a:schemeClr val="tx1"/>
                </a:solidFill>
                <a:latin typeface="Arial" panose="020B0604020202020204" pitchFamily="34" charset="0"/>
                <a:cs typeface="Arial" panose="020B0604020202020204" pitchFamily="34" charset="0"/>
              </a:rPr>
              <a:t>, </a:t>
            </a:r>
            <a:r>
              <a:rPr lang="mn-MN" sz="1400" b="1" dirty="0">
                <a:solidFill>
                  <a:schemeClr val="tx1"/>
                </a:solidFill>
                <a:latin typeface="Arial" panose="020B0604020202020204" pitchFamily="34" charset="0"/>
                <a:cs typeface="Arial" panose="020B0604020202020204" pitchFamily="34" charset="0"/>
              </a:rPr>
              <a:t>2020 онтой харьцуулахад 34 хувиар </a:t>
            </a:r>
            <a:r>
              <a:rPr lang="mn-MN" sz="1400" dirty="0">
                <a:solidFill>
                  <a:schemeClr val="tx1"/>
                </a:solidFill>
                <a:latin typeface="Arial" panose="020B0604020202020204" pitchFamily="34" charset="0"/>
                <a:cs typeface="Arial" panose="020B0604020202020204" pitchFamily="34" charset="0"/>
              </a:rPr>
              <a:t>тус тус буурчээ. Тохируулга хийгээгүй </a:t>
            </a:r>
            <a:r>
              <a:rPr lang="en-US" sz="1400" dirty="0">
                <a:solidFill>
                  <a:schemeClr val="tx1"/>
                </a:solidFill>
                <a:latin typeface="Arial" panose="020B0604020202020204" pitchFamily="34" charset="0"/>
                <a:cs typeface="Arial" panose="020B0604020202020204" pitchFamily="34" charset="0"/>
              </a:rPr>
              <a:t>N11</a:t>
            </a:r>
            <a:r>
              <a:rPr lang="mn-MN" sz="1400" dirty="0">
                <a:solidFill>
                  <a:schemeClr val="tx1"/>
                </a:solidFill>
                <a:latin typeface="Arial" panose="020B0604020202020204" pitchFamily="34" charset="0"/>
                <a:cs typeface="Arial" panose="020B0604020202020204" pitchFamily="34" charset="0"/>
              </a:rPr>
              <a:t> онош бусад тусламжтай харьцуулахад хамгийн бага буурсан байна. </a:t>
            </a:r>
            <a:r>
              <a:rPr lang="mn-MN" sz="1400" b="1" dirty="0">
                <a:solidFill>
                  <a:schemeClr val="tx1"/>
                </a:solidFill>
                <a:latin typeface="Arial" panose="020B0604020202020204" pitchFamily="34" charset="0"/>
                <a:cs typeface="Arial" panose="020B0604020202020204" pitchFamily="34" charset="0"/>
              </a:rPr>
              <a:t>Мөн Ковидын нөхцөл байдал нөлөөлсөн.</a:t>
            </a:r>
          </a:p>
          <a:p>
            <a:pPr algn="just"/>
            <a:r>
              <a:rPr lang="mn-MN" sz="1400" dirty="0">
                <a:solidFill>
                  <a:schemeClr val="tx1"/>
                </a:solidFill>
                <a:latin typeface="Arial" panose="020B0604020202020204" pitchFamily="34" charset="0"/>
                <a:cs typeface="Arial" panose="020B0604020202020204" pitchFamily="34" charset="0"/>
              </a:rPr>
              <a:t>Мөнгөн дүнгээр илэрхийлбэл </a:t>
            </a:r>
            <a:r>
              <a:rPr lang="mn-MN" sz="1400" b="1" dirty="0">
                <a:solidFill>
                  <a:schemeClr val="tx1"/>
                </a:solidFill>
                <a:latin typeface="Arial" panose="020B0604020202020204" pitchFamily="34" charset="0"/>
                <a:cs typeface="Arial" panose="020B0604020202020204" pitchFamily="34" charset="0"/>
              </a:rPr>
              <a:t>хамгийн багадаа 33 тэрбум төгрөг</a:t>
            </a:r>
            <a:r>
              <a:rPr lang="mn-MN" sz="1400" dirty="0">
                <a:solidFill>
                  <a:schemeClr val="tx1"/>
                </a:solidFill>
                <a:latin typeface="Arial" panose="020B0604020202020204" pitchFamily="34" charset="0"/>
                <a:cs typeface="Arial" panose="020B0604020202020204" pitchFamily="34" charset="0"/>
              </a:rPr>
              <a:t> хэмнэж, </a:t>
            </a:r>
            <a:r>
              <a:rPr lang="mn-MN" sz="1400" b="1" dirty="0">
                <a:solidFill>
                  <a:schemeClr val="tx1"/>
                </a:solidFill>
                <a:latin typeface="Arial" panose="020B0604020202020204" pitchFamily="34" charset="0"/>
                <a:cs typeface="Arial" panose="020B0604020202020204" pitchFamily="34" charset="0"/>
              </a:rPr>
              <a:t>нэн шаардлагатай </a:t>
            </a:r>
            <a:r>
              <a:rPr lang="mn-MN" sz="1400" dirty="0">
                <a:solidFill>
                  <a:schemeClr val="tx1"/>
                </a:solidFill>
                <a:latin typeface="Arial" panose="020B0604020202020204" pitchFamily="34" charset="0"/>
                <a:cs typeface="Arial" panose="020B0604020202020204" pitchFamily="34" charset="0"/>
              </a:rPr>
              <a:t>тусламж, үйлчилгээнд зарцуулсан байна.</a:t>
            </a: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55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964D8-47AE-4BFA-B18E-F92BB9069FAB}"/>
              </a:ext>
            </a:extLst>
          </p:cNvPr>
          <p:cNvSpPr>
            <a:spLocks noGrp="1"/>
          </p:cNvSpPr>
          <p:nvPr>
            <p:ph type="title"/>
          </p:nvPr>
        </p:nvSpPr>
        <p:spPr/>
        <p:txBody>
          <a:bodyPr/>
          <a:lstStyle/>
          <a:p>
            <a:r>
              <a:rPr lang="mn-MN"/>
              <a:t>Тусламж, үйлчилгээний төвлөрлийг сааруулах</a:t>
            </a:r>
            <a:endParaRPr lang="en-US"/>
          </a:p>
        </p:txBody>
      </p:sp>
      <p:sp>
        <p:nvSpPr>
          <p:cNvPr id="3" name="Rectangle 2">
            <a:extLst>
              <a:ext uri="{FF2B5EF4-FFF2-40B4-BE49-F238E27FC236}">
                <a16:creationId xmlns:a16="http://schemas.microsoft.com/office/drawing/2014/main" id="{6CD69904-1ED4-4BDB-A957-53EF97AB63FB}"/>
              </a:ext>
            </a:extLst>
          </p:cNvPr>
          <p:cNvSpPr/>
          <p:nvPr/>
        </p:nvSpPr>
        <p:spPr>
          <a:xfrm>
            <a:off x="9626" y="1413905"/>
            <a:ext cx="5929093" cy="5431970"/>
          </a:xfrm>
          <a:prstGeom prst="rect">
            <a:avLst/>
          </a:prstGeom>
          <a:gradFill flip="none" rotWithShape="1">
            <a:gsLst>
              <a:gs pos="0">
                <a:srgbClr val="002D53">
                  <a:alpha val="90000"/>
                </a:srgbClr>
              </a:gs>
              <a:gs pos="100000">
                <a:srgbClr val="002D53"/>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Arrow: Right 3">
            <a:extLst>
              <a:ext uri="{FF2B5EF4-FFF2-40B4-BE49-F238E27FC236}">
                <a16:creationId xmlns:a16="http://schemas.microsoft.com/office/drawing/2014/main" id="{1ED87F73-C39E-4C7B-B88C-B86D7094AE32}"/>
              </a:ext>
            </a:extLst>
          </p:cNvPr>
          <p:cNvSpPr/>
          <p:nvPr/>
        </p:nvSpPr>
        <p:spPr>
          <a:xfrm flipH="1">
            <a:off x="6103060" y="683308"/>
            <a:ext cx="5758670" cy="724619"/>
          </a:xfrm>
          <a:prstGeom prst="rightArrow">
            <a:avLst/>
          </a:prstGeom>
          <a:solidFill>
            <a:srgbClr val="3B4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D00D2FB-1A77-4E47-8340-8330DE0C67A0}"/>
              </a:ext>
            </a:extLst>
          </p:cNvPr>
          <p:cNvSpPr/>
          <p:nvPr/>
        </p:nvSpPr>
        <p:spPr>
          <a:xfrm>
            <a:off x="5931597" y="1401227"/>
            <a:ext cx="6250777" cy="5445659"/>
          </a:xfrm>
          <a:prstGeom prst="rect">
            <a:avLst/>
          </a:prstGeom>
          <a:solidFill>
            <a:srgbClr val="F0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DC2AEF5C-DF61-4BFF-AEBB-1EFBECA086A0}"/>
              </a:ext>
            </a:extLst>
          </p:cNvPr>
          <p:cNvSpPr/>
          <p:nvPr/>
        </p:nvSpPr>
        <p:spPr>
          <a:xfrm>
            <a:off x="330271" y="674379"/>
            <a:ext cx="5436986" cy="724619"/>
          </a:xfrm>
          <a:prstGeom prst="rightArrow">
            <a:avLst/>
          </a:prstGeom>
          <a:solidFill>
            <a:srgbClr val="24C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375F7AE-9509-4B5E-8457-7C5D81A2F519}"/>
              </a:ext>
            </a:extLst>
          </p:cNvPr>
          <p:cNvSpPr txBox="1"/>
          <p:nvPr/>
        </p:nvSpPr>
        <p:spPr>
          <a:xfrm>
            <a:off x="530090" y="768968"/>
            <a:ext cx="5223726" cy="461665"/>
          </a:xfrm>
          <a:prstGeom prst="rect">
            <a:avLst/>
          </a:prstGeom>
          <a:noFill/>
        </p:spPr>
        <p:txBody>
          <a:bodyPr wrap="square" rtlCol="0">
            <a:spAutoFit/>
          </a:bodyPr>
          <a:lstStyle/>
          <a:p>
            <a:r>
              <a:rPr lang="mn-MN" sz="2400" b="1" dirty="0">
                <a:solidFill>
                  <a:srgbClr val="FFFF00"/>
                </a:solidFill>
                <a:effectLst>
                  <a:outerShdw blurRad="50800" dist="50800" dir="2700000" algn="tl" rotWithShape="0">
                    <a:prstClr val="black">
                      <a:alpha val="70000"/>
                    </a:prstClr>
                  </a:outerShdw>
                </a:effectLst>
              </a:rPr>
              <a:t>Шинэчлэлийн хүрээндэх зорилго</a:t>
            </a:r>
            <a:endParaRPr lang="en-US" sz="2400" b="1" dirty="0">
              <a:solidFill>
                <a:srgbClr val="FFFF00"/>
              </a:solidFill>
              <a:effectLst>
                <a:outerShdw blurRad="50800" dist="50800" dir="2700000" algn="tl" rotWithShape="0">
                  <a:prstClr val="black">
                    <a:alpha val="70000"/>
                  </a:prstClr>
                </a:outerShdw>
              </a:effectLst>
            </a:endParaRPr>
          </a:p>
        </p:txBody>
      </p:sp>
      <p:pic>
        <p:nvPicPr>
          <p:cNvPr id="9" name="Picture 8">
            <a:extLst>
              <a:ext uri="{FF2B5EF4-FFF2-40B4-BE49-F238E27FC236}">
                <a16:creationId xmlns:a16="http://schemas.microsoft.com/office/drawing/2014/main" id="{C5AD0FD9-43E3-411C-AD64-2A976E48F316}"/>
              </a:ext>
            </a:extLst>
          </p:cNvPr>
          <p:cNvPicPr>
            <a:picLocks noChangeAspect="1"/>
          </p:cNvPicPr>
          <p:nvPr/>
        </p:nvPicPr>
        <p:blipFill>
          <a:blip r:embed="rId3"/>
          <a:stretch>
            <a:fillRect/>
          </a:stretch>
        </p:blipFill>
        <p:spPr>
          <a:xfrm>
            <a:off x="6797594" y="2305642"/>
            <a:ext cx="1127360" cy="964323"/>
          </a:xfrm>
          <a:prstGeom prst="rect">
            <a:avLst/>
          </a:prstGeom>
        </p:spPr>
      </p:pic>
      <p:pic>
        <p:nvPicPr>
          <p:cNvPr id="10" name="Picture 9">
            <a:extLst>
              <a:ext uri="{FF2B5EF4-FFF2-40B4-BE49-F238E27FC236}">
                <a16:creationId xmlns:a16="http://schemas.microsoft.com/office/drawing/2014/main" id="{3D87F2EC-4B3A-4133-BBFF-0FD141E3AC5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82465" y="4852792"/>
            <a:ext cx="1379506" cy="1379506"/>
          </a:xfrm>
          <a:prstGeom prst="rect">
            <a:avLst/>
          </a:prstGeom>
        </p:spPr>
      </p:pic>
      <p:sp>
        <p:nvSpPr>
          <p:cNvPr id="12" name="TextBox 11">
            <a:extLst>
              <a:ext uri="{FF2B5EF4-FFF2-40B4-BE49-F238E27FC236}">
                <a16:creationId xmlns:a16="http://schemas.microsoft.com/office/drawing/2014/main" id="{1E2D29FD-3757-4BA0-A064-685FDF95FE57}"/>
              </a:ext>
            </a:extLst>
          </p:cNvPr>
          <p:cNvSpPr txBox="1"/>
          <p:nvPr/>
        </p:nvSpPr>
        <p:spPr>
          <a:xfrm>
            <a:off x="2461285" y="2020430"/>
            <a:ext cx="3088433" cy="4278094"/>
          </a:xfrm>
          <a:prstGeom prst="rect">
            <a:avLst/>
          </a:prstGeom>
          <a:noFill/>
        </p:spPr>
        <p:txBody>
          <a:bodyPr wrap="square" rtlCol="0">
            <a:spAutoFit/>
          </a:bodyPr>
          <a:lstStyle/>
          <a:p>
            <a:pPr marL="342900" indent="-342900">
              <a:buFont typeface="Wingdings" panose="05000000000000000000" pitchFamily="2" charset="2"/>
              <a:buChar char="Ø"/>
            </a:pPr>
            <a:r>
              <a:rPr lang="mn-MN" sz="1600" b="1" i="1" dirty="0">
                <a:solidFill>
                  <a:srgbClr val="8FAADC"/>
                </a:solidFill>
                <a:ea typeface="Cambria" panose="02040503050406030204" pitchFamily="18" charset="0"/>
                <a:cs typeface="Arial" panose="020B0604020202020204" pitchFamily="34" charset="0"/>
              </a:rPr>
              <a:t>ХАВДРЫН ХИМИ ЭМЧИЛГЭЭГ </a:t>
            </a:r>
            <a:r>
              <a:rPr lang="mn-MN" sz="1600" dirty="0">
                <a:solidFill>
                  <a:schemeClr val="accent2"/>
                </a:solidFill>
                <a:ea typeface="Cambria" panose="02040503050406030204" pitchFamily="18" charset="0"/>
                <a:cs typeface="Arial" panose="020B0604020202020204" pitchFamily="34" charset="0"/>
              </a:rPr>
              <a:t>аймаг, дүүргийн эмнэлэгт хийдэг болох</a:t>
            </a:r>
          </a:p>
          <a:p>
            <a:pPr marL="342900" indent="-342900">
              <a:buFont typeface="Wingdings" panose="05000000000000000000" pitchFamily="2" charset="2"/>
              <a:buChar char="Ø"/>
            </a:pPr>
            <a:endParaRPr lang="en-US" sz="1600" dirty="0">
              <a:solidFill>
                <a:schemeClr val="accent2"/>
              </a:solidFill>
              <a:ea typeface="Cambria" panose="02040503050406030204" pitchFamily="18" charset="0"/>
              <a:cs typeface="Arial" panose="020B0604020202020204" pitchFamily="34" charset="0"/>
            </a:endParaRPr>
          </a:p>
          <a:p>
            <a:pPr marL="342900" indent="-342900">
              <a:buFont typeface="Wingdings" panose="05000000000000000000" pitchFamily="2" charset="2"/>
              <a:buChar char="Ø"/>
            </a:pPr>
            <a:r>
              <a:rPr lang="mn-MN" sz="1600" dirty="0">
                <a:solidFill>
                  <a:schemeClr val="accent2"/>
                </a:solidFill>
                <a:ea typeface="Cambria" panose="02040503050406030204" pitchFamily="18" charset="0"/>
                <a:cs typeface="Arial" panose="020B0604020202020204" pitchFamily="34" charset="0"/>
              </a:rPr>
              <a:t>Хувийн эмнэлгийн хэвтэнгийн санхүүжилтийг буурулж </a:t>
            </a:r>
            <a:r>
              <a:rPr lang="mn-MN" sz="1600" b="1" i="1" dirty="0">
                <a:solidFill>
                  <a:srgbClr val="8FAADC"/>
                </a:solidFill>
                <a:ea typeface="Cambria" panose="02040503050406030204" pitchFamily="18" charset="0"/>
                <a:cs typeface="Arial" panose="020B0604020202020204" pitchFamily="34" charset="0"/>
              </a:rPr>
              <a:t>АМБУЛАТОРИ, ОНОШИЛГОО, ШИНЖИЛГЭЭ, ЯАРАЛТАЙ ТУСЛАМЖИЙГ</a:t>
            </a:r>
            <a:r>
              <a:rPr lang="mn-MN" sz="1600" dirty="0">
                <a:solidFill>
                  <a:schemeClr val="accent2"/>
                </a:solidFill>
                <a:ea typeface="Cambria" panose="02040503050406030204" pitchFamily="18" charset="0"/>
                <a:cs typeface="Arial" panose="020B0604020202020204" pitchFamily="34" charset="0"/>
              </a:rPr>
              <a:t> санхүүжүүлж эхлэх</a:t>
            </a:r>
          </a:p>
          <a:p>
            <a:endParaRPr lang="en-US" sz="1600" dirty="0">
              <a:solidFill>
                <a:schemeClr val="accent2"/>
              </a:solidFill>
              <a:ea typeface="Cambria" panose="02040503050406030204" pitchFamily="18" charset="0"/>
              <a:cs typeface="Arial" panose="020B0604020202020204" pitchFamily="34" charset="0"/>
            </a:endParaRPr>
          </a:p>
          <a:p>
            <a:pPr marL="342900" indent="-342900">
              <a:buFont typeface="Wingdings" panose="05000000000000000000" pitchFamily="2" charset="2"/>
              <a:buChar char="Ø"/>
            </a:pPr>
            <a:r>
              <a:rPr lang="mn-MN" sz="1600" dirty="0">
                <a:solidFill>
                  <a:schemeClr val="accent2"/>
                </a:solidFill>
                <a:ea typeface="Cambria" panose="02040503050406030204" pitchFamily="18" charset="0"/>
                <a:cs typeface="Arial" panose="020B0604020202020204" pitchFamily="34" charset="0"/>
              </a:rPr>
              <a:t>Аймаг нийслэлийн </a:t>
            </a:r>
            <a:r>
              <a:rPr lang="mn-MN" sz="1600" b="1" i="1" dirty="0">
                <a:solidFill>
                  <a:srgbClr val="8FAADC"/>
                </a:solidFill>
                <a:ea typeface="Cambria" panose="02040503050406030204" pitchFamily="18" charset="0"/>
                <a:cs typeface="Arial" panose="020B0604020202020204" pitchFamily="34" charset="0"/>
              </a:rPr>
              <a:t>ЭМНЭЛГИЙН ГЭМТЭЛ, МЭС ЗАСАЛ, ХАРВАЛТ, ШИГДЭЭСИЙГ</a:t>
            </a:r>
            <a:r>
              <a:rPr lang="mn-MN" sz="1600" dirty="0">
                <a:solidFill>
                  <a:schemeClr val="accent2"/>
                </a:solidFill>
                <a:ea typeface="Cambria" panose="02040503050406030204" pitchFamily="18" charset="0"/>
                <a:cs typeface="Arial" panose="020B0604020202020204" pitchFamily="34" charset="0"/>
              </a:rPr>
              <a:t> үзүүлэх санхүүжилтийг шийдвэрлэх</a:t>
            </a:r>
          </a:p>
          <a:p>
            <a:endParaRPr lang="en-US" sz="1600" dirty="0">
              <a:solidFill>
                <a:schemeClr val="accent2"/>
              </a:solidFill>
              <a:ea typeface="Cambria" panose="02040503050406030204" pitchFamily="18" charset="0"/>
              <a:cs typeface="Arial" panose="020B0604020202020204" pitchFamily="34" charset="0"/>
            </a:endParaRPr>
          </a:p>
        </p:txBody>
      </p:sp>
      <p:pic>
        <p:nvPicPr>
          <p:cNvPr id="13" name="Picture 12">
            <a:extLst>
              <a:ext uri="{FF2B5EF4-FFF2-40B4-BE49-F238E27FC236}">
                <a16:creationId xmlns:a16="http://schemas.microsoft.com/office/drawing/2014/main" id="{AFEEBD9A-FD49-4C69-A354-ACFA11AFAB16}"/>
              </a:ext>
            </a:extLst>
          </p:cNvPr>
          <p:cNvPicPr>
            <a:picLocks noChangeAspect="1"/>
          </p:cNvPicPr>
          <p:nvPr/>
        </p:nvPicPr>
        <p:blipFill>
          <a:blip r:embed="rId5"/>
          <a:stretch>
            <a:fillRect/>
          </a:stretch>
        </p:blipFill>
        <p:spPr>
          <a:xfrm>
            <a:off x="6646625" y="2029458"/>
            <a:ext cx="1525584" cy="1525584"/>
          </a:xfrm>
          <a:prstGeom prst="rect">
            <a:avLst/>
          </a:prstGeom>
        </p:spPr>
      </p:pic>
      <p:pic>
        <p:nvPicPr>
          <p:cNvPr id="14" name="Picture 13">
            <a:extLst>
              <a:ext uri="{FF2B5EF4-FFF2-40B4-BE49-F238E27FC236}">
                <a16:creationId xmlns:a16="http://schemas.microsoft.com/office/drawing/2014/main" id="{7CE20770-2C52-485D-A4E1-47B0C1604B44}"/>
              </a:ext>
            </a:extLst>
          </p:cNvPr>
          <p:cNvPicPr>
            <a:picLocks noChangeAspect="1"/>
          </p:cNvPicPr>
          <p:nvPr/>
        </p:nvPicPr>
        <p:blipFill>
          <a:blip r:embed="rId5"/>
          <a:stretch>
            <a:fillRect/>
          </a:stretch>
        </p:blipFill>
        <p:spPr>
          <a:xfrm>
            <a:off x="6591173" y="4221757"/>
            <a:ext cx="1636487" cy="1636487"/>
          </a:xfrm>
          <a:prstGeom prst="rect">
            <a:avLst/>
          </a:prstGeom>
        </p:spPr>
      </p:pic>
      <p:sp>
        <p:nvSpPr>
          <p:cNvPr id="15" name="TextBox 14">
            <a:extLst>
              <a:ext uri="{FF2B5EF4-FFF2-40B4-BE49-F238E27FC236}">
                <a16:creationId xmlns:a16="http://schemas.microsoft.com/office/drawing/2014/main" id="{A8903346-F086-4A46-BD60-385C9EF80924}"/>
              </a:ext>
            </a:extLst>
          </p:cNvPr>
          <p:cNvSpPr txBox="1"/>
          <p:nvPr/>
        </p:nvSpPr>
        <p:spPr>
          <a:xfrm>
            <a:off x="8603166" y="1870034"/>
            <a:ext cx="2684204" cy="1754326"/>
          </a:xfrm>
          <a:prstGeom prst="rect">
            <a:avLst/>
          </a:prstGeom>
          <a:noFill/>
        </p:spPr>
        <p:txBody>
          <a:bodyPr wrap="square" rtlCol="0">
            <a:spAutoFit/>
          </a:bodyPr>
          <a:lstStyle/>
          <a:p>
            <a:pPr algn="just"/>
            <a:r>
              <a:rPr lang="mn-MN" b="1" dirty="0"/>
              <a:t>Гэмтлийн тусламж</a:t>
            </a:r>
            <a:r>
              <a:rPr lang="mn-MN" b="1"/>
              <a:t>, үйлчилгээг </a:t>
            </a:r>
            <a:r>
              <a:rPr lang="mn-MN" b="1" dirty="0"/>
              <a:t>Улаанбаатар хотод байрладаг 16 эмнэлэг цөөн </a:t>
            </a:r>
            <a:r>
              <a:rPr lang="mn-MN" b="1"/>
              <a:t>тоогоор гүйцэтгэн </a:t>
            </a:r>
            <a:r>
              <a:rPr lang="mn-MN" b="1" dirty="0"/>
              <a:t>нэхэмжилж эхэлсэн</a:t>
            </a:r>
            <a:endParaRPr lang="en-US" b="1" dirty="0"/>
          </a:p>
        </p:txBody>
      </p:sp>
      <p:sp>
        <p:nvSpPr>
          <p:cNvPr id="16" name="TextBox 15">
            <a:extLst>
              <a:ext uri="{FF2B5EF4-FFF2-40B4-BE49-F238E27FC236}">
                <a16:creationId xmlns:a16="http://schemas.microsoft.com/office/drawing/2014/main" id="{E5CEBC9B-B510-451D-BC52-C82ADA5F9678}"/>
              </a:ext>
            </a:extLst>
          </p:cNvPr>
          <p:cNvSpPr txBox="1"/>
          <p:nvPr/>
        </p:nvSpPr>
        <p:spPr>
          <a:xfrm>
            <a:off x="8603166" y="4370791"/>
            <a:ext cx="3029352" cy="1200329"/>
          </a:xfrm>
          <a:prstGeom prst="rect">
            <a:avLst/>
          </a:prstGeom>
          <a:noFill/>
        </p:spPr>
        <p:txBody>
          <a:bodyPr wrap="square" rtlCol="0">
            <a:spAutoFit/>
          </a:bodyPr>
          <a:lstStyle/>
          <a:p>
            <a:r>
              <a:rPr lang="mn-MN" b="1" dirty="0"/>
              <a:t>2021 онд орон нутагт 150 орчим хорт хавдрын мэс заслын тусламж, үйлчилгээг үзүүлсэн байна.</a:t>
            </a:r>
            <a:endParaRPr lang="en-US" b="1" dirty="0"/>
          </a:p>
        </p:txBody>
      </p:sp>
      <p:pic>
        <p:nvPicPr>
          <p:cNvPr id="17" name="Picture 16">
            <a:extLst>
              <a:ext uri="{FF2B5EF4-FFF2-40B4-BE49-F238E27FC236}">
                <a16:creationId xmlns:a16="http://schemas.microsoft.com/office/drawing/2014/main" id="{C4199091-DB91-4554-BC3F-350B009C23F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74749" y="4594363"/>
            <a:ext cx="869333" cy="869713"/>
          </a:xfrm>
          <a:prstGeom prst="rect">
            <a:avLst/>
          </a:prstGeom>
        </p:spPr>
      </p:pic>
      <p:pic>
        <p:nvPicPr>
          <p:cNvPr id="18" name="Picture 17">
            <a:extLst>
              <a:ext uri="{FF2B5EF4-FFF2-40B4-BE49-F238E27FC236}">
                <a16:creationId xmlns:a16="http://schemas.microsoft.com/office/drawing/2014/main" id="{3A9A85E4-5C0B-4F3E-9145-19AF3506619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79834" y="2936201"/>
            <a:ext cx="1679406" cy="1679406"/>
          </a:xfrm>
          <a:prstGeom prst="rect">
            <a:avLst/>
          </a:prstGeom>
        </p:spPr>
      </p:pic>
      <p:sp>
        <p:nvSpPr>
          <p:cNvPr id="5" name="TextBox 4">
            <a:extLst>
              <a:ext uri="{FF2B5EF4-FFF2-40B4-BE49-F238E27FC236}">
                <a16:creationId xmlns:a16="http://schemas.microsoft.com/office/drawing/2014/main" id="{B556CAAE-2E6F-4430-BFE5-FE104C604AA8}"/>
              </a:ext>
            </a:extLst>
          </p:cNvPr>
          <p:cNvSpPr txBox="1"/>
          <p:nvPr/>
        </p:nvSpPr>
        <p:spPr>
          <a:xfrm>
            <a:off x="7370799" y="768968"/>
            <a:ext cx="4490930" cy="461665"/>
          </a:xfrm>
          <a:prstGeom prst="rect">
            <a:avLst/>
          </a:prstGeom>
          <a:noFill/>
        </p:spPr>
        <p:txBody>
          <a:bodyPr wrap="square" rtlCol="0">
            <a:spAutoFit/>
          </a:bodyPr>
          <a:lstStyle/>
          <a:p>
            <a:r>
              <a:rPr lang="mn-MN" sz="2400" b="1" dirty="0">
                <a:solidFill>
                  <a:srgbClr val="FFFF00"/>
                </a:solidFill>
                <a:effectLst>
                  <a:outerShdw blurRad="50800" dist="50800" dir="2700000" algn="tl" rotWithShape="0">
                    <a:prstClr val="black">
                      <a:alpha val="70000"/>
                    </a:prstClr>
                  </a:outerShdw>
                </a:effectLst>
              </a:rPr>
              <a:t>Хэрэгжилтийн эхний жил</a:t>
            </a:r>
            <a:endParaRPr lang="en-US" sz="2400" b="1" dirty="0">
              <a:solidFill>
                <a:srgbClr val="FFFF00"/>
              </a:solidFill>
              <a:effectLst>
                <a:outerShdw blurRad="50800" dist="50800" dir="2700000" algn="tl" rotWithShape="0">
                  <a:prstClr val="black">
                    <a:alpha val="70000"/>
                  </a:prstClr>
                </a:outerShdw>
              </a:effectLst>
            </a:endParaRPr>
          </a:p>
        </p:txBody>
      </p:sp>
      <p:pic>
        <p:nvPicPr>
          <p:cNvPr id="20" name="Picture 19">
            <a:extLst>
              <a:ext uri="{FF2B5EF4-FFF2-40B4-BE49-F238E27FC236}">
                <a16:creationId xmlns:a16="http://schemas.microsoft.com/office/drawing/2014/main" id="{315DEFEE-3148-4FC4-8272-357D9FDC29A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89359" y="1407927"/>
            <a:ext cx="1782961" cy="1782961"/>
          </a:xfrm>
          <a:prstGeom prst="rect">
            <a:avLst/>
          </a:prstGeom>
        </p:spPr>
      </p:pic>
    </p:spTree>
    <p:extLst>
      <p:ext uri="{BB962C8B-B14F-4D97-AF65-F5344CB8AC3E}">
        <p14:creationId xmlns:p14="http://schemas.microsoft.com/office/powerpoint/2010/main" val="621623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361EE-EF03-491C-9DB7-25D2AA826C02}"/>
              </a:ext>
            </a:extLst>
          </p:cNvPr>
          <p:cNvSpPr>
            <a:spLocks noGrp="1"/>
          </p:cNvSpPr>
          <p:nvPr>
            <p:ph type="title"/>
          </p:nvPr>
        </p:nvSpPr>
        <p:spPr/>
        <p:txBody>
          <a:bodyPr/>
          <a:lstStyle/>
          <a:p>
            <a:r>
              <a:rPr lang="mn-MN"/>
              <a:t>Эмнэлгүүдийн нэхэмжлэлийн дүн шинжилгээ 1</a:t>
            </a:r>
            <a:endParaRPr lang="en-US"/>
          </a:p>
        </p:txBody>
      </p:sp>
      <p:graphicFrame>
        <p:nvGraphicFramePr>
          <p:cNvPr id="3" name="Table 3">
            <a:extLst>
              <a:ext uri="{FF2B5EF4-FFF2-40B4-BE49-F238E27FC236}">
                <a16:creationId xmlns:a16="http://schemas.microsoft.com/office/drawing/2014/main" id="{5F826098-E7DC-4970-B9B5-3BD1BB56C75F}"/>
              </a:ext>
            </a:extLst>
          </p:cNvPr>
          <p:cNvGraphicFramePr>
            <a:graphicFrameLocks noGrp="1"/>
          </p:cNvGraphicFramePr>
          <p:nvPr>
            <p:extLst>
              <p:ext uri="{D42A27DB-BD31-4B8C-83A1-F6EECF244321}">
                <p14:modId xmlns:p14="http://schemas.microsoft.com/office/powerpoint/2010/main" val="946322837"/>
              </p:ext>
            </p:extLst>
          </p:nvPr>
        </p:nvGraphicFramePr>
        <p:xfrm>
          <a:off x="103516" y="719665"/>
          <a:ext cx="11982093" cy="5983064"/>
        </p:xfrm>
        <a:graphic>
          <a:graphicData uri="http://schemas.openxmlformats.org/drawingml/2006/table">
            <a:tbl>
              <a:tblPr firstRow="1" bandRow="1">
                <a:tableStyleId>{6E25E649-3F16-4E02-A733-19D2CDBF48F0}</a:tableStyleId>
              </a:tblPr>
              <a:tblGrid>
                <a:gridCol w="3795624">
                  <a:extLst>
                    <a:ext uri="{9D8B030D-6E8A-4147-A177-3AD203B41FA5}">
                      <a16:colId xmlns:a16="http://schemas.microsoft.com/office/drawing/2014/main" val="4020184499"/>
                    </a:ext>
                  </a:extLst>
                </a:gridCol>
                <a:gridCol w="1871932">
                  <a:extLst>
                    <a:ext uri="{9D8B030D-6E8A-4147-A177-3AD203B41FA5}">
                      <a16:colId xmlns:a16="http://schemas.microsoft.com/office/drawing/2014/main" val="2377809820"/>
                    </a:ext>
                  </a:extLst>
                </a:gridCol>
                <a:gridCol w="1535502">
                  <a:extLst>
                    <a:ext uri="{9D8B030D-6E8A-4147-A177-3AD203B41FA5}">
                      <a16:colId xmlns:a16="http://schemas.microsoft.com/office/drawing/2014/main" val="3140396744"/>
                    </a:ext>
                  </a:extLst>
                </a:gridCol>
                <a:gridCol w="2320505">
                  <a:extLst>
                    <a:ext uri="{9D8B030D-6E8A-4147-A177-3AD203B41FA5}">
                      <a16:colId xmlns:a16="http://schemas.microsoft.com/office/drawing/2014/main" val="997612349"/>
                    </a:ext>
                  </a:extLst>
                </a:gridCol>
                <a:gridCol w="2458530">
                  <a:extLst>
                    <a:ext uri="{9D8B030D-6E8A-4147-A177-3AD203B41FA5}">
                      <a16:colId xmlns:a16="http://schemas.microsoft.com/office/drawing/2014/main" val="125994230"/>
                    </a:ext>
                  </a:extLst>
                </a:gridCol>
              </a:tblGrid>
              <a:tr h="609014">
                <a:tc>
                  <a:txBody>
                    <a:bodyPr/>
                    <a:lstStyle/>
                    <a:p>
                      <a:pPr algn="ctr">
                        <a:lnSpc>
                          <a:spcPct val="100000"/>
                        </a:lnSpc>
                      </a:pPr>
                      <a:r>
                        <a:rPr lang="mn-MN" sz="1200"/>
                        <a:t>Эмнэлэг</a:t>
                      </a:r>
                      <a:endParaRPr lang="en-US" sz="1200">
                        <a:latin typeface="Arial" panose="020B0604020202020204" pitchFamily="34" charset="0"/>
                        <a:cs typeface="Arial" panose="020B0604020202020204" pitchFamily="34" charset="0"/>
                      </a:endParaRPr>
                    </a:p>
                  </a:txBody>
                  <a:tcPr anchor="ctr"/>
                </a:tc>
                <a:tc>
                  <a:txBody>
                    <a:bodyPr/>
                    <a:lstStyle/>
                    <a:p>
                      <a:pPr algn="ctr">
                        <a:lnSpc>
                          <a:spcPct val="100000"/>
                        </a:lnSpc>
                      </a:pPr>
                      <a:r>
                        <a:rPr lang="mn-MN" sz="1200"/>
                        <a:t>Цахимт системийн хасалт</a:t>
                      </a:r>
                      <a:endParaRPr lang="en-US" sz="1200">
                        <a:latin typeface="Arial" panose="020B0604020202020204" pitchFamily="34" charset="0"/>
                        <a:cs typeface="Arial" panose="020B0604020202020204" pitchFamily="34" charset="0"/>
                      </a:endParaRPr>
                    </a:p>
                  </a:txBody>
                  <a:tcPr anchor="ctr"/>
                </a:tc>
                <a:tc>
                  <a:txBody>
                    <a:bodyPr/>
                    <a:lstStyle/>
                    <a:p>
                      <a:pPr algn="ctr">
                        <a:lnSpc>
                          <a:spcPct val="100000"/>
                        </a:lnSpc>
                      </a:pPr>
                      <a:r>
                        <a:rPr lang="mn-MN" sz="1200"/>
                        <a:t>Байцаагчийн хасалт</a:t>
                      </a:r>
                      <a:endParaRPr lang="en-US" sz="1200">
                        <a:latin typeface="Arial" panose="020B0604020202020204" pitchFamily="34" charset="0"/>
                        <a:cs typeface="Arial" panose="020B0604020202020204" pitchFamily="34" charset="0"/>
                      </a:endParaRPr>
                    </a:p>
                  </a:txBody>
                  <a:tcPr anchor="ctr"/>
                </a:tc>
                <a:tc>
                  <a:txBody>
                    <a:bodyPr/>
                    <a:lstStyle/>
                    <a:p>
                      <a:pPr algn="ctr">
                        <a:lnSpc>
                          <a:spcPct val="100000"/>
                        </a:lnSpc>
                      </a:pPr>
                      <a:r>
                        <a:rPr lang="mn-MN" sz="1200"/>
                        <a:t>ЭМДҮЗ 03 олгосон – 2020 зардал зөрүү</a:t>
                      </a:r>
                      <a:r>
                        <a:rPr lang="en-US" sz="1200"/>
                        <a:t> /</a:t>
                      </a:r>
                      <a:r>
                        <a:rPr lang="mn-MN" sz="1200"/>
                        <a:t>₮</a:t>
                      </a:r>
                      <a:endParaRPr lang="en-US" sz="1200">
                        <a:latin typeface="Arial" panose="020B0604020202020204" pitchFamily="34" charset="0"/>
                        <a:cs typeface="Arial" panose="020B0604020202020204" pitchFamily="34" charset="0"/>
                      </a:endParaRPr>
                    </a:p>
                  </a:txBody>
                  <a:tcPr anchor="ctr">
                    <a:solidFill>
                      <a:schemeClr val="accent6">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200"/>
                        <a:t>ЭМДҮЗ 03 нэхэмжилсэн – 2020 зардал зөрүү /₮</a:t>
                      </a:r>
                      <a:endParaRPr lang="en-US" sz="12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03760433"/>
                  </a:ext>
                </a:extLst>
              </a:tr>
              <a:tr h="358270">
                <a:tc>
                  <a:txBody>
                    <a:bodyPr/>
                    <a:lstStyle/>
                    <a:p>
                      <a:pPr algn="l" fontAlgn="b"/>
                      <a:r>
                        <a:rPr lang="ru-RU" sz="1400" b="0" u="none" strike="noStrike">
                          <a:solidFill>
                            <a:srgbClr val="000000"/>
                          </a:solidFill>
                          <a:effectLst/>
                        </a:rPr>
                        <a:t>Арьсны өвчин судлалын үндэсний төв</a:t>
                      </a:r>
                      <a:endParaRPr lang="ru-RU"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(539,483,049)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393,889,368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76326827"/>
                  </a:ext>
                </a:extLst>
              </a:tr>
              <a:tr h="358270">
                <a:tc>
                  <a:txBody>
                    <a:bodyPr/>
                    <a:lstStyle/>
                    <a:p>
                      <a:pPr algn="l" fontAlgn="b"/>
                      <a:r>
                        <a:rPr lang="mn-MN" sz="1400" b="0" u="none" strike="noStrike">
                          <a:solidFill>
                            <a:srgbClr val="000000"/>
                          </a:solidFill>
                          <a:effectLst/>
                        </a:rPr>
                        <a:t>Геронтологийн үндэсний төв</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(461,003,953)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(396,499,203)</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66178835"/>
                  </a:ext>
                </a:extLst>
              </a:tr>
              <a:tr h="358270">
                <a:tc>
                  <a:txBody>
                    <a:bodyPr/>
                    <a:lstStyle/>
                    <a:p>
                      <a:pPr algn="l" fontAlgn="b"/>
                      <a:r>
                        <a:rPr lang="ru-RU" sz="1400" b="0" u="none" strike="noStrike">
                          <a:solidFill>
                            <a:srgbClr val="000000"/>
                          </a:solidFill>
                          <a:effectLst/>
                        </a:rPr>
                        <a:t>Гэмтэл согог судлалын үндэсний төв</a:t>
                      </a:r>
                      <a:endParaRPr lang="ru-RU"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25,025,827,905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35,460,769,342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25143218"/>
                  </a:ext>
                </a:extLst>
              </a:tr>
              <a:tr h="358270">
                <a:tc>
                  <a:txBody>
                    <a:bodyPr/>
                    <a:lstStyle/>
                    <a:p>
                      <a:pPr algn="l" fontAlgn="b"/>
                      <a:r>
                        <a:rPr lang="mn-MN" sz="1400" b="0" u="none" strike="noStrike">
                          <a:solidFill>
                            <a:srgbClr val="000000"/>
                          </a:solidFill>
                          <a:effectLst/>
                        </a:rPr>
                        <a:t>Нийслэлийн амгалан амаржих газар</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25%</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3.3%</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6,679,627,718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12,270,135,136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74647654"/>
                  </a:ext>
                </a:extLst>
              </a:tr>
              <a:tr h="358270">
                <a:tc>
                  <a:txBody>
                    <a:bodyPr/>
                    <a:lstStyle/>
                    <a:p>
                      <a:pPr algn="l" fontAlgn="b"/>
                      <a:r>
                        <a:rPr lang="mn-MN" sz="1400" b="0" u="none" strike="noStrike">
                          <a:solidFill>
                            <a:srgbClr val="000000"/>
                          </a:solidFill>
                          <a:effectLst/>
                        </a:rPr>
                        <a:t>Нийслэлийн өргөө амаржих газар</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2,487,975,173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2,985,869,162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87896214"/>
                  </a:ext>
                </a:extLst>
              </a:tr>
              <a:tr h="358270">
                <a:tc>
                  <a:txBody>
                    <a:bodyPr/>
                    <a:lstStyle/>
                    <a:p>
                      <a:pPr algn="l" fontAlgn="b"/>
                      <a:r>
                        <a:rPr lang="mn-MN" sz="1400" b="0" u="none" strike="noStrike">
                          <a:solidFill>
                            <a:srgbClr val="000000"/>
                          </a:solidFill>
                          <a:effectLst/>
                        </a:rPr>
                        <a:t>Нийслэлийн хүрээ амаржих газар</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(717,519,279)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(225,887,265)</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97861955"/>
                  </a:ext>
                </a:extLst>
              </a:tr>
              <a:tr h="358270">
                <a:tc>
                  <a:txBody>
                    <a:bodyPr/>
                    <a:lstStyle/>
                    <a:p>
                      <a:pPr algn="l" fontAlgn="b"/>
                      <a:r>
                        <a:rPr lang="mn-MN" sz="1400" b="0" u="none" strike="noStrike">
                          <a:solidFill>
                            <a:srgbClr val="000000"/>
                          </a:solidFill>
                          <a:effectLst/>
                        </a:rPr>
                        <a:t>Сэтгэцийн эрүүл мэндийн үндэсний төв</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7.0%</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847,499,262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5,396,758,402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14695944"/>
                  </a:ext>
                </a:extLst>
              </a:tr>
              <a:tr h="358270">
                <a:tc>
                  <a:txBody>
                    <a:bodyPr/>
                    <a:lstStyle/>
                    <a:p>
                      <a:pPr algn="l" fontAlgn="b"/>
                      <a:r>
                        <a:rPr lang="mn-MN" sz="1400" b="0" u="none" strike="noStrike">
                          <a:solidFill>
                            <a:srgbClr val="000000"/>
                          </a:solidFill>
                          <a:effectLst/>
                        </a:rPr>
                        <a:t>УАУТХүрээлэн</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2.5%</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(950,177,329)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(887,611,372)</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6408578"/>
                  </a:ext>
                </a:extLst>
              </a:tr>
              <a:tr h="358270">
                <a:tc>
                  <a:txBody>
                    <a:bodyPr/>
                    <a:lstStyle/>
                    <a:p>
                      <a:pPr algn="l" fontAlgn="b"/>
                      <a:r>
                        <a:rPr lang="ru-RU" sz="1400" b="0" u="none" strike="noStrike">
                          <a:solidFill>
                            <a:srgbClr val="000000"/>
                          </a:solidFill>
                          <a:effectLst/>
                        </a:rPr>
                        <a:t>УАУхааны элэг судлалын клиник төв</a:t>
                      </a:r>
                      <a:endParaRPr lang="ru-RU"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(2,039,754,455)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(2,019,623,500)</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59692193"/>
                  </a:ext>
                </a:extLst>
              </a:tr>
              <a:tr h="358270">
                <a:tc>
                  <a:txBody>
                    <a:bodyPr/>
                    <a:lstStyle/>
                    <a:p>
                      <a:pPr algn="l" fontAlgn="b"/>
                      <a:r>
                        <a:rPr lang="mn-MN" sz="1400" b="0" u="none" strike="noStrike">
                          <a:solidFill>
                            <a:srgbClr val="000000"/>
                          </a:solidFill>
                          <a:effectLst/>
                        </a:rPr>
                        <a:t>Улсын гуравдугаар төв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191,512,367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9,449,322,644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05383124"/>
                  </a:ext>
                </a:extLst>
              </a:tr>
              <a:tr h="358270">
                <a:tc>
                  <a:txBody>
                    <a:bodyPr/>
                    <a:lstStyle/>
                    <a:p>
                      <a:pPr algn="l" fontAlgn="b"/>
                      <a:r>
                        <a:rPr lang="mn-MN" sz="1400" b="0" u="none" strike="noStrike">
                          <a:solidFill>
                            <a:srgbClr val="000000"/>
                          </a:solidFill>
                          <a:effectLst/>
                        </a:rPr>
                        <a:t>Улсын нэгдүгээр төв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23%</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5,467,084,007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21,461,267,797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22034416"/>
                  </a:ext>
                </a:extLst>
              </a:tr>
              <a:tr h="358270">
                <a:tc>
                  <a:txBody>
                    <a:bodyPr/>
                    <a:lstStyle/>
                    <a:p>
                      <a:pPr algn="l" fontAlgn="b"/>
                      <a:r>
                        <a:rPr lang="mn-MN" sz="1400" b="0" u="none" strike="noStrike">
                          <a:solidFill>
                            <a:srgbClr val="000000"/>
                          </a:solidFill>
                          <a:effectLst/>
                        </a:rPr>
                        <a:t>Улсын хоёрдугаар төв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8,081,982,130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10,868,021,194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43474103"/>
                  </a:ext>
                </a:extLst>
              </a:tr>
              <a:tr h="358270">
                <a:tc>
                  <a:txBody>
                    <a:bodyPr/>
                    <a:lstStyle/>
                    <a:p>
                      <a:pPr algn="l" fontAlgn="b"/>
                      <a:r>
                        <a:rPr lang="mn-MN" sz="1400" b="0" u="none" strike="noStrike">
                          <a:solidFill>
                            <a:srgbClr val="000000"/>
                          </a:solidFill>
                          <a:effectLst/>
                        </a:rPr>
                        <a:t>Хавдар судлалын үндэсний төв</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18,468,138,681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25,525,751,249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43989608"/>
                  </a:ext>
                </a:extLst>
              </a:tr>
              <a:tr h="358270">
                <a:tc>
                  <a:txBody>
                    <a:bodyPr/>
                    <a:lstStyle/>
                    <a:p>
                      <a:pPr algn="l" fontAlgn="b"/>
                      <a:r>
                        <a:rPr lang="ru-RU" sz="1400" b="0" u="none" strike="noStrike">
                          <a:solidFill>
                            <a:srgbClr val="000000"/>
                          </a:solidFill>
                          <a:effectLst/>
                        </a:rPr>
                        <a:t>Халдварт өвчин судлалын үндэсний төв</a:t>
                      </a:r>
                      <a:endParaRPr lang="ru-RU"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32%</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(7,606,444,408)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1,227,385,208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34366739"/>
                  </a:ext>
                </a:extLst>
              </a:tr>
              <a:tr h="358270">
                <a:tc>
                  <a:txBody>
                    <a:bodyPr/>
                    <a:lstStyle/>
                    <a:p>
                      <a:pPr algn="l" fontAlgn="b"/>
                      <a:r>
                        <a:rPr lang="mn-MN" sz="1400" b="0" u="none" strike="noStrike">
                          <a:solidFill>
                            <a:srgbClr val="000000"/>
                          </a:solidFill>
                          <a:effectLst/>
                        </a:rPr>
                        <a:t>Эх хүүхдийн эрүүл мэндийн үндэсний төв</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15,021,522,411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21,742,424,137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19744408"/>
                  </a:ext>
                </a:extLst>
              </a:tr>
            </a:tbl>
          </a:graphicData>
        </a:graphic>
      </p:graphicFrame>
    </p:spTree>
    <p:extLst>
      <p:ext uri="{BB962C8B-B14F-4D97-AF65-F5344CB8AC3E}">
        <p14:creationId xmlns:p14="http://schemas.microsoft.com/office/powerpoint/2010/main" val="3328496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65461F-0ACE-4001-A9DB-FDF1D3176434}"/>
              </a:ext>
            </a:extLst>
          </p:cNvPr>
          <p:cNvSpPr>
            <a:spLocks noGrp="1"/>
          </p:cNvSpPr>
          <p:nvPr>
            <p:ph type="title"/>
          </p:nvPr>
        </p:nvSpPr>
        <p:spPr>
          <a:xfrm>
            <a:off x="2466974" y="89744"/>
            <a:ext cx="9477375" cy="586531"/>
          </a:xfrm>
        </p:spPr>
        <p:txBody>
          <a:bodyPr/>
          <a:lstStyle/>
          <a:p>
            <a:r>
              <a:rPr lang="mn-MN"/>
              <a:t>Эмнэлгүүдийн нэхэмжлэлийн дүн шинжилгээ 2</a:t>
            </a:r>
            <a:endParaRPr lang="en-US"/>
          </a:p>
        </p:txBody>
      </p:sp>
      <p:graphicFrame>
        <p:nvGraphicFramePr>
          <p:cNvPr id="5" name="Table 3">
            <a:extLst>
              <a:ext uri="{FF2B5EF4-FFF2-40B4-BE49-F238E27FC236}">
                <a16:creationId xmlns:a16="http://schemas.microsoft.com/office/drawing/2014/main" id="{A5ED8239-ACBE-4016-88AD-59AFBFD0EBBE}"/>
              </a:ext>
            </a:extLst>
          </p:cNvPr>
          <p:cNvGraphicFramePr>
            <a:graphicFrameLocks noGrp="1"/>
          </p:cNvGraphicFramePr>
          <p:nvPr>
            <p:extLst>
              <p:ext uri="{D42A27DB-BD31-4B8C-83A1-F6EECF244321}">
                <p14:modId xmlns:p14="http://schemas.microsoft.com/office/powerpoint/2010/main" val="2124429710"/>
              </p:ext>
            </p:extLst>
          </p:nvPr>
        </p:nvGraphicFramePr>
        <p:xfrm>
          <a:off x="103516" y="719664"/>
          <a:ext cx="11982093" cy="6048587"/>
        </p:xfrm>
        <a:graphic>
          <a:graphicData uri="http://schemas.openxmlformats.org/drawingml/2006/table">
            <a:tbl>
              <a:tblPr firstRow="1" bandRow="1">
                <a:tableStyleId>{6E25E649-3F16-4E02-A733-19D2CDBF48F0}</a:tableStyleId>
              </a:tblPr>
              <a:tblGrid>
                <a:gridCol w="4157933">
                  <a:extLst>
                    <a:ext uri="{9D8B030D-6E8A-4147-A177-3AD203B41FA5}">
                      <a16:colId xmlns:a16="http://schemas.microsoft.com/office/drawing/2014/main" val="4020184499"/>
                    </a:ext>
                  </a:extLst>
                </a:gridCol>
                <a:gridCol w="1751162">
                  <a:extLst>
                    <a:ext uri="{9D8B030D-6E8A-4147-A177-3AD203B41FA5}">
                      <a16:colId xmlns:a16="http://schemas.microsoft.com/office/drawing/2014/main" val="2377809820"/>
                    </a:ext>
                  </a:extLst>
                </a:gridCol>
                <a:gridCol w="1475117">
                  <a:extLst>
                    <a:ext uri="{9D8B030D-6E8A-4147-A177-3AD203B41FA5}">
                      <a16:colId xmlns:a16="http://schemas.microsoft.com/office/drawing/2014/main" val="3140396744"/>
                    </a:ext>
                  </a:extLst>
                </a:gridCol>
                <a:gridCol w="2251495">
                  <a:extLst>
                    <a:ext uri="{9D8B030D-6E8A-4147-A177-3AD203B41FA5}">
                      <a16:colId xmlns:a16="http://schemas.microsoft.com/office/drawing/2014/main" val="997612349"/>
                    </a:ext>
                  </a:extLst>
                </a:gridCol>
                <a:gridCol w="2346386">
                  <a:extLst>
                    <a:ext uri="{9D8B030D-6E8A-4147-A177-3AD203B41FA5}">
                      <a16:colId xmlns:a16="http://schemas.microsoft.com/office/drawing/2014/main" val="125994230"/>
                    </a:ext>
                  </a:extLst>
                </a:gridCol>
              </a:tblGrid>
              <a:tr h="549835">
                <a:tc>
                  <a:txBody>
                    <a:bodyPr/>
                    <a:lstStyle/>
                    <a:p>
                      <a:pPr algn="ctr">
                        <a:lnSpc>
                          <a:spcPct val="100000"/>
                        </a:lnSpc>
                      </a:pPr>
                      <a:r>
                        <a:rPr lang="mn-MN" sz="1200"/>
                        <a:t>Эмнэлэг</a:t>
                      </a:r>
                      <a:endParaRPr lang="en-US" sz="1200">
                        <a:latin typeface="Arial" panose="020B0604020202020204" pitchFamily="34" charset="0"/>
                        <a:cs typeface="Arial" panose="020B0604020202020204" pitchFamily="34" charset="0"/>
                      </a:endParaRPr>
                    </a:p>
                  </a:txBody>
                  <a:tcPr anchor="ctr"/>
                </a:tc>
                <a:tc>
                  <a:txBody>
                    <a:bodyPr/>
                    <a:lstStyle/>
                    <a:p>
                      <a:pPr algn="ctr">
                        <a:lnSpc>
                          <a:spcPct val="100000"/>
                        </a:lnSpc>
                      </a:pPr>
                      <a:r>
                        <a:rPr lang="mn-MN" sz="1200"/>
                        <a:t>Цахимт системийн хасалт</a:t>
                      </a:r>
                      <a:endParaRPr lang="en-US" sz="1200">
                        <a:latin typeface="Arial" panose="020B0604020202020204" pitchFamily="34" charset="0"/>
                        <a:cs typeface="Arial" panose="020B0604020202020204" pitchFamily="34" charset="0"/>
                      </a:endParaRPr>
                    </a:p>
                  </a:txBody>
                  <a:tcPr anchor="ctr"/>
                </a:tc>
                <a:tc>
                  <a:txBody>
                    <a:bodyPr/>
                    <a:lstStyle/>
                    <a:p>
                      <a:pPr algn="ctr">
                        <a:lnSpc>
                          <a:spcPct val="100000"/>
                        </a:lnSpc>
                      </a:pPr>
                      <a:r>
                        <a:rPr lang="mn-MN" sz="1200"/>
                        <a:t>Байцаагчийн хасалт</a:t>
                      </a:r>
                      <a:endParaRPr lang="en-US" sz="1200">
                        <a:latin typeface="Arial" panose="020B0604020202020204" pitchFamily="34" charset="0"/>
                        <a:cs typeface="Arial" panose="020B0604020202020204" pitchFamily="34" charset="0"/>
                      </a:endParaRPr>
                    </a:p>
                  </a:txBody>
                  <a:tcPr anchor="ctr"/>
                </a:tc>
                <a:tc>
                  <a:txBody>
                    <a:bodyPr/>
                    <a:lstStyle/>
                    <a:p>
                      <a:pPr algn="ctr">
                        <a:lnSpc>
                          <a:spcPct val="100000"/>
                        </a:lnSpc>
                      </a:pPr>
                      <a:r>
                        <a:rPr lang="mn-MN" sz="1200"/>
                        <a:t>ЭМДҮЗ 03 олгосон – 2020 зардал зөрүү /₮</a:t>
                      </a:r>
                      <a:endParaRPr lang="en-US" sz="1200">
                        <a:latin typeface="Arial" panose="020B0604020202020204" pitchFamily="34" charset="0"/>
                        <a:cs typeface="Arial" panose="020B0604020202020204" pitchFamily="34" charset="0"/>
                      </a:endParaRPr>
                    </a:p>
                  </a:txBody>
                  <a:tcPr anchor="ctr">
                    <a:solidFill>
                      <a:schemeClr val="accent6">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200"/>
                        <a:t>ЭМДҮЗ 03 нэхэмжилсэн – 2020 зардал зөрүү /₮</a:t>
                      </a:r>
                      <a:endParaRPr lang="en-US" sz="12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03760433"/>
                  </a:ext>
                </a:extLst>
              </a:tr>
              <a:tr h="323456">
                <a:tc>
                  <a:txBody>
                    <a:bodyPr/>
                    <a:lstStyle/>
                    <a:p>
                      <a:pPr algn="l" fontAlgn="b"/>
                      <a:r>
                        <a:rPr lang="mn-MN" sz="1400" b="0" u="none" strike="noStrike">
                          <a:solidFill>
                            <a:srgbClr val="000000"/>
                          </a:solidFill>
                          <a:effectLst/>
                        </a:rPr>
                        <a:t>Нийслэлийн наркологийн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232,508,353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236,652,828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66178835"/>
                  </a:ext>
                </a:extLst>
              </a:tr>
              <a:tr h="323456">
                <a:tc>
                  <a:txBody>
                    <a:bodyPr/>
                    <a:lstStyle/>
                    <a:p>
                      <a:pPr algn="l" fontAlgn="b"/>
                      <a:r>
                        <a:rPr lang="mn-MN" sz="1400" b="0" u="none" strike="noStrike">
                          <a:solidFill>
                            <a:srgbClr val="000000"/>
                          </a:solidFill>
                          <a:effectLst/>
                        </a:rPr>
                        <a:t>Нийслэлийн түргэн тусламжийн төв</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7.8%</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6,370,409,711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7,696,834,711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25143218"/>
                  </a:ext>
                </a:extLst>
              </a:tr>
              <a:tr h="323456">
                <a:tc>
                  <a:txBody>
                    <a:bodyPr/>
                    <a:lstStyle/>
                    <a:p>
                      <a:pPr algn="l" fontAlgn="b"/>
                      <a:r>
                        <a:rPr lang="mn-MN" sz="1400" b="0" u="none" strike="noStrike">
                          <a:solidFill>
                            <a:srgbClr val="000000"/>
                          </a:solidFill>
                          <a:effectLst/>
                        </a:rPr>
                        <a:t>Шүд эрүү нүүрний эмгэг судлалын төв</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(1,337,946,155)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(1,309,990,687)</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74647654"/>
                  </a:ext>
                </a:extLst>
              </a:tr>
              <a:tr h="323456">
                <a:tc>
                  <a:txBody>
                    <a:bodyPr/>
                    <a:lstStyle/>
                    <a:p>
                      <a:pPr algn="l" fontAlgn="b"/>
                      <a:r>
                        <a:rPr lang="mn-MN" sz="1400" b="0" u="none" strike="noStrike">
                          <a:solidFill>
                            <a:srgbClr val="000000"/>
                          </a:solidFill>
                          <a:effectLst/>
                        </a:rPr>
                        <a:t>Энэрэл</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4.0%</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(1,613,325,184)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(1,559,910,917)</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87896214"/>
                  </a:ext>
                </a:extLst>
              </a:tr>
              <a:tr h="323456">
                <a:tc>
                  <a:txBody>
                    <a:bodyPr/>
                    <a:lstStyle/>
                    <a:p>
                      <a:pPr algn="l" fontAlgn="b"/>
                      <a:r>
                        <a:rPr lang="mn-MN" sz="1400" b="0" u="none" strike="noStrike">
                          <a:solidFill>
                            <a:srgbClr val="000000"/>
                          </a:solidFill>
                          <a:effectLst/>
                        </a:rPr>
                        <a:t>Эх нярай эмэгтэйчүүдийн үндэсний төв хоёр</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88%</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699,261,459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6,227,915,063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97861955"/>
                  </a:ext>
                </a:extLst>
              </a:tr>
              <a:tr h="323456">
                <a:tc>
                  <a:txBody>
                    <a:bodyPr/>
                    <a:lstStyle/>
                    <a:p>
                      <a:pPr algn="l" fontAlgn="b"/>
                      <a:r>
                        <a:rPr lang="mn-MN" sz="1400" b="0" u="none" strike="noStrike">
                          <a:solidFill>
                            <a:srgbClr val="000000"/>
                          </a:solidFill>
                          <a:effectLst/>
                        </a:rPr>
                        <a:t>Багануур ЭМТ</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1,991,166,816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4,056,368,777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14695944"/>
                  </a:ext>
                </a:extLst>
              </a:tr>
              <a:tr h="323456">
                <a:tc>
                  <a:txBody>
                    <a:bodyPr/>
                    <a:lstStyle/>
                    <a:p>
                      <a:pPr algn="l" fontAlgn="b"/>
                      <a:r>
                        <a:rPr lang="mn-MN" sz="1400" b="0" u="none" strike="noStrike">
                          <a:solidFill>
                            <a:srgbClr val="000000"/>
                          </a:solidFill>
                          <a:effectLst/>
                        </a:rPr>
                        <a:t>Багахангай ЭМТ</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36.0%</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(600,918,766)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(420,430,711)</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6408578"/>
                  </a:ext>
                </a:extLst>
              </a:tr>
              <a:tr h="323456">
                <a:tc>
                  <a:txBody>
                    <a:bodyPr/>
                    <a:lstStyle/>
                    <a:p>
                      <a:pPr algn="l" fontAlgn="b"/>
                      <a:r>
                        <a:rPr lang="mn-MN" sz="1400" b="0" u="none" strike="noStrike">
                          <a:solidFill>
                            <a:srgbClr val="000000"/>
                          </a:solidFill>
                          <a:effectLst/>
                        </a:rPr>
                        <a:t>Баянгол ЭМТ</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33%</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38,621,966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5,271,209,156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59692193"/>
                  </a:ext>
                </a:extLst>
              </a:tr>
              <a:tr h="323456">
                <a:tc>
                  <a:txBody>
                    <a:bodyPr/>
                    <a:lstStyle/>
                    <a:p>
                      <a:pPr algn="l" fontAlgn="b"/>
                      <a:r>
                        <a:rPr lang="mn-MN" sz="1400" b="0" u="none" strike="noStrike">
                          <a:solidFill>
                            <a:srgbClr val="000000"/>
                          </a:solidFill>
                          <a:effectLst/>
                        </a:rPr>
                        <a:t>Баянзүрх ЭМТ</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41%</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1,386,965,312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7,067,283,981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05383124"/>
                  </a:ext>
                </a:extLst>
              </a:tr>
              <a:tr h="323456">
                <a:tc>
                  <a:txBody>
                    <a:bodyPr/>
                    <a:lstStyle/>
                    <a:p>
                      <a:pPr algn="l" fontAlgn="b"/>
                      <a:r>
                        <a:rPr lang="mn-MN" sz="1400" b="0" u="none" strike="noStrike">
                          <a:solidFill>
                            <a:srgbClr val="000000"/>
                          </a:solidFill>
                          <a:effectLst/>
                        </a:rPr>
                        <a:t>Налайх ЭМТ</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(2,833,566,284)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(2,010,597,308)</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22034416"/>
                  </a:ext>
                </a:extLst>
              </a:tr>
              <a:tr h="323456">
                <a:tc>
                  <a:txBody>
                    <a:bodyPr/>
                    <a:lstStyle/>
                    <a:p>
                      <a:pPr algn="l" fontAlgn="b"/>
                      <a:r>
                        <a:rPr lang="mn-MN" sz="1400" b="0" u="none" strike="noStrike">
                          <a:solidFill>
                            <a:srgbClr val="000000"/>
                          </a:solidFill>
                          <a:effectLst/>
                        </a:rPr>
                        <a:t>Сонгинохайрхан НЭ</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3,640,105,450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4,583,073,062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43474103"/>
                  </a:ext>
                </a:extLst>
              </a:tr>
              <a:tr h="323456">
                <a:tc>
                  <a:txBody>
                    <a:bodyPr/>
                    <a:lstStyle/>
                    <a:p>
                      <a:pPr algn="l" fontAlgn="b"/>
                      <a:r>
                        <a:rPr lang="mn-MN" sz="1400" b="0" u="none" strike="noStrike">
                          <a:solidFill>
                            <a:srgbClr val="000000"/>
                          </a:solidFill>
                          <a:effectLst/>
                        </a:rPr>
                        <a:t>Сонгинохайрхан ЭМТ</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32%</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959,115,709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5,944,419,366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43989608"/>
                  </a:ext>
                </a:extLst>
              </a:tr>
              <a:tr h="323456">
                <a:tc>
                  <a:txBody>
                    <a:bodyPr/>
                    <a:lstStyle/>
                    <a:p>
                      <a:pPr algn="l" fontAlgn="b"/>
                      <a:r>
                        <a:rPr lang="mn-MN" sz="1400" b="0" u="none" strike="noStrike">
                          <a:solidFill>
                            <a:srgbClr val="000000"/>
                          </a:solidFill>
                          <a:effectLst/>
                        </a:rPr>
                        <a:t>Сүхбаатар НЭ</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421,032,624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826,423,364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34366739"/>
                  </a:ext>
                </a:extLst>
              </a:tr>
              <a:tr h="323456">
                <a:tc>
                  <a:txBody>
                    <a:bodyPr/>
                    <a:lstStyle/>
                    <a:p>
                      <a:pPr algn="l" fontAlgn="b"/>
                      <a:r>
                        <a:rPr lang="mn-MN" sz="1400" b="0" u="none" strike="noStrike">
                          <a:solidFill>
                            <a:srgbClr val="000000"/>
                          </a:solidFill>
                          <a:effectLst/>
                        </a:rPr>
                        <a:t>Сүхбаатар ЭМТ</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38%</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(1,506,412,173)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799,223,648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19744408"/>
                  </a:ext>
                </a:extLst>
              </a:tr>
              <a:tr h="323456">
                <a:tc>
                  <a:txBody>
                    <a:bodyPr/>
                    <a:lstStyle/>
                    <a:p>
                      <a:pPr algn="l" fontAlgn="b"/>
                      <a:r>
                        <a:rPr lang="mn-MN" sz="1400" b="0" u="none" strike="noStrike">
                          <a:solidFill>
                            <a:srgbClr val="000000"/>
                          </a:solidFill>
                          <a:effectLst/>
                        </a:rPr>
                        <a:t>Хан-уул НЭ</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3.7%</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(2,427,850,525)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(2,197,188,913)</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51974835"/>
                  </a:ext>
                </a:extLst>
              </a:tr>
              <a:tr h="323456">
                <a:tc>
                  <a:txBody>
                    <a:bodyPr/>
                    <a:lstStyle/>
                    <a:p>
                      <a:pPr algn="l" fontAlgn="b"/>
                      <a:r>
                        <a:rPr lang="mn-MN" sz="1400" b="0" u="none" strike="noStrike">
                          <a:solidFill>
                            <a:srgbClr val="000000"/>
                          </a:solidFill>
                          <a:effectLst/>
                        </a:rPr>
                        <a:t>Хан-Уул ЭМТ</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37%</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446,373,413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4,195,958,602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07496205"/>
                  </a:ext>
                </a:extLst>
              </a:tr>
              <a:tr h="323456">
                <a:tc>
                  <a:txBody>
                    <a:bodyPr/>
                    <a:lstStyle/>
                    <a:p>
                      <a:pPr algn="l" fontAlgn="b"/>
                      <a:r>
                        <a:rPr lang="mn-MN" sz="1400" b="0" u="none" strike="noStrike">
                          <a:solidFill>
                            <a:srgbClr val="000000"/>
                          </a:solidFill>
                          <a:effectLst/>
                        </a:rPr>
                        <a:t>Чингэлтэй ЭМТ</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36%</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(1,785,456,905)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2,381,290,054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78090506"/>
                  </a:ext>
                </a:extLst>
              </a:tr>
            </a:tbl>
          </a:graphicData>
        </a:graphic>
      </p:graphicFrame>
    </p:spTree>
    <p:extLst>
      <p:ext uri="{BB962C8B-B14F-4D97-AF65-F5344CB8AC3E}">
        <p14:creationId xmlns:p14="http://schemas.microsoft.com/office/powerpoint/2010/main" val="3150823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928C2E-D2A9-4DA3-AA6A-666535388949}"/>
              </a:ext>
            </a:extLst>
          </p:cNvPr>
          <p:cNvSpPr>
            <a:spLocks noGrp="1"/>
          </p:cNvSpPr>
          <p:nvPr>
            <p:ph type="title"/>
          </p:nvPr>
        </p:nvSpPr>
        <p:spPr>
          <a:xfrm>
            <a:off x="2466974" y="89744"/>
            <a:ext cx="9477375" cy="586531"/>
          </a:xfrm>
        </p:spPr>
        <p:txBody>
          <a:bodyPr/>
          <a:lstStyle/>
          <a:p>
            <a:r>
              <a:rPr lang="mn-MN"/>
              <a:t>Эмнэлгүүдийн нэхэмжлэлийн дүн шинжилгээ 3</a:t>
            </a:r>
            <a:endParaRPr lang="en-US"/>
          </a:p>
        </p:txBody>
      </p:sp>
      <p:graphicFrame>
        <p:nvGraphicFramePr>
          <p:cNvPr id="5" name="Table 3">
            <a:extLst>
              <a:ext uri="{FF2B5EF4-FFF2-40B4-BE49-F238E27FC236}">
                <a16:creationId xmlns:a16="http://schemas.microsoft.com/office/drawing/2014/main" id="{DC19ADBA-E29B-44B4-9309-2F8195BD25D7}"/>
              </a:ext>
            </a:extLst>
          </p:cNvPr>
          <p:cNvGraphicFramePr>
            <a:graphicFrameLocks noGrp="1"/>
          </p:cNvGraphicFramePr>
          <p:nvPr>
            <p:extLst>
              <p:ext uri="{D42A27DB-BD31-4B8C-83A1-F6EECF244321}">
                <p14:modId xmlns:p14="http://schemas.microsoft.com/office/powerpoint/2010/main" val="357971678"/>
              </p:ext>
            </p:extLst>
          </p:nvPr>
        </p:nvGraphicFramePr>
        <p:xfrm>
          <a:off x="103516" y="719665"/>
          <a:ext cx="11982093" cy="6105381"/>
        </p:xfrm>
        <a:graphic>
          <a:graphicData uri="http://schemas.openxmlformats.org/drawingml/2006/table">
            <a:tbl>
              <a:tblPr firstRow="1" bandRow="1">
                <a:tableStyleId>{6E25E649-3F16-4E02-A733-19D2CDBF48F0}</a:tableStyleId>
              </a:tblPr>
              <a:tblGrid>
                <a:gridCol w="4123427">
                  <a:extLst>
                    <a:ext uri="{9D8B030D-6E8A-4147-A177-3AD203B41FA5}">
                      <a16:colId xmlns:a16="http://schemas.microsoft.com/office/drawing/2014/main" val="4020184499"/>
                    </a:ext>
                  </a:extLst>
                </a:gridCol>
                <a:gridCol w="1794295">
                  <a:extLst>
                    <a:ext uri="{9D8B030D-6E8A-4147-A177-3AD203B41FA5}">
                      <a16:colId xmlns:a16="http://schemas.microsoft.com/office/drawing/2014/main" val="2377809820"/>
                    </a:ext>
                  </a:extLst>
                </a:gridCol>
                <a:gridCol w="1621766">
                  <a:extLst>
                    <a:ext uri="{9D8B030D-6E8A-4147-A177-3AD203B41FA5}">
                      <a16:colId xmlns:a16="http://schemas.microsoft.com/office/drawing/2014/main" val="3140396744"/>
                    </a:ext>
                  </a:extLst>
                </a:gridCol>
                <a:gridCol w="2078966">
                  <a:extLst>
                    <a:ext uri="{9D8B030D-6E8A-4147-A177-3AD203B41FA5}">
                      <a16:colId xmlns:a16="http://schemas.microsoft.com/office/drawing/2014/main" val="997612349"/>
                    </a:ext>
                  </a:extLst>
                </a:gridCol>
                <a:gridCol w="2363639">
                  <a:extLst>
                    <a:ext uri="{9D8B030D-6E8A-4147-A177-3AD203B41FA5}">
                      <a16:colId xmlns:a16="http://schemas.microsoft.com/office/drawing/2014/main" val="125994230"/>
                    </a:ext>
                  </a:extLst>
                </a:gridCol>
              </a:tblGrid>
              <a:tr h="268961">
                <a:tc>
                  <a:txBody>
                    <a:bodyPr/>
                    <a:lstStyle/>
                    <a:p>
                      <a:pPr algn="ctr">
                        <a:lnSpc>
                          <a:spcPct val="100000"/>
                        </a:lnSpc>
                      </a:pPr>
                      <a:r>
                        <a:rPr lang="mn-MN" sz="1200"/>
                        <a:t>Эмнэлэг</a:t>
                      </a:r>
                      <a:endParaRPr lang="en-US" sz="1200">
                        <a:latin typeface="Arial" panose="020B0604020202020204" pitchFamily="34" charset="0"/>
                        <a:cs typeface="Arial" panose="020B0604020202020204" pitchFamily="34" charset="0"/>
                      </a:endParaRPr>
                    </a:p>
                  </a:txBody>
                  <a:tcPr anchor="ctr"/>
                </a:tc>
                <a:tc>
                  <a:txBody>
                    <a:bodyPr/>
                    <a:lstStyle/>
                    <a:p>
                      <a:pPr algn="ctr">
                        <a:lnSpc>
                          <a:spcPct val="100000"/>
                        </a:lnSpc>
                      </a:pPr>
                      <a:r>
                        <a:rPr lang="mn-MN" sz="1200"/>
                        <a:t>Цахимт системийн хасалт</a:t>
                      </a:r>
                      <a:endParaRPr lang="en-US" sz="1200">
                        <a:latin typeface="Arial" panose="020B0604020202020204" pitchFamily="34" charset="0"/>
                        <a:cs typeface="Arial" panose="020B0604020202020204" pitchFamily="34" charset="0"/>
                      </a:endParaRPr>
                    </a:p>
                  </a:txBody>
                  <a:tcPr anchor="ctr"/>
                </a:tc>
                <a:tc>
                  <a:txBody>
                    <a:bodyPr/>
                    <a:lstStyle/>
                    <a:p>
                      <a:pPr algn="ctr">
                        <a:lnSpc>
                          <a:spcPct val="100000"/>
                        </a:lnSpc>
                      </a:pPr>
                      <a:r>
                        <a:rPr lang="mn-MN" sz="1200"/>
                        <a:t>Байцаагчийн хасалт</a:t>
                      </a:r>
                      <a:endParaRPr lang="en-US" sz="1200">
                        <a:latin typeface="Arial" panose="020B0604020202020204" pitchFamily="34" charset="0"/>
                        <a:cs typeface="Arial" panose="020B0604020202020204" pitchFamily="34" charset="0"/>
                      </a:endParaRPr>
                    </a:p>
                  </a:txBody>
                  <a:tcPr anchor="ctr"/>
                </a:tc>
                <a:tc>
                  <a:txBody>
                    <a:bodyPr/>
                    <a:lstStyle/>
                    <a:p>
                      <a:pPr algn="ctr">
                        <a:lnSpc>
                          <a:spcPct val="100000"/>
                        </a:lnSpc>
                      </a:pPr>
                      <a:r>
                        <a:rPr lang="mn-MN" sz="1200"/>
                        <a:t>ЭМДҮЗ 03 олгосон – 2020 зардал зөрүү /₮</a:t>
                      </a:r>
                      <a:endParaRPr lang="en-US" sz="1200">
                        <a:latin typeface="Arial" panose="020B0604020202020204" pitchFamily="34" charset="0"/>
                        <a:cs typeface="Arial" panose="020B0604020202020204" pitchFamily="34" charset="0"/>
                      </a:endParaRPr>
                    </a:p>
                  </a:txBody>
                  <a:tcPr anchor="ctr">
                    <a:solidFill>
                      <a:schemeClr val="accent6">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200"/>
                        <a:t>ЭМДҮЗ 03 нэхэмжилсэн – 2020 зардал зөрүү /₮</a:t>
                      </a:r>
                      <a:endParaRPr lang="en-US" sz="12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03760433"/>
                  </a:ext>
                </a:extLst>
              </a:tr>
              <a:tr h="268961">
                <a:tc>
                  <a:txBody>
                    <a:bodyPr/>
                    <a:lstStyle/>
                    <a:p>
                      <a:pPr algn="l" fontAlgn="b"/>
                      <a:r>
                        <a:rPr lang="mn-MN" sz="1400" b="0" u="none" strike="noStrike">
                          <a:solidFill>
                            <a:srgbClr val="000000"/>
                          </a:solidFill>
                          <a:effectLst/>
                        </a:rPr>
                        <a:t>Архангай аймгийн нэгдсэн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(639,747,583)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1,458,947,341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76326827"/>
                  </a:ext>
                </a:extLst>
              </a:tr>
              <a:tr h="268961">
                <a:tc>
                  <a:txBody>
                    <a:bodyPr/>
                    <a:lstStyle/>
                    <a:p>
                      <a:pPr algn="l" fontAlgn="b"/>
                      <a:r>
                        <a:rPr lang="mn-MN" sz="1400" b="0" u="none" strike="noStrike">
                          <a:solidFill>
                            <a:srgbClr val="000000"/>
                          </a:solidFill>
                          <a:effectLst/>
                        </a:rPr>
                        <a:t>Баян-Өлгий аймгийн нэгдсэн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1,567,858,271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4,964,321,178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66178835"/>
                  </a:ext>
                </a:extLst>
              </a:tr>
              <a:tr h="268961">
                <a:tc>
                  <a:txBody>
                    <a:bodyPr/>
                    <a:lstStyle/>
                    <a:p>
                      <a:pPr algn="l" fontAlgn="b"/>
                      <a:r>
                        <a:rPr lang="mn-MN" sz="1400" b="0" u="none" strike="noStrike">
                          <a:solidFill>
                            <a:srgbClr val="000000"/>
                          </a:solidFill>
                          <a:effectLst/>
                        </a:rPr>
                        <a:t>Баянхонгор аймгийн нэгдсэн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135,891,213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2,659,697,866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25143218"/>
                  </a:ext>
                </a:extLst>
              </a:tr>
              <a:tr h="268961">
                <a:tc>
                  <a:txBody>
                    <a:bodyPr/>
                    <a:lstStyle/>
                    <a:p>
                      <a:pPr algn="l" fontAlgn="b"/>
                      <a:r>
                        <a:rPr lang="mn-MN" sz="1400" b="0" u="none" strike="noStrike">
                          <a:solidFill>
                            <a:srgbClr val="000000"/>
                          </a:solidFill>
                          <a:effectLst/>
                        </a:rPr>
                        <a:t>Булган аймгийн нэгдсэн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(50,584,876)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765,589,261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74647654"/>
                  </a:ext>
                </a:extLst>
              </a:tr>
              <a:tr h="268961">
                <a:tc>
                  <a:txBody>
                    <a:bodyPr/>
                    <a:lstStyle/>
                    <a:p>
                      <a:pPr algn="l" fontAlgn="b"/>
                      <a:r>
                        <a:rPr lang="mn-MN" sz="1400" b="0" u="none" strike="noStrike">
                          <a:solidFill>
                            <a:srgbClr val="000000"/>
                          </a:solidFill>
                          <a:effectLst/>
                        </a:rPr>
                        <a:t>Говь-Алтай аймгийн нэгдсэн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3.4%</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(1,790,675,418)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452,552,349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87896214"/>
                  </a:ext>
                </a:extLst>
              </a:tr>
              <a:tr h="268961">
                <a:tc>
                  <a:txBody>
                    <a:bodyPr/>
                    <a:lstStyle/>
                    <a:p>
                      <a:pPr algn="l" fontAlgn="b"/>
                      <a:r>
                        <a:rPr lang="mn-MN" sz="1400" b="0" u="none" strike="noStrike">
                          <a:solidFill>
                            <a:srgbClr val="000000"/>
                          </a:solidFill>
                          <a:effectLst/>
                        </a:rPr>
                        <a:t>Говьсүмбэр аймгийн нэгдсэн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38%</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(595,417,432)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1,378,099,264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97861955"/>
                  </a:ext>
                </a:extLst>
              </a:tr>
              <a:tr h="268961">
                <a:tc>
                  <a:txBody>
                    <a:bodyPr/>
                    <a:lstStyle/>
                    <a:p>
                      <a:pPr algn="l" fontAlgn="b"/>
                      <a:r>
                        <a:rPr lang="mn-MN" sz="1400" b="0" u="none" strike="noStrike">
                          <a:solidFill>
                            <a:srgbClr val="000000"/>
                          </a:solidFill>
                          <a:effectLst/>
                        </a:rPr>
                        <a:t>Дархан-Уул аймгийн нэгдсэн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968,665,347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2,635,188,857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14695944"/>
                  </a:ext>
                </a:extLst>
              </a:tr>
              <a:tr h="268961">
                <a:tc>
                  <a:txBody>
                    <a:bodyPr/>
                    <a:lstStyle/>
                    <a:p>
                      <a:pPr algn="l" fontAlgn="b"/>
                      <a:r>
                        <a:rPr lang="mn-MN" sz="1400" b="0" u="none" strike="noStrike">
                          <a:solidFill>
                            <a:srgbClr val="000000"/>
                          </a:solidFill>
                          <a:effectLst/>
                        </a:rPr>
                        <a:t>Дорноговь аймгийн нэгдсэн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3,051,621,530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4,872,830,736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6408578"/>
                  </a:ext>
                </a:extLst>
              </a:tr>
              <a:tr h="268961">
                <a:tc>
                  <a:txBody>
                    <a:bodyPr/>
                    <a:lstStyle/>
                    <a:p>
                      <a:pPr algn="l" fontAlgn="b"/>
                      <a:r>
                        <a:rPr lang="mn-MN" sz="1400" b="0" u="none" strike="noStrike">
                          <a:solidFill>
                            <a:srgbClr val="000000"/>
                          </a:solidFill>
                          <a:effectLst/>
                        </a:rPr>
                        <a:t>ДОРНОД БОЭТөв</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4.0%</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2,148,182,730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5,345,057,409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59692193"/>
                  </a:ext>
                </a:extLst>
              </a:tr>
              <a:tr h="268961">
                <a:tc>
                  <a:txBody>
                    <a:bodyPr/>
                    <a:lstStyle/>
                    <a:p>
                      <a:pPr algn="l" fontAlgn="b"/>
                      <a:r>
                        <a:rPr lang="mn-MN" sz="1400" b="0" u="none" strike="noStrike">
                          <a:solidFill>
                            <a:srgbClr val="000000"/>
                          </a:solidFill>
                          <a:effectLst/>
                        </a:rPr>
                        <a:t>Дундговь аймгийн нэгдсэн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(876,193,305)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(107,648,078)</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05383124"/>
                  </a:ext>
                </a:extLst>
              </a:tr>
              <a:tr h="268961">
                <a:tc>
                  <a:txBody>
                    <a:bodyPr/>
                    <a:lstStyle/>
                    <a:p>
                      <a:pPr algn="l" fontAlgn="b"/>
                      <a:r>
                        <a:rPr lang="mn-MN" sz="1400" b="0" u="none" strike="noStrike">
                          <a:solidFill>
                            <a:srgbClr val="000000"/>
                          </a:solidFill>
                          <a:effectLst/>
                        </a:rPr>
                        <a:t>Завхан аймгийн нэгдсэн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(1,557,703,747)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597,527,476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22034416"/>
                  </a:ext>
                </a:extLst>
              </a:tr>
              <a:tr h="268961">
                <a:tc>
                  <a:txBody>
                    <a:bodyPr/>
                    <a:lstStyle/>
                    <a:p>
                      <a:pPr algn="l" fontAlgn="b"/>
                      <a:r>
                        <a:rPr lang="mn-MN" sz="1400" b="0" u="none" strike="noStrike">
                          <a:solidFill>
                            <a:srgbClr val="000000"/>
                          </a:solidFill>
                          <a:effectLst/>
                        </a:rPr>
                        <a:t>Орхон аймгийн БОЭТ</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3,238,334,730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8,767,403,148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43474103"/>
                  </a:ext>
                </a:extLst>
              </a:tr>
              <a:tr h="268961">
                <a:tc>
                  <a:txBody>
                    <a:bodyPr/>
                    <a:lstStyle/>
                    <a:p>
                      <a:pPr algn="l" fontAlgn="b"/>
                      <a:r>
                        <a:rPr lang="mn-MN" sz="1400" b="0" u="none" strike="noStrike">
                          <a:solidFill>
                            <a:srgbClr val="000000"/>
                          </a:solidFill>
                          <a:effectLst/>
                        </a:rPr>
                        <a:t>Өвөрхангай БОЭТ</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(1,089,345,452)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3,002,271,196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43989608"/>
                  </a:ext>
                </a:extLst>
              </a:tr>
              <a:tr h="268961">
                <a:tc>
                  <a:txBody>
                    <a:bodyPr/>
                    <a:lstStyle/>
                    <a:p>
                      <a:pPr algn="l" fontAlgn="b"/>
                      <a:r>
                        <a:rPr lang="mn-MN" sz="1400" b="0" u="none" strike="noStrike">
                          <a:solidFill>
                            <a:srgbClr val="000000"/>
                          </a:solidFill>
                          <a:effectLst/>
                        </a:rPr>
                        <a:t>Өмнөговь аймгийн БОЭТ</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(364,429,513)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493,149,069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34366739"/>
                  </a:ext>
                </a:extLst>
              </a:tr>
              <a:tr h="268961">
                <a:tc>
                  <a:txBody>
                    <a:bodyPr/>
                    <a:lstStyle/>
                    <a:p>
                      <a:pPr algn="l" fontAlgn="b"/>
                      <a:r>
                        <a:rPr lang="mn-MN" sz="1400" b="0" u="none" strike="noStrike">
                          <a:solidFill>
                            <a:srgbClr val="000000"/>
                          </a:solidFill>
                          <a:effectLst/>
                        </a:rPr>
                        <a:t>Сүхбаатар аймгийн нэгдсэн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(1,355,254,927)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185,916,736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19744408"/>
                  </a:ext>
                </a:extLst>
              </a:tr>
              <a:tr h="268961">
                <a:tc>
                  <a:txBody>
                    <a:bodyPr/>
                    <a:lstStyle/>
                    <a:p>
                      <a:pPr algn="l" fontAlgn="b"/>
                      <a:r>
                        <a:rPr lang="mn-MN" sz="1400" b="0" u="none" strike="noStrike">
                          <a:solidFill>
                            <a:srgbClr val="000000"/>
                          </a:solidFill>
                          <a:effectLst/>
                        </a:rPr>
                        <a:t>Сэлэнгэ аймгийн нэгдсэн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4.7%</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(2,589,225,536)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(1,271,696,572)</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51974835"/>
                  </a:ext>
                </a:extLst>
              </a:tr>
              <a:tr h="268961">
                <a:tc>
                  <a:txBody>
                    <a:bodyPr/>
                    <a:lstStyle/>
                    <a:p>
                      <a:pPr algn="l" fontAlgn="b"/>
                      <a:r>
                        <a:rPr lang="mn-MN" sz="1400" b="0" u="none" strike="noStrike">
                          <a:solidFill>
                            <a:srgbClr val="000000"/>
                          </a:solidFill>
                          <a:effectLst/>
                        </a:rPr>
                        <a:t>Төв аймгийн нэгдсэн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(3,194,059,774)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(1,964,785,127)</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07496205"/>
                  </a:ext>
                </a:extLst>
              </a:tr>
              <a:tr h="268961">
                <a:tc>
                  <a:txBody>
                    <a:bodyPr/>
                    <a:lstStyle/>
                    <a:p>
                      <a:pPr algn="l" fontAlgn="b"/>
                      <a:r>
                        <a:rPr lang="mn-MN" sz="1400" b="0" u="none" strike="noStrike">
                          <a:solidFill>
                            <a:srgbClr val="000000"/>
                          </a:solidFill>
                          <a:effectLst/>
                        </a:rPr>
                        <a:t>Увс аймгийн нэгдсэн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3.1%</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1,743,005,348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4,286,964,479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78090506"/>
                  </a:ext>
                </a:extLst>
              </a:tr>
              <a:tr h="268961">
                <a:tc>
                  <a:txBody>
                    <a:bodyPr/>
                    <a:lstStyle/>
                    <a:p>
                      <a:pPr algn="l" fontAlgn="b"/>
                      <a:r>
                        <a:rPr lang="mn-MN" sz="1400" b="0" u="none" strike="noStrike">
                          <a:solidFill>
                            <a:srgbClr val="000000"/>
                          </a:solidFill>
                          <a:effectLst/>
                        </a:rPr>
                        <a:t>Ховд аймгийн БОЭТ</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47%</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1,047,695,168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11,704,575,747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68176274"/>
                  </a:ext>
                </a:extLst>
              </a:tr>
              <a:tr h="268961">
                <a:tc>
                  <a:txBody>
                    <a:bodyPr/>
                    <a:lstStyle/>
                    <a:p>
                      <a:pPr algn="l" fontAlgn="b"/>
                      <a:r>
                        <a:rPr lang="mn-MN" sz="1400" b="0" u="none" strike="noStrike">
                          <a:solidFill>
                            <a:srgbClr val="000000"/>
                          </a:solidFill>
                          <a:effectLst/>
                        </a:rPr>
                        <a:t>Хөвсгөл аймгийн нэгдсэн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391,777,671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4,407,113,745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66250320"/>
                  </a:ext>
                </a:extLst>
              </a:tr>
              <a:tr h="268961">
                <a:tc>
                  <a:txBody>
                    <a:bodyPr/>
                    <a:lstStyle/>
                    <a:p>
                      <a:pPr algn="l" fontAlgn="b"/>
                      <a:r>
                        <a:rPr lang="mn-MN" sz="1400" b="0" u="none" strike="noStrike">
                          <a:solidFill>
                            <a:srgbClr val="000000"/>
                          </a:solidFill>
                          <a:effectLst/>
                        </a:rPr>
                        <a:t>Хэнтий аймгийн нэгдсэн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36%</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(1,469,473,366)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3,017,251,981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39932642"/>
                  </a:ext>
                </a:extLst>
              </a:tr>
            </a:tbl>
          </a:graphicData>
        </a:graphic>
      </p:graphicFrame>
    </p:spTree>
    <p:extLst>
      <p:ext uri="{BB962C8B-B14F-4D97-AF65-F5344CB8AC3E}">
        <p14:creationId xmlns:p14="http://schemas.microsoft.com/office/powerpoint/2010/main" val="542099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3112</TotalTime>
  <Words>3255</Words>
  <Application>Microsoft Office PowerPoint</Application>
  <PresentationFormat>Widescreen</PresentationFormat>
  <Paragraphs>744</Paragraphs>
  <Slides>18</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Arial</vt:lpstr>
      <vt:lpstr>Calibri</vt:lpstr>
      <vt:lpstr>Calibri Light</vt:lpstr>
      <vt:lpstr>Cambria</vt:lpstr>
      <vt:lpstr>Lato Light</vt:lpstr>
      <vt:lpstr>League Spartan</vt:lpstr>
      <vt:lpstr>Mukta ExtraLight</vt:lpstr>
      <vt:lpstr>Myriad Pro</vt:lpstr>
      <vt:lpstr>Open Sans Light</vt:lpstr>
      <vt:lpstr>Poppins</vt:lpstr>
      <vt:lpstr>Times New Roman</vt:lpstr>
      <vt:lpstr>Wingdings</vt:lpstr>
      <vt:lpstr>Yu Mincho</vt:lpstr>
      <vt:lpstr>Office Theme</vt:lpstr>
      <vt:lpstr>PowerPoint Presentation</vt:lpstr>
      <vt:lpstr>ЭРҮҮЛ МЭНДИЙН САНХҮҮЖИЛТИЙН ШИНЭЧЛЭЛИЙН ЗОРИЛГО</vt:lpstr>
      <vt:lpstr>Нэн шаардлагатай тусламж, үйлчилгээг бүрэн хариуцах</vt:lpstr>
      <vt:lpstr>Эмзэг бүлгийн иргэдийг санхүүгийн эрсдэлээс хамгаалах</vt:lpstr>
      <vt:lpstr>Шаардлагагүй хэвтэлт, үр ашиггүй тусламж, үйлчилгээг бууруулах</vt:lpstr>
      <vt:lpstr>Тусламж, үйлчилгээний төвлөрлийг сааруулах</vt:lpstr>
      <vt:lpstr>Эмнэлгүүдийн нэхэмжлэлийн дүн шинжилгээ 1</vt:lpstr>
      <vt:lpstr>Эмнэлгүүдийн нэхэмжлэлийн дүн шинжилгээ 2</vt:lpstr>
      <vt:lpstr>Эмнэлгүүдийн нэхэмжлэлийн дүн шинжилгээ 3</vt:lpstr>
      <vt:lpstr>Эмнэлгүүдийн нэхэмжлэлийн дүн шинжилгээ 4</vt:lpstr>
      <vt:lpstr>ЭМДҮЗ 03 – ЭМДҮЗ 01 голлох өөрчлөлтүүд</vt:lpstr>
      <vt:lpstr>Шинээр нэмэгдсэн тусламж, үйлчилгээ - Өдрийн мэс засал</vt:lpstr>
      <vt:lpstr>Журамд орсон өөрчлөлтүүд</vt:lpstr>
      <vt:lpstr>Журамд орсон өөрчлөлтүүд</vt:lpstr>
      <vt:lpstr>Журамд орсон өөрчлөлтүүд</vt:lpstr>
      <vt:lpstr>Журамд орсон өөрчлөлтүүд</vt:lpstr>
      <vt:lpstr>Журамд орсон өөрчлөлтүүд</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Ochirtogtokh Begz</dc:creator>
  <cp:lastModifiedBy>User</cp:lastModifiedBy>
  <cp:revision>466</cp:revision>
  <dcterms:created xsi:type="dcterms:W3CDTF">2020-09-12T14:52:16Z</dcterms:created>
  <dcterms:modified xsi:type="dcterms:W3CDTF">2022-04-28T02:48:24Z</dcterms:modified>
</cp:coreProperties>
</file>